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9" r:id="rId2"/>
    <p:sldId id="383" r:id="rId3"/>
    <p:sldId id="387" r:id="rId4"/>
    <p:sldId id="322" r:id="rId5"/>
    <p:sldId id="366" r:id="rId6"/>
    <p:sldId id="311" r:id="rId7"/>
    <p:sldId id="290" r:id="rId8"/>
    <p:sldId id="389" r:id="rId9"/>
    <p:sldId id="391" r:id="rId10"/>
    <p:sldId id="384" r:id="rId11"/>
    <p:sldId id="373" r:id="rId12"/>
    <p:sldId id="378" r:id="rId13"/>
    <p:sldId id="371" r:id="rId14"/>
    <p:sldId id="372" r:id="rId15"/>
    <p:sldId id="390" r:id="rId16"/>
    <p:sldId id="337" r:id="rId17"/>
    <p:sldId id="341" r:id="rId18"/>
    <p:sldId id="329" r:id="rId19"/>
    <p:sldId id="282" r:id="rId20"/>
    <p:sldId id="297" r:id="rId21"/>
    <p:sldId id="317" r:id="rId22"/>
    <p:sldId id="331" r:id="rId23"/>
    <p:sldId id="354" r:id="rId24"/>
    <p:sldId id="34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48" userDrawn="1">
          <p15:clr>
            <a:srgbClr val="A4A3A4"/>
          </p15:clr>
        </p15:guide>
        <p15:guide id="4" pos="7032" userDrawn="1">
          <p15:clr>
            <a:srgbClr val="A4A3A4"/>
          </p15:clr>
        </p15:guide>
        <p15:guide id="5" orient="horz" pos="3888" userDrawn="1">
          <p15:clr>
            <a:srgbClr val="A4A3A4"/>
          </p15:clr>
        </p15:guide>
        <p15:guide id="6" orient="horz" pos="432" userDrawn="1">
          <p15:clr>
            <a:srgbClr val="A4A3A4"/>
          </p15:clr>
        </p15:guide>
        <p15:guide id="7" orient="horz" pos="1272" userDrawn="1">
          <p15:clr>
            <a:srgbClr val="A4A3A4"/>
          </p15:clr>
        </p15:guide>
        <p15:guide id="8" orient="horz" pos="1584" userDrawn="1">
          <p15:clr>
            <a:srgbClr val="A4A3A4"/>
          </p15:clr>
        </p15:guide>
        <p15:guide id="9" pos="960" userDrawn="1">
          <p15:clr>
            <a:srgbClr val="A4A3A4"/>
          </p15:clr>
        </p15:guide>
        <p15:guide id="10" orient="horz" pos="3648" userDrawn="1">
          <p15:clr>
            <a:srgbClr val="A4A3A4"/>
          </p15:clr>
        </p15:guide>
        <p15:guide id="11" pos="6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4707" autoAdjust="0"/>
  </p:normalViewPr>
  <p:slideViewPr>
    <p:cSldViewPr snapToGrid="0" showGuides="1">
      <p:cViewPr varScale="1">
        <p:scale>
          <a:sx n="103" d="100"/>
          <a:sy n="103" d="100"/>
        </p:scale>
        <p:origin x="132" y="180"/>
      </p:cViewPr>
      <p:guideLst>
        <p:guide orient="horz" pos="2160"/>
        <p:guide pos="3840"/>
        <p:guide pos="648"/>
        <p:guide pos="7032"/>
        <p:guide orient="horz" pos="3888"/>
        <p:guide orient="horz" pos="432"/>
        <p:guide orient="horz" pos="1272"/>
        <p:guide orient="horz" pos="1584"/>
        <p:guide pos="960"/>
        <p:guide orient="horz" pos="3648"/>
        <p:guide pos="6720"/>
      </p:guideLst>
    </p:cSldViewPr>
  </p:slideViewPr>
  <p:outlineViewPr>
    <p:cViewPr>
      <p:scale>
        <a:sx n="33" d="100"/>
        <a:sy n="33" d="100"/>
      </p:scale>
      <p:origin x="0" y="-8184"/>
    </p:cViewPr>
  </p:outlineViewPr>
  <p:notesTextViewPr>
    <p:cViewPr>
      <p:scale>
        <a:sx n="1" d="1"/>
        <a:sy n="1" d="1"/>
      </p:scale>
      <p:origin x="0" y="0"/>
    </p:cViewPr>
  </p:notesTextViewPr>
  <p:sorterViewPr>
    <p:cViewPr varScale="1">
      <p:scale>
        <a:sx n="1" d="1"/>
        <a:sy n="1" d="1"/>
      </p:scale>
      <p:origin x="0" y="-218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6">
                <a:lumMod val="50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A38C-424D-8663-345ABFC99EE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A38C-424D-8663-345ABFC99EE8}"/>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A38C-424D-8663-345ABFC99EE8}"/>
              </c:ext>
            </c:extLst>
          </c:dPt>
          <c:cat>
            <c:strRef>
              <c:f>Sheet1!$A$2:$A$5</c:f>
              <c:strCache>
                <c:ptCount val="4"/>
                <c:pt idx="0">
                  <c:v>Skill</c:v>
                </c:pt>
                <c:pt idx="1">
                  <c:v>Skill</c:v>
                </c:pt>
                <c:pt idx="2">
                  <c:v>Skill</c:v>
                </c:pt>
                <c:pt idx="3">
                  <c:v>Skill</c:v>
                </c:pt>
              </c:strCache>
            </c:strRef>
          </c:cat>
          <c:val>
            <c:numRef>
              <c:f>Sheet1!$B$2:$B$5</c:f>
              <c:numCache>
                <c:formatCode>General</c:formatCode>
                <c:ptCount val="4"/>
                <c:pt idx="0">
                  <c:v>1</c:v>
                </c:pt>
                <c:pt idx="1">
                  <c:v>2</c:v>
                </c:pt>
                <c:pt idx="2">
                  <c:v>3</c:v>
                </c:pt>
                <c:pt idx="3">
                  <c:v>2.6</c:v>
                </c:pt>
              </c:numCache>
            </c:numRef>
          </c:val>
          <c:extLst>
            <c:ext xmlns:c16="http://schemas.microsoft.com/office/drawing/2014/chart" uri="{C3380CC4-5D6E-409C-BE32-E72D297353CC}">
              <c16:uniqueId val="{00000006-A38C-424D-8663-345ABFC99EE8}"/>
            </c:ext>
          </c:extLst>
        </c:ser>
        <c:dLbls>
          <c:showLegendKey val="0"/>
          <c:showVal val="0"/>
          <c:showCatName val="0"/>
          <c:showSerName val="0"/>
          <c:showPercent val="0"/>
          <c:showBubbleSize val="0"/>
        </c:dLbls>
        <c:gapWidth val="5"/>
        <c:overlap val="100"/>
        <c:axId val="243882416"/>
        <c:axId val="243885776"/>
      </c:barChart>
      <c:catAx>
        <c:axId val="24388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crossAx val="243885776"/>
        <c:crosses val="autoZero"/>
        <c:auto val="1"/>
        <c:lblAlgn val="ctr"/>
        <c:lblOffset val="100"/>
        <c:noMultiLvlLbl val="0"/>
      </c:catAx>
      <c:valAx>
        <c:axId val="243885776"/>
        <c:scaling>
          <c:orientation val="minMax"/>
        </c:scaling>
        <c:delete val="0"/>
        <c:axPos val="l"/>
        <c:majorGridlines>
          <c:spPr>
            <a:ln w="9525" cap="flat" cmpd="sng" algn="ctr">
              <a:no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crossAx val="243882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a:noFill/>
            </a:ln>
            <a:effectLst/>
          </c:spPr>
          <c:invertIfNegative val="0"/>
          <c:dPt>
            <c:idx val="4"/>
            <c:invertIfNegative val="0"/>
            <c:bubble3D val="0"/>
            <c:spPr>
              <a:solidFill>
                <a:schemeClr val="accent6">
                  <a:lumMod val="50000"/>
                </a:schemeClr>
              </a:solidFill>
              <a:ln>
                <a:noFill/>
              </a:ln>
              <a:effectLst/>
            </c:spPr>
            <c:extLst>
              <c:ext xmlns:c16="http://schemas.microsoft.com/office/drawing/2014/chart" uri="{C3380CC4-5D6E-409C-BE32-E72D297353CC}">
                <c16:uniqueId val="{00000001-B02C-4709-B2D5-27C34E55896A}"/>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3-B02C-4709-B2D5-27C34E55896A}"/>
              </c:ext>
            </c:extLst>
          </c:dPt>
          <c:cat>
            <c:numRef>
              <c:f>Sheet1!$A$2:$A$7</c:f>
              <c:numCache>
                <c:formatCode>General</c:formatCode>
                <c:ptCount val="6"/>
                <c:pt idx="0">
                  <c:v>2011</c:v>
                </c:pt>
                <c:pt idx="1">
                  <c:v>2012</c:v>
                </c:pt>
                <c:pt idx="2">
                  <c:v>2013</c:v>
                </c:pt>
                <c:pt idx="3">
                  <c:v>2014</c:v>
                </c:pt>
                <c:pt idx="4">
                  <c:v>2015</c:v>
                </c:pt>
                <c:pt idx="5">
                  <c:v>2016</c:v>
                </c:pt>
              </c:numCache>
            </c:numRef>
          </c:cat>
          <c:val>
            <c:numRef>
              <c:f>Sheet1!$B$2:$B$7</c:f>
              <c:numCache>
                <c:formatCode>General</c:formatCode>
                <c:ptCount val="6"/>
                <c:pt idx="0">
                  <c:v>4.3</c:v>
                </c:pt>
                <c:pt idx="1">
                  <c:v>2.5</c:v>
                </c:pt>
                <c:pt idx="2">
                  <c:v>3.5</c:v>
                </c:pt>
                <c:pt idx="3">
                  <c:v>4.5</c:v>
                </c:pt>
                <c:pt idx="4">
                  <c:v>3.5</c:v>
                </c:pt>
                <c:pt idx="5">
                  <c:v>5.0999999999999996</c:v>
                </c:pt>
              </c:numCache>
            </c:numRef>
          </c:val>
          <c:extLst>
            <c:ext xmlns:c16="http://schemas.microsoft.com/office/drawing/2014/chart" uri="{C3380CC4-5D6E-409C-BE32-E72D297353CC}">
              <c16:uniqueId val="{00000004-B02C-4709-B2D5-27C34E55896A}"/>
            </c:ext>
          </c:extLst>
        </c:ser>
        <c:dLbls>
          <c:showLegendKey val="0"/>
          <c:showVal val="0"/>
          <c:showCatName val="0"/>
          <c:showSerName val="0"/>
          <c:showPercent val="0"/>
          <c:showBubbleSize val="0"/>
        </c:dLbls>
        <c:gapWidth val="150"/>
        <c:overlap val="-6"/>
        <c:axId val="255500640"/>
        <c:axId val="255501200"/>
      </c:barChart>
      <c:catAx>
        <c:axId val="25550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crossAx val="255501200"/>
        <c:crosses val="autoZero"/>
        <c:auto val="1"/>
        <c:lblAlgn val="ctr"/>
        <c:lblOffset val="100"/>
        <c:noMultiLvlLbl val="0"/>
      </c:catAx>
      <c:valAx>
        <c:axId val="25550120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crossAx val="255500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64F44-63C3-4F9C-B932-DA6182F56DC7}" type="datetimeFigureOut">
              <a:rPr lang="en-US" smtClean="0"/>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67D3A-53C5-436C-98E7-077C76BAA4B2}" type="slidenum">
              <a:rPr lang="en-US" smtClean="0"/>
              <a:t>‹#›</a:t>
            </a:fld>
            <a:endParaRPr lang="en-US"/>
          </a:p>
        </p:txBody>
      </p:sp>
    </p:spTree>
    <p:extLst>
      <p:ext uri="{BB962C8B-B14F-4D97-AF65-F5344CB8AC3E}">
        <p14:creationId xmlns:p14="http://schemas.microsoft.com/office/powerpoint/2010/main" val="169840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a:t>
            </a:fld>
            <a:endParaRPr lang="en-US"/>
          </a:p>
        </p:txBody>
      </p:sp>
    </p:spTree>
    <p:extLst>
      <p:ext uri="{BB962C8B-B14F-4D97-AF65-F5344CB8AC3E}">
        <p14:creationId xmlns:p14="http://schemas.microsoft.com/office/powerpoint/2010/main" val="3942993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10</a:t>
            </a:fld>
            <a:endParaRPr lang="en-US"/>
          </a:p>
        </p:txBody>
      </p:sp>
    </p:spTree>
    <p:extLst>
      <p:ext uri="{BB962C8B-B14F-4D97-AF65-F5344CB8AC3E}">
        <p14:creationId xmlns:p14="http://schemas.microsoft.com/office/powerpoint/2010/main" val="629278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11</a:t>
            </a:fld>
            <a:endParaRPr lang="en-US"/>
          </a:p>
        </p:txBody>
      </p:sp>
    </p:spTree>
    <p:extLst>
      <p:ext uri="{BB962C8B-B14F-4D97-AF65-F5344CB8AC3E}">
        <p14:creationId xmlns:p14="http://schemas.microsoft.com/office/powerpoint/2010/main" val="336486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12</a:t>
            </a:fld>
            <a:endParaRPr lang="en-US"/>
          </a:p>
        </p:txBody>
      </p:sp>
    </p:spTree>
    <p:extLst>
      <p:ext uri="{BB962C8B-B14F-4D97-AF65-F5344CB8AC3E}">
        <p14:creationId xmlns:p14="http://schemas.microsoft.com/office/powerpoint/2010/main" val="985000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13</a:t>
            </a:fld>
            <a:endParaRPr lang="en-US"/>
          </a:p>
        </p:txBody>
      </p:sp>
    </p:spTree>
    <p:extLst>
      <p:ext uri="{BB962C8B-B14F-4D97-AF65-F5344CB8AC3E}">
        <p14:creationId xmlns:p14="http://schemas.microsoft.com/office/powerpoint/2010/main" val="106125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14</a:t>
            </a:fld>
            <a:endParaRPr lang="en-US"/>
          </a:p>
        </p:txBody>
      </p:sp>
    </p:spTree>
    <p:extLst>
      <p:ext uri="{BB962C8B-B14F-4D97-AF65-F5344CB8AC3E}">
        <p14:creationId xmlns:p14="http://schemas.microsoft.com/office/powerpoint/2010/main" val="3798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15</a:t>
            </a:fld>
            <a:endParaRPr lang="en-US"/>
          </a:p>
        </p:txBody>
      </p:sp>
    </p:spTree>
    <p:extLst>
      <p:ext uri="{BB962C8B-B14F-4D97-AF65-F5344CB8AC3E}">
        <p14:creationId xmlns:p14="http://schemas.microsoft.com/office/powerpoint/2010/main" val="203578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16</a:t>
            </a:fld>
            <a:endParaRPr lang="en-US"/>
          </a:p>
        </p:txBody>
      </p:sp>
    </p:spTree>
    <p:extLst>
      <p:ext uri="{BB962C8B-B14F-4D97-AF65-F5344CB8AC3E}">
        <p14:creationId xmlns:p14="http://schemas.microsoft.com/office/powerpoint/2010/main" val="177002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17</a:t>
            </a:fld>
            <a:endParaRPr lang="en-US"/>
          </a:p>
        </p:txBody>
      </p:sp>
    </p:spTree>
    <p:extLst>
      <p:ext uri="{BB962C8B-B14F-4D97-AF65-F5344CB8AC3E}">
        <p14:creationId xmlns:p14="http://schemas.microsoft.com/office/powerpoint/2010/main" val="244597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18</a:t>
            </a:fld>
            <a:endParaRPr lang="en-US"/>
          </a:p>
        </p:txBody>
      </p:sp>
    </p:spTree>
    <p:extLst>
      <p:ext uri="{BB962C8B-B14F-4D97-AF65-F5344CB8AC3E}">
        <p14:creationId xmlns:p14="http://schemas.microsoft.com/office/powerpoint/2010/main" val="3548153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19</a:t>
            </a:fld>
            <a:endParaRPr lang="en-US"/>
          </a:p>
        </p:txBody>
      </p:sp>
    </p:spTree>
    <p:extLst>
      <p:ext uri="{BB962C8B-B14F-4D97-AF65-F5344CB8AC3E}">
        <p14:creationId xmlns:p14="http://schemas.microsoft.com/office/powerpoint/2010/main" val="429424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2</a:t>
            </a:fld>
            <a:endParaRPr lang="en-US"/>
          </a:p>
        </p:txBody>
      </p:sp>
    </p:spTree>
    <p:extLst>
      <p:ext uri="{BB962C8B-B14F-4D97-AF65-F5344CB8AC3E}">
        <p14:creationId xmlns:p14="http://schemas.microsoft.com/office/powerpoint/2010/main" val="3360393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20</a:t>
            </a:fld>
            <a:endParaRPr lang="en-US"/>
          </a:p>
        </p:txBody>
      </p:sp>
    </p:spTree>
    <p:extLst>
      <p:ext uri="{BB962C8B-B14F-4D97-AF65-F5344CB8AC3E}">
        <p14:creationId xmlns:p14="http://schemas.microsoft.com/office/powerpoint/2010/main" val="2197274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21</a:t>
            </a:fld>
            <a:endParaRPr lang="en-US"/>
          </a:p>
        </p:txBody>
      </p:sp>
    </p:spTree>
    <p:extLst>
      <p:ext uri="{BB962C8B-B14F-4D97-AF65-F5344CB8AC3E}">
        <p14:creationId xmlns:p14="http://schemas.microsoft.com/office/powerpoint/2010/main" val="3002579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22</a:t>
            </a:fld>
            <a:endParaRPr lang="en-US"/>
          </a:p>
        </p:txBody>
      </p:sp>
    </p:spTree>
    <p:extLst>
      <p:ext uri="{BB962C8B-B14F-4D97-AF65-F5344CB8AC3E}">
        <p14:creationId xmlns:p14="http://schemas.microsoft.com/office/powerpoint/2010/main" val="1453013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23</a:t>
            </a:fld>
            <a:endParaRPr lang="en-US"/>
          </a:p>
        </p:txBody>
      </p:sp>
    </p:spTree>
    <p:extLst>
      <p:ext uri="{BB962C8B-B14F-4D97-AF65-F5344CB8AC3E}">
        <p14:creationId xmlns:p14="http://schemas.microsoft.com/office/powerpoint/2010/main" val="359486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3</a:t>
            </a:fld>
            <a:endParaRPr lang="en-US"/>
          </a:p>
        </p:txBody>
      </p:sp>
    </p:spTree>
    <p:extLst>
      <p:ext uri="{BB962C8B-B14F-4D97-AF65-F5344CB8AC3E}">
        <p14:creationId xmlns:p14="http://schemas.microsoft.com/office/powerpoint/2010/main" val="342389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4</a:t>
            </a:fld>
            <a:endParaRPr lang="en-US"/>
          </a:p>
        </p:txBody>
      </p:sp>
    </p:spTree>
    <p:extLst>
      <p:ext uri="{BB962C8B-B14F-4D97-AF65-F5344CB8AC3E}">
        <p14:creationId xmlns:p14="http://schemas.microsoft.com/office/powerpoint/2010/main" val="106137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5</a:t>
            </a:fld>
            <a:endParaRPr lang="en-US"/>
          </a:p>
        </p:txBody>
      </p:sp>
    </p:spTree>
    <p:extLst>
      <p:ext uri="{BB962C8B-B14F-4D97-AF65-F5344CB8AC3E}">
        <p14:creationId xmlns:p14="http://schemas.microsoft.com/office/powerpoint/2010/main" val="191518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6</a:t>
            </a:fld>
            <a:endParaRPr lang="en-US"/>
          </a:p>
        </p:txBody>
      </p:sp>
    </p:spTree>
    <p:extLst>
      <p:ext uri="{BB962C8B-B14F-4D97-AF65-F5344CB8AC3E}">
        <p14:creationId xmlns:p14="http://schemas.microsoft.com/office/powerpoint/2010/main" val="1156511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7</a:t>
            </a:fld>
            <a:endParaRPr lang="en-US"/>
          </a:p>
        </p:txBody>
      </p:sp>
    </p:spTree>
    <p:extLst>
      <p:ext uri="{BB962C8B-B14F-4D97-AF65-F5344CB8AC3E}">
        <p14:creationId xmlns:p14="http://schemas.microsoft.com/office/powerpoint/2010/main" val="2268796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8</a:t>
            </a:fld>
            <a:endParaRPr lang="en-US"/>
          </a:p>
        </p:txBody>
      </p:sp>
    </p:spTree>
    <p:extLst>
      <p:ext uri="{BB962C8B-B14F-4D97-AF65-F5344CB8AC3E}">
        <p14:creationId xmlns:p14="http://schemas.microsoft.com/office/powerpoint/2010/main" val="91804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9</a:t>
            </a:fld>
            <a:endParaRPr lang="en-US"/>
          </a:p>
        </p:txBody>
      </p:sp>
    </p:spTree>
    <p:extLst>
      <p:ext uri="{BB962C8B-B14F-4D97-AF65-F5344CB8AC3E}">
        <p14:creationId xmlns:p14="http://schemas.microsoft.com/office/powerpoint/2010/main" val="136594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Tree>
    <p:extLst>
      <p:ext uri="{BB962C8B-B14F-4D97-AF65-F5344CB8AC3E}">
        <p14:creationId xmlns:p14="http://schemas.microsoft.com/office/powerpoint/2010/main" val="360066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Work #4">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8" name="Picture Placeholder 2"/>
          <p:cNvSpPr>
            <a:spLocks noGrp="1"/>
          </p:cNvSpPr>
          <p:nvPr>
            <p:ph type="pic" sz="quarter" idx="14"/>
          </p:nvPr>
        </p:nvSpPr>
        <p:spPr>
          <a:xfrm>
            <a:off x="1028700"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5"/>
          </p:nvPr>
        </p:nvSpPr>
        <p:spPr>
          <a:xfrm>
            <a:off x="2979996"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6"/>
          </p:nvPr>
        </p:nvSpPr>
        <p:spPr>
          <a:xfrm>
            <a:off x="4931292"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7"/>
          </p:nvPr>
        </p:nvSpPr>
        <p:spPr>
          <a:xfrm>
            <a:off x="6882588"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8"/>
          </p:nvPr>
        </p:nvSpPr>
        <p:spPr>
          <a:xfrm>
            <a:off x="8833884"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933142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Work #5">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8" name="Picture Placeholder 2"/>
          <p:cNvSpPr>
            <a:spLocks noGrp="1"/>
          </p:cNvSpPr>
          <p:nvPr>
            <p:ph type="pic" sz="quarter" idx="14"/>
          </p:nvPr>
        </p:nvSpPr>
        <p:spPr>
          <a:xfrm>
            <a:off x="1028700"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5"/>
          </p:nvPr>
        </p:nvSpPr>
        <p:spPr>
          <a:xfrm>
            <a:off x="3038475"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6"/>
          </p:nvPr>
        </p:nvSpPr>
        <p:spPr>
          <a:xfrm>
            <a:off x="5048250"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7"/>
          </p:nvPr>
        </p:nvSpPr>
        <p:spPr>
          <a:xfrm>
            <a:off x="7058025"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8"/>
          </p:nvPr>
        </p:nvSpPr>
        <p:spPr>
          <a:xfrm>
            <a:off x="9067800"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876022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Work #6">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13"/>
          </p:nvPr>
        </p:nvSpPr>
        <p:spPr>
          <a:xfrm>
            <a:off x="6523038" y="2514600"/>
            <a:ext cx="2286000" cy="1600200"/>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14"/>
          </p:nvPr>
        </p:nvSpPr>
        <p:spPr>
          <a:xfrm>
            <a:off x="8877300" y="2514600"/>
            <a:ext cx="2286000" cy="1600200"/>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5"/>
          </p:nvPr>
        </p:nvSpPr>
        <p:spPr>
          <a:xfrm>
            <a:off x="8877300" y="4191000"/>
            <a:ext cx="2286000" cy="1600200"/>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6"/>
          </p:nvPr>
        </p:nvSpPr>
        <p:spPr>
          <a:xfrm>
            <a:off x="6523038" y="4191000"/>
            <a:ext cx="2286000" cy="16002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965826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Work #7">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Rounded Rectangle 4"/>
          <p:cNvSpPr/>
          <p:nvPr userDrawn="1"/>
        </p:nvSpPr>
        <p:spPr>
          <a:xfrm>
            <a:off x="2413589" y="2520359"/>
            <a:ext cx="3572541" cy="1481328"/>
          </a:xfrm>
          <a:prstGeom prst="roundRect">
            <a:avLst>
              <a:gd name="adj" fmla="val 374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userDrawn="1"/>
        </p:nvSpPr>
        <p:spPr>
          <a:xfrm>
            <a:off x="2413589" y="4309872"/>
            <a:ext cx="3572541" cy="1481328"/>
          </a:xfrm>
          <a:prstGeom prst="roundRect">
            <a:avLst>
              <a:gd name="adj" fmla="val 37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7590759" y="4309872"/>
            <a:ext cx="3572541" cy="1481328"/>
          </a:xfrm>
          <a:prstGeom prst="roundRect">
            <a:avLst>
              <a:gd name="adj" fmla="val 37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590759" y="2520359"/>
            <a:ext cx="3572541" cy="1481328"/>
          </a:xfrm>
          <a:prstGeom prst="roundRect">
            <a:avLst>
              <a:gd name="adj" fmla="val 374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4"/>
          </p:nvPr>
        </p:nvSpPr>
        <p:spPr>
          <a:xfrm>
            <a:off x="1028700" y="2525233"/>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5"/>
          </p:nvPr>
        </p:nvSpPr>
        <p:spPr>
          <a:xfrm>
            <a:off x="6210744" y="2519614"/>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6"/>
          </p:nvPr>
        </p:nvSpPr>
        <p:spPr>
          <a:xfrm>
            <a:off x="1028700" y="4314746"/>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7"/>
          </p:nvPr>
        </p:nvSpPr>
        <p:spPr>
          <a:xfrm>
            <a:off x="6210744" y="4314746"/>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316813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Single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8" name="Rounded Rectangle 7"/>
          <p:cNvSpPr/>
          <p:nvPr userDrawn="1"/>
        </p:nvSpPr>
        <p:spPr>
          <a:xfrm>
            <a:off x="6018636" y="2513855"/>
            <a:ext cx="3572541" cy="1481328"/>
          </a:xfrm>
          <a:prstGeom prst="roundRect">
            <a:avLst>
              <a:gd name="adj" fmla="val 374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0" y="0"/>
            <a:ext cx="5187950" cy="6858000"/>
          </a:xfrm>
          <a:prstGeom prst="rect">
            <a:avLst/>
          </a:prstGeom>
          <a:solidFill>
            <a:schemeClr val="accent6">
              <a:lumMod val="50000"/>
            </a:schemeClr>
          </a:solidFill>
        </p:spPr>
        <p:txBody>
          <a:bodyPr/>
          <a:lstStyle>
            <a:lvl1pPr marL="0" indent="0">
              <a:buNone/>
              <a:defRPr sz="1000"/>
            </a:lvl1pPr>
          </a:lstStyle>
          <a:p>
            <a:endParaRPr lang="en-US"/>
          </a:p>
        </p:txBody>
      </p:sp>
      <p:sp>
        <p:nvSpPr>
          <p:cNvPr id="5" name="Picture Placeholder 2"/>
          <p:cNvSpPr>
            <a:spLocks noGrp="1"/>
          </p:cNvSpPr>
          <p:nvPr>
            <p:ph type="pic" sz="quarter" idx="14"/>
          </p:nvPr>
        </p:nvSpPr>
        <p:spPr>
          <a:xfrm>
            <a:off x="4607149" y="2519474"/>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471613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Full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0" y="0"/>
            <a:ext cx="12192000" cy="473075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438268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3"/>
          </p:nvPr>
        </p:nvSpPr>
        <p:spPr>
          <a:xfrm>
            <a:off x="1042988" y="2532062"/>
            <a:ext cx="2468562" cy="3273425"/>
          </a:xfrm>
          <a:prstGeom prst="roundRect">
            <a:avLst>
              <a:gd name="adj" fmla="val 2191"/>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4"/>
          </p:nvPr>
        </p:nvSpPr>
        <p:spPr>
          <a:xfrm>
            <a:off x="3594100" y="2532062"/>
            <a:ext cx="2468562" cy="3273425"/>
          </a:xfrm>
          <a:prstGeom prst="roundRect">
            <a:avLst>
              <a:gd name="adj" fmla="val 2191"/>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5"/>
          </p:nvPr>
        </p:nvSpPr>
        <p:spPr>
          <a:xfrm>
            <a:off x="6145212" y="2532062"/>
            <a:ext cx="2468562" cy="3273425"/>
          </a:xfrm>
          <a:prstGeom prst="roundRect">
            <a:avLst>
              <a:gd name="adj" fmla="val 2191"/>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6"/>
          </p:nvPr>
        </p:nvSpPr>
        <p:spPr>
          <a:xfrm>
            <a:off x="8696323" y="2532062"/>
            <a:ext cx="2468562" cy="3273425"/>
          </a:xfrm>
          <a:prstGeom prst="roundRect">
            <a:avLst>
              <a:gd name="adj" fmla="val 2191"/>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33125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13"/>
          </p:nvPr>
        </p:nvSpPr>
        <p:spPr>
          <a:xfrm>
            <a:off x="1024318" y="2513013"/>
            <a:ext cx="2295144" cy="2295144"/>
          </a:xfrm>
          <a:prstGeom prst="ellipse">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14"/>
          </p:nvPr>
        </p:nvSpPr>
        <p:spPr>
          <a:xfrm>
            <a:off x="3638931" y="2513013"/>
            <a:ext cx="2295144" cy="2295144"/>
          </a:xfrm>
          <a:prstGeom prst="ellipse">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5"/>
          </p:nvPr>
        </p:nvSpPr>
        <p:spPr>
          <a:xfrm>
            <a:off x="6253162" y="2510219"/>
            <a:ext cx="2295144" cy="2295144"/>
          </a:xfrm>
          <a:prstGeom prst="ellipse">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6"/>
          </p:nvPr>
        </p:nvSpPr>
        <p:spPr>
          <a:xfrm>
            <a:off x="8867393" y="2510219"/>
            <a:ext cx="2295144" cy="2295144"/>
          </a:xfrm>
          <a:prstGeom prst="ellipse">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37721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6107113" y="693738"/>
            <a:ext cx="2514600" cy="2724912"/>
          </a:xfrm>
          <a:prstGeom prst="rect">
            <a:avLst/>
          </a:prstGeom>
          <a:solidFill>
            <a:schemeClr val="accent6">
              <a:lumMod val="50000"/>
            </a:schemeClr>
          </a:solidFill>
        </p:spPr>
        <p:txBody>
          <a:bodyPr/>
          <a:lstStyle>
            <a:lvl1pPr marL="0" indent="0">
              <a:buNone/>
              <a:defRPr sz="1000"/>
            </a:lvl1pPr>
          </a:lstStyle>
          <a:p>
            <a:endParaRPr lang="en-US"/>
          </a:p>
        </p:txBody>
      </p:sp>
      <p:sp>
        <p:nvSpPr>
          <p:cNvPr id="6" name="Picture Placeholder 2"/>
          <p:cNvSpPr>
            <a:spLocks noGrp="1"/>
          </p:cNvSpPr>
          <p:nvPr>
            <p:ph type="pic" sz="quarter" idx="14"/>
          </p:nvPr>
        </p:nvSpPr>
        <p:spPr>
          <a:xfrm>
            <a:off x="8651875" y="693738"/>
            <a:ext cx="2514600" cy="2724912"/>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15"/>
          </p:nvPr>
        </p:nvSpPr>
        <p:spPr>
          <a:xfrm>
            <a:off x="6107113" y="3448050"/>
            <a:ext cx="2514600" cy="2724912"/>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6"/>
          </p:nvPr>
        </p:nvSpPr>
        <p:spPr>
          <a:xfrm>
            <a:off x="8651875" y="3448050"/>
            <a:ext cx="2514600" cy="272491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41593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4295555" y="4392943"/>
            <a:ext cx="3234956" cy="13982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3"/>
          </p:nvPr>
        </p:nvSpPr>
        <p:spPr>
          <a:xfrm>
            <a:off x="1028700" y="2514599"/>
            <a:ext cx="3234516" cy="3273425"/>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4"/>
          </p:nvPr>
        </p:nvSpPr>
        <p:spPr>
          <a:xfrm>
            <a:off x="7560452" y="2514599"/>
            <a:ext cx="3604435" cy="3273425"/>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5"/>
          </p:nvPr>
        </p:nvSpPr>
        <p:spPr>
          <a:xfrm>
            <a:off x="4297952" y="2512249"/>
            <a:ext cx="3232559" cy="185814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19655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2" name="Rectangle 1">
            <a:extLst>
              <a:ext uri="{FF2B5EF4-FFF2-40B4-BE49-F238E27FC236}">
                <a16:creationId xmlns:a16="http://schemas.microsoft.com/office/drawing/2014/main" id="{FB86D90C-1FB1-40B7-A27C-7FDE24B7B44E}"/>
              </a:ext>
            </a:extLst>
          </p:cNvPr>
          <p:cNvSpPr/>
          <p:nvPr userDrawn="1"/>
        </p:nvSpPr>
        <p:spPr>
          <a:xfrm>
            <a:off x="285750" y="6019800"/>
            <a:ext cx="2971800" cy="8382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661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1028699" y="701675"/>
            <a:ext cx="4149725" cy="5470525"/>
          </a:xfrm>
          <a:prstGeom prst="roundRect">
            <a:avLst>
              <a:gd name="adj" fmla="val 1217"/>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020693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6096000" y="701675"/>
            <a:ext cx="2514600" cy="3456432"/>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14"/>
          </p:nvPr>
        </p:nvSpPr>
        <p:spPr>
          <a:xfrm>
            <a:off x="8648700" y="701675"/>
            <a:ext cx="2514600" cy="1975104"/>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5"/>
          </p:nvPr>
        </p:nvSpPr>
        <p:spPr>
          <a:xfrm>
            <a:off x="8648700" y="2716213"/>
            <a:ext cx="2514600" cy="3456432"/>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6"/>
          </p:nvPr>
        </p:nvSpPr>
        <p:spPr>
          <a:xfrm>
            <a:off x="6096000" y="4200525"/>
            <a:ext cx="2514600" cy="1975104"/>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60398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Rectangle 5"/>
          <p:cNvSpPr/>
          <p:nvPr userDrawn="1"/>
        </p:nvSpPr>
        <p:spPr>
          <a:xfrm>
            <a:off x="9797313" y="4152935"/>
            <a:ext cx="1365987" cy="1638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p:cNvSpPr>
            <a:spLocks noGrp="1"/>
          </p:cNvSpPr>
          <p:nvPr>
            <p:ph type="pic" sz="quarter" idx="14"/>
          </p:nvPr>
        </p:nvSpPr>
        <p:spPr>
          <a:xfrm>
            <a:off x="1028699" y="2514599"/>
            <a:ext cx="3657600" cy="1627632"/>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5"/>
          </p:nvPr>
        </p:nvSpPr>
        <p:spPr>
          <a:xfrm>
            <a:off x="4711699" y="2514599"/>
            <a:ext cx="2304288" cy="3273552"/>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6"/>
          </p:nvPr>
        </p:nvSpPr>
        <p:spPr>
          <a:xfrm>
            <a:off x="7043737" y="2515079"/>
            <a:ext cx="4123944" cy="1618488"/>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7"/>
          </p:nvPr>
        </p:nvSpPr>
        <p:spPr>
          <a:xfrm>
            <a:off x="7043738" y="4153379"/>
            <a:ext cx="2724912" cy="1636776"/>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8"/>
          </p:nvPr>
        </p:nvSpPr>
        <p:spPr>
          <a:xfrm>
            <a:off x="2865437" y="4164012"/>
            <a:ext cx="1819656" cy="1627632"/>
          </a:xfrm>
          <a:prstGeom prst="rect">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9"/>
          </p:nvPr>
        </p:nvSpPr>
        <p:spPr>
          <a:xfrm>
            <a:off x="1028699" y="4164012"/>
            <a:ext cx="1810512" cy="162763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640817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8"/>
          </p:nvPr>
        </p:nvSpPr>
        <p:spPr>
          <a:xfrm>
            <a:off x="2878138" y="685800"/>
            <a:ext cx="3639312" cy="3639312"/>
          </a:xfrm>
          <a:prstGeom prst="rect">
            <a:avLst/>
          </a:prstGeom>
          <a:solidFill>
            <a:schemeClr val="accent6">
              <a:lumMod val="50000"/>
            </a:schemeClr>
          </a:solidFill>
        </p:spPr>
        <p:txBody>
          <a:bodyPr/>
          <a:lstStyle>
            <a:lvl1pPr marL="0" indent="0">
              <a:buNone/>
              <a:defRPr sz="1000"/>
            </a:lvl1pPr>
          </a:lstStyle>
          <a:p>
            <a:endParaRPr lang="en-US"/>
          </a:p>
        </p:txBody>
      </p:sp>
      <p:sp>
        <p:nvSpPr>
          <p:cNvPr id="6" name="Picture Placeholder 2"/>
          <p:cNvSpPr>
            <a:spLocks noGrp="1"/>
          </p:cNvSpPr>
          <p:nvPr>
            <p:ph type="pic" sz="quarter" idx="19"/>
          </p:nvPr>
        </p:nvSpPr>
        <p:spPr>
          <a:xfrm>
            <a:off x="1028700" y="684213"/>
            <a:ext cx="1792224" cy="1792224"/>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0"/>
          </p:nvPr>
        </p:nvSpPr>
        <p:spPr>
          <a:xfrm>
            <a:off x="1028700" y="2533650"/>
            <a:ext cx="1792224" cy="1792224"/>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21"/>
          </p:nvPr>
        </p:nvSpPr>
        <p:spPr>
          <a:xfrm>
            <a:off x="1028700" y="4381500"/>
            <a:ext cx="1792224" cy="1792224"/>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22"/>
          </p:nvPr>
        </p:nvSpPr>
        <p:spPr>
          <a:xfrm>
            <a:off x="2878138" y="4381500"/>
            <a:ext cx="1792224" cy="1792224"/>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23"/>
          </p:nvPr>
        </p:nvSpPr>
        <p:spPr>
          <a:xfrm>
            <a:off x="4729163" y="4381500"/>
            <a:ext cx="1792224" cy="1792224"/>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849448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20"/>
          </p:nvPr>
        </p:nvSpPr>
        <p:spPr>
          <a:xfrm>
            <a:off x="1028699" y="2535237"/>
            <a:ext cx="2378075" cy="2378075"/>
          </a:xfrm>
          <a:prstGeom prst="rect">
            <a:avLst/>
          </a:prstGeom>
          <a:solidFill>
            <a:schemeClr val="accent6">
              <a:lumMod val="50000"/>
            </a:schemeClr>
          </a:solidFill>
        </p:spPr>
        <p:txBody>
          <a:bodyPr/>
          <a:lstStyle>
            <a:lvl1pPr marL="0" indent="0">
              <a:buNone/>
              <a:defRPr sz="1000"/>
            </a:lvl1pPr>
          </a:lstStyle>
          <a:p>
            <a:endParaRPr lang="en-US"/>
          </a:p>
        </p:txBody>
      </p:sp>
      <p:sp>
        <p:nvSpPr>
          <p:cNvPr id="5" name="Picture Placeholder 2"/>
          <p:cNvSpPr>
            <a:spLocks noGrp="1"/>
          </p:cNvSpPr>
          <p:nvPr>
            <p:ph type="pic" sz="quarter" idx="21"/>
          </p:nvPr>
        </p:nvSpPr>
        <p:spPr>
          <a:xfrm>
            <a:off x="3615531" y="2535236"/>
            <a:ext cx="2378075" cy="2378075"/>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22"/>
          </p:nvPr>
        </p:nvSpPr>
        <p:spPr>
          <a:xfrm>
            <a:off x="6202363" y="2535236"/>
            <a:ext cx="2378075" cy="2378075"/>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23"/>
          </p:nvPr>
        </p:nvSpPr>
        <p:spPr>
          <a:xfrm>
            <a:off x="8789195" y="2535235"/>
            <a:ext cx="2378075" cy="2378075"/>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229130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20"/>
          </p:nvPr>
        </p:nvSpPr>
        <p:spPr>
          <a:xfrm>
            <a:off x="6096000" y="685800"/>
            <a:ext cx="2487613" cy="5486400"/>
          </a:xfrm>
          <a:prstGeom prst="rect">
            <a:avLst/>
          </a:prstGeom>
          <a:solidFill>
            <a:schemeClr val="accent6">
              <a:lumMod val="50000"/>
            </a:schemeClr>
          </a:solidFill>
        </p:spPr>
        <p:txBody>
          <a:bodyPr/>
          <a:lstStyle>
            <a:lvl1pPr marL="0" indent="0">
              <a:buNone/>
              <a:defRPr sz="1000"/>
            </a:lvl1pPr>
          </a:lstStyle>
          <a:p>
            <a:endParaRPr lang="en-US"/>
          </a:p>
        </p:txBody>
      </p:sp>
      <p:sp>
        <p:nvSpPr>
          <p:cNvPr id="5" name="Picture Placeholder 2"/>
          <p:cNvSpPr>
            <a:spLocks noGrp="1"/>
          </p:cNvSpPr>
          <p:nvPr>
            <p:ph type="pic" sz="quarter" idx="21"/>
          </p:nvPr>
        </p:nvSpPr>
        <p:spPr>
          <a:xfrm>
            <a:off x="8678863" y="685800"/>
            <a:ext cx="2487613" cy="54864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547590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20"/>
          </p:nvPr>
        </p:nvSpPr>
        <p:spPr>
          <a:xfrm>
            <a:off x="6103937" y="2030412"/>
            <a:ext cx="2432304" cy="3776472"/>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1"/>
          </p:nvPr>
        </p:nvSpPr>
        <p:spPr>
          <a:xfrm>
            <a:off x="8526462" y="2030411"/>
            <a:ext cx="3666744" cy="1828800"/>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22"/>
          </p:nvPr>
        </p:nvSpPr>
        <p:spPr>
          <a:xfrm>
            <a:off x="8531224" y="3859212"/>
            <a:ext cx="1828800" cy="1947672"/>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23"/>
          </p:nvPr>
        </p:nvSpPr>
        <p:spPr>
          <a:xfrm>
            <a:off x="10355262" y="3859212"/>
            <a:ext cx="1837944" cy="194767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28481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13"/>
          </p:nvPr>
        </p:nvSpPr>
        <p:spPr>
          <a:xfrm>
            <a:off x="0" y="0"/>
            <a:ext cx="5187950" cy="68580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10066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Rectangle 4"/>
          <p:cNvSpPr/>
          <p:nvPr userDrawn="1"/>
        </p:nvSpPr>
        <p:spPr>
          <a:xfrm>
            <a:off x="6602227" y="4412215"/>
            <a:ext cx="4561072" cy="13962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p:cNvSpPr>
            <a:spLocks noGrp="1"/>
          </p:cNvSpPr>
          <p:nvPr>
            <p:ph type="pic" sz="quarter" idx="22"/>
          </p:nvPr>
        </p:nvSpPr>
        <p:spPr>
          <a:xfrm>
            <a:off x="6602412" y="2532062"/>
            <a:ext cx="2258568" cy="1847088"/>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3"/>
          </p:nvPr>
        </p:nvSpPr>
        <p:spPr>
          <a:xfrm>
            <a:off x="8902699" y="2532062"/>
            <a:ext cx="2258568" cy="1847088"/>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24"/>
          </p:nvPr>
        </p:nvSpPr>
        <p:spPr>
          <a:xfrm>
            <a:off x="4302124" y="2532062"/>
            <a:ext cx="2258568" cy="1847088"/>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25"/>
          </p:nvPr>
        </p:nvSpPr>
        <p:spPr>
          <a:xfrm>
            <a:off x="1028699" y="2532062"/>
            <a:ext cx="3236976" cy="3273552"/>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26"/>
          </p:nvPr>
        </p:nvSpPr>
        <p:spPr>
          <a:xfrm>
            <a:off x="4302125" y="4411662"/>
            <a:ext cx="2258568" cy="139903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67810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9"/>
          </p:nvPr>
        </p:nvSpPr>
        <p:spPr>
          <a:xfrm>
            <a:off x="1028700" y="2535238"/>
            <a:ext cx="3263900" cy="2424112"/>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
        <p:nvSpPr>
          <p:cNvPr id="5" name="Picture Placeholder 2"/>
          <p:cNvSpPr>
            <a:spLocks noGrp="1"/>
          </p:cNvSpPr>
          <p:nvPr>
            <p:ph type="pic" sz="quarter" idx="20"/>
          </p:nvPr>
        </p:nvSpPr>
        <p:spPr>
          <a:xfrm>
            <a:off x="4462463" y="2535238"/>
            <a:ext cx="3263900" cy="2424112"/>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21"/>
          </p:nvPr>
        </p:nvSpPr>
        <p:spPr>
          <a:xfrm>
            <a:off x="7896225" y="2535238"/>
            <a:ext cx="3263900" cy="2424112"/>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6325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3"/>
          </p:nvPr>
        </p:nvSpPr>
        <p:spPr>
          <a:xfrm>
            <a:off x="1028700" y="2514600"/>
            <a:ext cx="5067300" cy="3273552"/>
          </a:xfrm>
          <a:prstGeom prst="roundRect">
            <a:avLst>
              <a:gd name="adj" fmla="val 935"/>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382858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rtfolio #14">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9"/>
          </p:nvPr>
        </p:nvSpPr>
        <p:spPr>
          <a:xfrm>
            <a:off x="1028700" y="2514599"/>
            <a:ext cx="5029200" cy="3275013"/>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
        <p:nvSpPr>
          <p:cNvPr id="5" name="Picture Placeholder 2"/>
          <p:cNvSpPr>
            <a:spLocks noGrp="1"/>
          </p:cNvSpPr>
          <p:nvPr>
            <p:ph type="pic" sz="quarter" idx="20"/>
          </p:nvPr>
        </p:nvSpPr>
        <p:spPr>
          <a:xfrm>
            <a:off x="6134100" y="2514598"/>
            <a:ext cx="5029200" cy="3275013"/>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51350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folio #15">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8441366" y="3454400"/>
            <a:ext cx="2721933" cy="2717800"/>
          </a:xfrm>
          <a:prstGeom prst="rect">
            <a:avLst/>
          </a:prstGeom>
          <a:gradFill>
            <a:gsLst>
              <a:gs pos="0">
                <a:schemeClr val="accent4"/>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p:cNvSpPr>
            <a:spLocks noGrp="1"/>
          </p:cNvSpPr>
          <p:nvPr>
            <p:ph type="pic" sz="quarter" idx="22"/>
          </p:nvPr>
        </p:nvSpPr>
        <p:spPr>
          <a:xfrm>
            <a:off x="5659437" y="6857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23"/>
          </p:nvPr>
        </p:nvSpPr>
        <p:spPr>
          <a:xfrm>
            <a:off x="7050087" y="6857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24"/>
          </p:nvPr>
        </p:nvSpPr>
        <p:spPr>
          <a:xfrm>
            <a:off x="8440737" y="6857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25"/>
          </p:nvPr>
        </p:nvSpPr>
        <p:spPr>
          <a:xfrm>
            <a:off x="9831387" y="6857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26"/>
          </p:nvPr>
        </p:nvSpPr>
        <p:spPr>
          <a:xfrm>
            <a:off x="9831387" y="20700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27"/>
          </p:nvPr>
        </p:nvSpPr>
        <p:spPr>
          <a:xfrm>
            <a:off x="8440737" y="20700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28"/>
          </p:nvPr>
        </p:nvSpPr>
        <p:spPr>
          <a:xfrm>
            <a:off x="7050087" y="20700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4" name="Picture Placeholder 2"/>
          <p:cNvSpPr>
            <a:spLocks noGrp="1"/>
          </p:cNvSpPr>
          <p:nvPr>
            <p:ph type="pic" sz="quarter" idx="29"/>
          </p:nvPr>
        </p:nvSpPr>
        <p:spPr>
          <a:xfrm>
            <a:off x="5659437" y="20700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30"/>
          </p:nvPr>
        </p:nvSpPr>
        <p:spPr>
          <a:xfrm>
            <a:off x="7050087" y="34543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6" name="Picture Placeholder 2"/>
          <p:cNvSpPr>
            <a:spLocks noGrp="1"/>
          </p:cNvSpPr>
          <p:nvPr>
            <p:ph type="pic" sz="quarter" idx="31"/>
          </p:nvPr>
        </p:nvSpPr>
        <p:spPr>
          <a:xfrm>
            <a:off x="5659437" y="34543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7" name="Picture Placeholder 2"/>
          <p:cNvSpPr>
            <a:spLocks noGrp="1"/>
          </p:cNvSpPr>
          <p:nvPr>
            <p:ph type="pic" sz="quarter" idx="32"/>
          </p:nvPr>
        </p:nvSpPr>
        <p:spPr>
          <a:xfrm>
            <a:off x="5659437" y="48386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18" name="Picture Placeholder 2"/>
          <p:cNvSpPr>
            <a:spLocks noGrp="1"/>
          </p:cNvSpPr>
          <p:nvPr>
            <p:ph type="pic" sz="quarter" idx="33"/>
          </p:nvPr>
        </p:nvSpPr>
        <p:spPr>
          <a:xfrm>
            <a:off x="7050087" y="48386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701652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16">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22"/>
          </p:nvPr>
        </p:nvSpPr>
        <p:spPr>
          <a:xfrm>
            <a:off x="6096000" y="-1"/>
            <a:ext cx="6096000" cy="3382963"/>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3"/>
          </p:nvPr>
        </p:nvSpPr>
        <p:spPr>
          <a:xfrm>
            <a:off x="6096000" y="3475037"/>
            <a:ext cx="6096000" cy="3382963"/>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660314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17">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1042878" y="3141919"/>
            <a:ext cx="1828800" cy="1828800"/>
          </a:xfrm>
          <a:prstGeom prst="ellipse">
            <a:avLst/>
          </a:prstGeom>
          <a:solidFill>
            <a:schemeClr val="accent6">
              <a:lumMod val="50000"/>
            </a:schemeClr>
          </a:solidFill>
        </p:spPr>
        <p:txBody>
          <a:bodyPr/>
          <a:lstStyle>
            <a:lvl1pPr marL="0" indent="0">
              <a:buNone/>
              <a:defRPr sz="1000"/>
            </a:lvl1pPr>
          </a:lstStyle>
          <a:p>
            <a:endParaRPr lang="en-US"/>
          </a:p>
        </p:txBody>
      </p:sp>
      <p:sp>
        <p:nvSpPr>
          <p:cNvPr id="6" name="Picture Placeholder 2"/>
          <p:cNvSpPr>
            <a:spLocks noGrp="1"/>
          </p:cNvSpPr>
          <p:nvPr>
            <p:ph type="pic" sz="quarter" idx="14"/>
          </p:nvPr>
        </p:nvSpPr>
        <p:spPr>
          <a:xfrm>
            <a:off x="2804638" y="3141919"/>
            <a:ext cx="1828800" cy="1828800"/>
          </a:xfrm>
          <a:prstGeom prst="ellipse">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15"/>
          </p:nvPr>
        </p:nvSpPr>
        <p:spPr>
          <a:xfrm>
            <a:off x="7569193" y="3141919"/>
            <a:ext cx="1828800" cy="1828800"/>
          </a:xfrm>
          <a:prstGeom prst="ellipse">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6"/>
          </p:nvPr>
        </p:nvSpPr>
        <p:spPr>
          <a:xfrm>
            <a:off x="9330953" y="3141919"/>
            <a:ext cx="1828800" cy="1828800"/>
          </a:xfrm>
          <a:prstGeom prst="ellipse">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919158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ice Tabl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1028700" y="2514600"/>
            <a:ext cx="2363086"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619205" y="2514600"/>
            <a:ext cx="2363086" cy="3276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800214" y="2514600"/>
            <a:ext cx="2363086" cy="3276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209710" y="2514600"/>
            <a:ext cx="2363086" cy="3276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22"/>
          </p:nvPr>
        </p:nvSpPr>
        <p:spPr>
          <a:xfrm>
            <a:off x="1024639" y="2514600"/>
            <a:ext cx="2363086" cy="1344613"/>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23"/>
          </p:nvPr>
        </p:nvSpPr>
        <p:spPr>
          <a:xfrm>
            <a:off x="3619057" y="2514600"/>
            <a:ext cx="2363086" cy="1344613"/>
          </a:xfrm>
          <a:prstGeom prst="rect">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24"/>
          </p:nvPr>
        </p:nvSpPr>
        <p:spPr>
          <a:xfrm>
            <a:off x="6206239" y="2514599"/>
            <a:ext cx="2363086" cy="1344613"/>
          </a:xfrm>
          <a:prstGeom prst="rect">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25"/>
          </p:nvPr>
        </p:nvSpPr>
        <p:spPr>
          <a:xfrm>
            <a:off x="8800214" y="2514598"/>
            <a:ext cx="2363086" cy="1344613"/>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013723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folio #18">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22"/>
          </p:nvPr>
        </p:nvSpPr>
        <p:spPr>
          <a:xfrm>
            <a:off x="1028699" y="701675"/>
            <a:ext cx="4151313" cy="1619250"/>
          </a:xfrm>
          <a:prstGeom prst="rect">
            <a:avLst/>
          </a:prstGeom>
          <a:solidFill>
            <a:schemeClr val="accent6">
              <a:lumMod val="50000"/>
            </a:schemeClr>
          </a:solidFill>
        </p:spPr>
        <p:txBody>
          <a:bodyPr/>
          <a:lstStyle>
            <a:lvl1pPr marL="0" indent="0">
              <a:buNone/>
              <a:defRPr sz="1000"/>
            </a:lvl1pPr>
          </a:lstStyle>
          <a:p>
            <a:endParaRPr lang="en-US"/>
          </a:p>
        </p:txBody>
      </p:sp>
      <p:sp>
        <p:nvSpPr>
          <p:cNvPr id="5" name="Picture Placeholder 2"/>
          <p:cNvSpPr>
            <a:spLocks noGrp="1"/>
          </p:cNvSpPr>
          <p:nvPr>
            <p:ph type="pic" sz="quarter" idx="23"/>
          </p:nvPr>
        </p:nvSpPr>
        <p:spPr>
          <a:xfrm>
            <a:off x="1028698" y="2438400"/>
            <a:ext cx="4151313" cy="1619250"/>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24"/>
          </p:nvPr>
        </p:nvSpPr>
        <p:spPr>
          <a:xfrm>
            <a:off x="1028697" y="4175125"/>
            <a:ext cx="4151313" cy="161925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502824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 #19">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22"/>
          </p:nvPr>
        </p:nvSpPr>
        <p:spPr>
          <a:xfrm>
            <a:off x="6096000" y="685799"/>
            <a:ext cx="5067300" cy="1800225"/>
          </a:xfrm>
          <a:prstGeom prst="roundRect">
            <a:avLst>
              <a:gd name="adj" fmla="val 3036"/>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3"/>
          </p:nvPr>
        </p:nvSpPr>
        <p:spPr>
          <a:xfrm>
            <a:off x="8648700" y="2514600"/>
            <a:ext cx="2514600" cy="1831975"/>
          </a:xfrm>
          <a:prstGeom prst="roundRect">
            <a:avLst>
              <a:gd name="adj" fmla="val 3036"/>
            </a:avLst>
          </a:prstGeom>
          <a:solidFill>
            <a:schemeClr val="accent6">
              <a:lumMod val="50000"/>
            </a:schemeClr>
          </a:solidFill>
        </p:spPr>
        <p:txBody>
          <a:bodyPr/>
          <a:lstStyle>
            <a:lvl1pPr marL="0" indent="0">
              <a:buNone/>
              <a:defRPr sz="1000"/>
            </a:lvl1pPr>
          </a:lstStyle>
          <a:p>
            <a:endParaRPr lang="en-US"/>
          </a:p>
        </p:txBody>
      </p:sp>
      <p:sp>
        <p:nvSpPr>
          <p:cNvPr id="8" name="Rounded Rectangle 7"/>
          <p:cNvSpPr/>
          <p:nvPr userDrawn="1"/>
        </p:nvSpPr>
        <p:spPr>
          <a:xfrm>
            <a:off x="6095999" y="2514600"/>
            <a:ext cx="2514600" cy="3276600"/>
          </a:xfrm>
          <a:prstGeom prst="roundRect">
            <a:avLst>
              <a:gd name="adj" fmla="val 191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userDrawn="1"/>
        </p:nvSpPr>
        <p:spPr>
          <a:xfrm>
            <a:off x="8648700" y="4380609"/>
            <a:ext cx="2514600" cy="1410591"/>
          </a:xfrm>
          <a:prstGeom prst="roundRect">
            <a:avLst>
              <a:gd name="adj" fmla="val 19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736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 #20">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Rounded Rectangle 5"/>
          <p:cNvSpPr/>
          <p:nvPr userDrawn="1"/>
        </p:nvSpPr>
        <p:spPr>
          <a:xfrm>
            <a:off x="7006856" y="3455579"/>
            <a:ext cx="2647507" cy="2335621"/>
          </a:xfrm>
          <a:prstGeom prst="roundRect">
            <a:avLst>
              <a:gd name="adj" fmla="val 104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9686257" y="3455579"/>
            <a:ext cx="1477043" cy="2335621"/>
          </a:xfrm>
          <a:prstGeom prst="roundRect">
            <a:avLst>
              <a:gd name="adj" fmla="val 10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sz="quarter" idx="22"/>
          </p:nvPr>
        </p:nvSpPr>
        <p:spPr>
          <a:xfrm>
            <a:off x="7006856" y="701675"/>
            <a:ext cx="4156444" cy="2727325"/>
          </a:xfrm>
          <a:prstGeom prst="roundRect">
            <a:avLst>
              <a:gd name="adj" fmla="val 2265"/>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167537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shboard #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23"/>
          </p:nvPr>
        </p:nvSpPr>
        <p:spPr>
          <a:xfrm>
            <a:off x="6178550" y="685800"/>
            <a:ext cx="3100388" cy="3676650"/>
          </a:xfrm>
          <a:prstGeom prst="roundRect">
            <a:avLst>
              <a:gd name="adj" fmla="val 1341"/>
            </a:avLst>
          </a:prstGeom>
          <a:solidFill>
            <a:schemeClr val="accent6">
              <a:lumMod val="50000"/>
            </a:schemeClr>
          </a:solidFill>
        </p:spPr>
        <p:txBody>
          <a:bodyPr/>
          <a:lstStyle>
            <a:lvl1pPr marL="0" indent="0">
              <a:buNone/>
              <a:defRPr sz="1000"/>
            </a:lvl1pPr>
          </a:lstStyle>
          <a:p>
            <a:endParaRPr lang="en-US"/>
          </a:p>
        </p:txBody>
      </p:sp>
      <p:sp>
        <p:nvSpPr>
          <p:cNvPr id="6" name="Picture Placeholder 2"/>
          <p:cNvSpPr>
            <a:spLocks noGrp="1"/>
          </p:cNvSpPr>
          <p:nvPr>
            <p:ph type="pic" sz="quarter" idx="24"/>
          </p:nvPr>
        </p:nvSpPr>
        <p:spPr>
          <a:xfrm>
            <a:off x="1793874" y="685800"/>
            <a:ext cx="4297363" cy="2743200"/>
          </a:xfrm>
          <a:prstGeom prst="roundRect">
            <a:avLst>
              <a:gd name="adj" fmla="val 1887"/>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5"/>
          </p:nvPr>
        </p:nvSpPr>
        <p:spPr>
          <a:xfrm>
            <a:off x="1028700" y="3496441"/>
            <a:ext cx="3236913" cy="2296347"/>
          </a:xfrm>
          <a:prstGeom prst="roundRect">
            <a:avLst>
              <a:gd name="adj" fmla="val 1205"/>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211058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shboard #2">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25"/>
          </p:nvPr>
        </p:nvSpPr>
        <p:spPr>
          <a:xfrm>
            <a:off x="1038225" y="3498850"/>
            <a:ext cx="3236913" cy="2668588"/>
          </a:xfrm>
          <a:prstGeom prst="roundRect">
            <a:avLst>
              <a:gd name="adj" fmla="val 1205"/>
            </a:avLst>
          </a:prstGeom>
          <a:solidFill>
            <a:schemeClr val="accent6">
              <a:lumMod val="50000"/>
            </a:schemeClr>
          </a:solidFill>
        </p:spPr>
        <p:txBody>
          <a:bodyPr/>
          <a:lstStyle>
            <a:lvl1pPr marL="0" indent="0">
              <a:buNone/>
              <a:defRPr sz="1000"/>
            </a:lvl1pPr>
          </a:lstStyle>
          <a:p>
            <a:endParaRPr lang="en-US"/>
          </a:p>
        </p:txBody>
      </p:sp>
      <p:sp>
        <p:nvSpPr>
          <p:cNvPr id="5" name="Picture Placeholder 2"/>
          <p:cNvSpPr>
            <a:spLocks noGrp="1"/>
          </p:cNvSpPr>
          <p:nvPr>
            <p:ph type="pic" sz="quarter" idx="26"/>
          </p:nvPr>
        </p:nvSpPr>
        <p:spPr>
          <a:xfrm>
            <a:off x="6162675" y="682625"/>
            <a:ext cx="2360613" cy="2743200"/>
          </a:xfrm>
          <a:prstGeom prst="roundRect">
            <a:avLst>
              <a:gd name="adj" fmla="val 1205"/>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27"/>
          </p:nvPr>
        </p:nvSpPr>
        <p:spPr>
          <a:xfrm>
            <a:off x="8597900" y="3498850"/>
            <a:ext cx="2570163" cy="2668588"/>
          </a:xfrm>
          <a:prstGeom prst="roundRect">
            <a:avLst>
              <a:gd name="adj" fmla="val 1205"/>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26734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12" name="Picture Placeholder 2"/>
          <p:cNvSpPr>
            <a:spLocks noGrp="1"/>
          </p:cNvSpPr>
          <p:nvPr>
            <p:ph type="pic" sz="quarter" idx="13"/>
          </p:nvPr>
        </p:nvSpPr>
        <p:spPr>
          <a:xfrm>
            <a:off x="0" y="0"/>
            <a:ext cx="12192000" cy="25146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918982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7004050" y="0"/>
            <a:ext cx="5187950" cy="68580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149974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6"/>
          <p:cNvSpPr>
            <a:spLocks noGrp="1"/>
          </p:cNvSpPr>
          <p:nvPr>
            <p:ph type="pic" sz="quarter" idx="13"/>
          </p:nvPr>
        </p:nvSpPr>
        <p:spPr>
          <a:xfrm>
            <a:off x="1031494" y="4664076"/>
            <a:ext cx="1133856" cy="1133856"/>
          </a:xfrm>
          <a:prstGeom prst="ellipse">
            <a:avLst/>
          </a:prstGeom>
          <a:solidFill>
            <a:schemeClr val="accent6">
              <a:lumMod val="50000"/>
            </a:schemeClr>
          </a:solidFill>
        </p:spPr>
        <p:txBody>
          <a:bodyPr/>
          <a:lstStyle>
            <a:lvl1pPr marL="0" indent="0">
              <a:buNone/>
              <a:defRPr sz="800"/>
            </a:lvl1pPr>
          </a:lstStyle>
          <a:p>
            <a:endParaRPr lang="en-US"/>
          </a:p>
        </p:txBody>
      </p:sp>
      <p:sp>
        <p:nvSpPr>
          <p:cNvPr id="7" name="Picture Placeholder 6"/>
          <p:cNvSpPr>
            <a:spLocks noGrp="1"/>
          </p:cNvSpPr>
          <p:nvPr>
            <p:ph type="pic" sz="quarter" idx="14"/>
          </p:nvPr>
        </p:nvSpPr>
        <p:spPr>
          <a:xfrm>
            <a:off x="4589202" y="4664076"/>
            <a:ext cx="1133856" cy="1133856"/>
          </a:xfrm>
          <a:prstGeom prst="ellipse">
            <a:avLst/>
          </a:prstGeom>
          <a:solidFill>
            <a:schemeClr val="accent6">
              <a:lumMod val="50000"/>
            </a:schemeClr>
          </a:solidFill>
        </p:spPr>
        <p:txBody>
          <a:bodyPr/>
          <a:lstStyle>
            <a:lvl1pPr marL="0" indent="0">
              <a:buNone/>
              <a:defRPr sz="800"/>
            </a:lvl1pPr>
          </a:lstStyle>
          <a:p>
            <a:endParaRPr lang="en-US"/>
          </a:p>
        </p:txBody>
      </p:sp>
    </p:spTree>
    <p:extLst>
      <p:ext uri="{BB962C8B-B14F-4D97-AF65-F5344CB8AC3E}">
        <p14:creationId xmlns:p14="http://schemas.microsoft.com/office/powerpoint/2010/main" val="2185555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stiminiolas">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22"/>
          </p:nvPr>
        </p:nvSpPr>
        <p:spPr>
          <a:xfrm>
            <a:off x="1028700" y="685800"/>
            <a:ext cx="10134600" cy="54864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22796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ck Up #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4"/>
          </p:nvPr>
        </p:nvSpPr>
        <p:spPr>
          <a:xfrm>
            <a:off x="8674247" y="2339974"/>
            <a:ext cx="2362200" cy="3135313"/>
          </a:xfrm>
          <a:prstGeom prst="rect">
            <a:avLst/>
          </a:prstGeom>
          <a:solidFill>
            <a:schemeClr val="accent6">
              <a:lumMod val="50000"/>
            </a:schemeClr>
          </a:solidFill>
        </p:spPr>
        <p:txBody>
          <a:bodyPr/>
          <a:lstStyle>
            <a:lvl1pPr marL="0" indent="0">
              <a:buNone/>
              <a:defRPr sz="1000"/>
            </a:lvl1pPr>
          </a:lstStyle>
          <a:p>
            <a:endParaRPr lang="en-US"/>
          </a:p>
        </p:txBody>
      </p:sp>
      <p:sp>
        <p:nvSpPr>
          <p:cNvPr id="6" name="Picture Placeholder 2"/>
          <p:cNvSpPr>
            <a:spLocks noGrp="1"/>
          </p:cNvSpPr>
          <p:nvPr>
            <p:ph type="pic" sz="quarter" idx="13"/>
          </p:nvPr>
        </p:nvSpPr>
        <p:spPr>
          <a:xfrm>
            <a:off x="5985022" y="3306763"/>
            <a:ext cx="3170238" cy="236061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789606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ck Up #2">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1152524" y="2681288"/>
            <a:ext cx="4943475" cy="310991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416803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ock Up #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6816725" y="2211388"/>
            <a:ext cx="4208463" cy="2541587"/>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223223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ck Up #4">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6861175" y="2692400"/>
            <a:ext cx="3910013" cy="295275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869310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ck Up #5">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13"/>
          </p:nvPr>
        </p:nvSpPr>
        <p:spPr>
          <a:xfrm>
            <a:off x="5487988" y="863600"/>
            <a:ext cx="4941887" cy="3132138"/>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14"/>
          </p:nvPr>
        </p:nvSpPr>
        <p:spPr>
          <a:xfrm>
            <a:off x="8796338" y="2471738"/>
            <a:ext cx="2346325" cy="3025775"/>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509769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ck Up #6">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6711951" y="2181225"/>
            <a:ext cx="4281488" cy="2586038"/>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651619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ck Up #7">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5429250" y="2217738"/>
            <a:ext cx="5106988" cy="3194050"/>
          </a:xfrm>
          <a:prstGeom prst="rect">
            <a:avLst/>
          </a:prstGeom>
          <a:solidFill>
            <a:schemeClr val="accent6">
              <a:lumMod val="50000"/>
            </a:schemeClr>
          </a:solidFill>
        </p:spPr>
        <p:txBody>
          <a:bodyPr/>
          <a:lstStyle>
            <a:lvl1pPr marL="0" indent="0">
              <a:buNone/>
              <a:defRPr sz="1000"/>
            </a:lvl1pPr>
          </a:lstStyle>
          <a:p>
            <a:endParaRPr lang="en-US"/>
          </a:p>
        </p:txBody>
      </p:sp>
      <p:sp>
        <p:nvSpPr>
          <p:cNvPr id="5" name="Picture Placeholder 2"/>
          <p:cNvSpPr>
            <a:spLocks noGrp="1"/>
          </p:cNvSpPr>
          <p:nvPr>
            <p:ph type="pic" sz="quarter" idx="14"/>
          </p:nvPr>
        </p:nvSpPr>
        <p:spPr>
          <a:xfrm>
            <a:off x="4273550" y="3171825"/>
            <a:ext cx="1854200" cy="24384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26120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Work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Tree>
    <p:extLst>
      <p:ext uri="{BB962C8B-B14F-4D97-AF65-F5344CB8AC3E}">
        <p14:creationId xmlns:p14="http://schemas.microsoft.com/office/powerpoint/2010/main" val="7132568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ck Up #8">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0" y="2997819"/>
            <a:ext cx="12192000" cy="386018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3"/>
          </p:nvPr>
        </p:nvSpPr>
        <p:spPr>
          <a:xfrm>
            <a:off x="1457324" y="1338335"/>
            <a:ext cx="4443413" cy="3338512"/>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4"/>
          </p:nvPr>
        </p:nvSpPr>
        <p:spPr>
          <a:xfrm>
            <a:off x="4410074" y="2976563"/>
            <a:ext cx="1363663" cy="25146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449555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ck Up #9">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1174750" y="2644775"/>
            <a:ext cx="3736975" cy="2278063"/>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4347249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ck Up #10">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13"/>
          </p:nvPr>
        </p:nvSpPr>
        <p:spPr>
          <a:xfrm>
            <a:off x="5081588" y="2809875"/>
            <a:ext cx="2041525" cy="2676525"/>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873908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ck Up #1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4" name="Picture Placeholder 2"/>
          <p:cNvSpPr>
            <a:spLocks noGrp="1"/>
          </p:cNvSpPr>
          <p:nvPr>
            <p:ph type="pic" sz="quarter" idx="22"/>
          </p:nvPr>
        </p:nvSpPr>
        <p:spPr>
          <a:xfrm>
            <a:off x="1028700" y="685800"/>
            <a:ext cx="5067300" cy="54864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513760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3"/>
          </p:nvPr>
        </p:nvSpPr>
        <p:spPr>
          <a:xfrm>
            <a:off x="0" y="0"/>
            <a:ext cx="12192000" cy="6858000"/>
          </a:xfrm>
          <a:prstGeom prst="rect">
            <a:avLst/>
          </a:prstGeom>
          <a:solidFill>
            <a:schemeClr val="accent6">
              <a:lumMod val="50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197187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am Work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20" name="Rectangle 19"/>
          <p:cNvSpPr/>
          <p:nvPr userDrawn="1"/>
        </p:nvSpPr>
        <p:spPr>
          <a:xfrm>
            <a:off x="8693888" y="3429000"/>
            <a:ext cx="2469412" cy="236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3583763" y="3429000"/>
            <a:ext cx="2469412"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
          <p:cNvSpPr>
            <a:spLocks noGrp="1"/>
          </p:cNvSpPr>
          <p:nvPr>
            <p:ph type="pic" sz="quarter" idx="13"/>
          </p:nvPr>
        </p:nvSpPr>
        <p:spPr>
          <a:xfrm>
            <a:off x="1028700" y="3429000"/>
            <a:ext cx="2468880" cy="2359152"/>
          </a:xfrm>
          <a:prstGeom prst="rect">
            <a:avLst/>
          </a:prstGeom>
          <a:solidFill>
            <a:schemeClr val="accent6">
              <a:lumMod val="50000"/>
            </a:schemeClr>
          </a:solidFill>
        </p:spPr>
        <p:txBody>
          <a:bodyPr/>
          <a:lstStyle>
            <a:lvl1pPr marL="0" indent="0">
              <a:buNone/>
              <a:defRPr sz="1000"/>
            </a:lvl1pPr>
          </a:lstStyle>
          <a:p>
            <a:endParaRPr lang="en-US"/>
          </a:p>
        </p:txBody>
      </p:sp>
      <p:sp>
        <p:nvSpPr>
          <p:cNvPr id="23" name="Picture Placeholder 2"/>
          <p:cNvSpPr>
            <a:spLocks noGrp="1"/>
          </p:cNvSpPr>
          <p:nvPr>
            <p:ph type="pic" sz="quarter" idx="14"/>
          </p:nvPr>
        </p:nvSpPr>
        <p:spPr>
          <a:xfrm>
            <a:off x="6138863" y="3429000"/>
            <a:ext cx="2468880" cy="235915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45598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Image #2">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0" name="Picture Placeholder 2"/>
          <p:cNvSpPr>
            <a:spLocks noGrp="1"/>
          </p:cNvSpPr>
          <p:nvPr>
            <p:ph type="pic" sz="quarter" idx="13"/>
          </p:nvPr>
        </p:nvSpPr>
        <p:spPr>
          <a:xfrm>
            <a:off x="6096000" y="3994150"/>
            <a:ext cx="5060950" cy="1797051"/>
          </a:xfrm>
          <a:prstGeom prst="roundRect">
            <a:avLst>
              <a:gd name="adj" fmla="val 2630"/>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69153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Work #2">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6" name="Rounded Rectangle 5"/>
          <p:cNvSpPr/>
          <p:nvPr userDrawn="1"/>
        </p:nvSpPr>
        <p:spPr>
          <a:xfrm>
            <a:off x="5675144" y="685800"/>
            <a:ext cx="3640951" cy="1790888"/>
          </a:xfrm>
          <a:prstGeom prst="roundRect">
            <a:avLst>
              <a:gd name="adj" fmla="val 24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5675145" y="4381312"/>
            <a:ext cx="3640950" cy="1790888"/>
          </a:xfrm>
          <a:prstGeom prst="roundRect">
            <a:avLst>
              <a:gd name="adj" fmla="val 12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525208" y="2533556"/>
            <a:ext cx="3640951" cy="1790888"/>
          </a:xfrm>
          <a:prstGeom prst="roundRect">
            <a:avLst>
              <a:gd name="adj" fmla="val 123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3"/>
          </p:nvPr>
        </p:nvSpPr>
        <p:spPr>
          <a:xfrm>
            <a:off x="1028700" y="685800"/>
            <a:ext cx="4581144" cy="5486400"/>
          </a:xfrm>
          <a:prstGeom prst="roundRect">
            <a:avLst>
              <a:gd name="adj" fmla="val 1525"/>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9375775" y="685800"/>
            <a:ext cx="1792224" cy="1792224"/>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5675313" y="2533650"/>
            <a:ext cx="1792224" cy="1792224"/>
          </a:xfrm>
          <a:prstGeom prst="roundRect">
            <a:avLst>
              <a:gd name="adj" fmla="val 2592"/>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9375775" y="4381500"/>
            <a:ext cx="1792224" cy="1792224"/>
          </a:xfrm>
          <a:prstGeom prst="roundRect">
            <a:avLst>
              <a:gd name="adj" fmla="val 2006"/>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382723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Work #3">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4"/>
          </p:nvPr>
        </p:nvSpPr>
        <p:spPr>
          <a:xfrm>
            <a:off x="1028700" y="2525233"/>
            <a:ext cx="2057400" cy="2057400"/>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6" name="Picture Placeholder 2"/>
          <p:cNvSpPr>
            <a:spLocks noGrp="1"/>
          </p:cNvSpPr>
          <p:nvPr>
            <p:ph type="pic" sz="quarter" idx="15"/>
          </p:nvPr>
        </p:nvSpPr>
        <p:spPr>
          <a:xfrm>
            <a:off x="3556000" y="2525233"/>
            <a:ext cx="2057400" cy="2057400"/>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16"/>
          </p:nvPr>
        </p:nvSpPr>
        <p:spPr>
          <a:xfrm>
            <a:off x="6083300" y="2525233"/>
            <a:ext cx="2057400" cy="2057400"/>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7"/>
          </p:nvPr>
        </p:nvSpPr>
        <p:spPr>
          <a:xfrm>
            <a:off x="8610600" y="2525233"/>
            <a:ext cx="2057400" cy="2057400"/>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956465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accent6">
                    <a:lumMod val="60000"/>
                    <a:lumOff val="40000"/>
                  </a:schemeClr>
                </a:solidFill>
                <a:latin typeface="+mn-lt"/>
                <a:ea typeface="Roboto Condensed Light" panose="02000000000000000000" pitchFamily="2" charset="0"/>
              </a:defRPr>
            </a:lvl1pPr>
          </a:lstStyle>
          <a:p>
            <a:r>
              <a:rPr lang="en-US"/>
              <a:t>www.websitename.com</a:t>
            </a:r>
          </a:p>
        </p:txBody>
      </p:sp>
      <p:sp>
        <p:nvSpPr>
          <p:cNvPr id="6" name="Slide Number Placeholder 5"/>
          <p:cNvSpPr>
            <a:spLocks noGrp="1"/>
          </p:cNvSpPr>
          <p:nvPr>
            <p:ph type="sldNum" sz="quarter" idx="4"/>
          </p:nvPr>
        </p:nvSpPr>
        <p:spPr>
          <a:xfrm>
            <a:off x="8526520" y="6356350"/>
            <a:ext cx="2743200" cy="365125"/>
          </a:xfrm>
          <a:prstGeom prst="rect">
            <a:avLst/>
          </a:prstGeom>
        </p:spPr>
        <p:txBody>
          <a:bodyPr vert="horz" lIns="91440" tIns="45720" rIns="91440" bIns="45720" rtlCol="0" anchor="ctr"/>
          <a:lstStyle>
            <a:lvl1pPr algn="r">
              <a:defRPr sz="1100">
                <a:solidFill>
                  <a:schemeClr val="accent6">
                    <a:lumMod val="60000"/>
                    <a:lumOff val="40000"/>
                  </a:schemeClr>
                </a:solidFill>
                <a:latin typeface="+mn-lt"/>
                <a:ea typeface="Roboto Condensed Light" panose="02000000000000000000" pitchFamily="2" charset="0"/>
              </a:defRPr>
            </a:lvl1pPr>
          </a:lstStyle>
          <a:p>
            <a:fld id="{A2912448-FEEC-49E8-9588-2DF1F90D57C2}" type="slidenum">
              <a:rPr lang="en-US" smtClean="0"/>
              <a:pPr/>
              <a:t>‹#›</a:t>
            </a:fld>
            <a:endParaRPr lang="en-US"/>
          </a:p>
        </p:txBody>
      </p:sp>
      <p:sp>
        <p:nvSpPr>
          <p:cNvPr id="9" name="TextBox 8"/>
          <p:cNvSpPr txBox="1"/>
          <p:nvPr userDrawn="1"/>
        </p:nvSpPr>
        <p:spPr>
          <a:xfrm>
            <a:off x="919756" y="6356350"/>
            <a:ext cx="1451038" cy="261610"/>
          </a:xfrm>
          <a:prstGeom prst="rect">
            <a:avLst/>
          </a:prstGeom>
          <a:noFill/>
        </p:spPr>
        <p:txBody>
          <a:bodyPr wrap="none" rtlCol="0">
            <a:spAutoFit/>
          </a:bodyPr>
          <a:lstStyle/>
          <a:p>
            <a:r>
              <a:rPr lang="en-US" sz="1100" b="1" dirty="0">
                <a:solidFill>
                  <a:schemeClr val="accent6">
                    <a:lumMod val="60000"/>
                    <a:lumOff val="40000"/>
                  </a:schemeClr>
                </a:solidFill>
                <a:latin typeface="+mn-lt"/>
                <a:ea typeface="Roboto" panose="02000000000000000000" pitchFamily="2" charset="0"/>
              </a:rPr>
              <a:t>COMPANY NAME</a:t>
            </a:r>
            <a:endParaRPr lang="en-US" sz="1100" dirty="0">
              <a:solidFill>
                <a:schemeClr val="accent6">
                  <a:lumMod val="60000"/>
                  <a:lumOff val="40000"/>
                </a:schemeClr>
              </a:solidFill>
              <a:latin typeface="+mn-lt"/>
              <a:ea typeface="Roboto Condensed Light" panose="02000000000000000000" pitchFamily="2" charset="0"/>
            </a:endParaRPr>
          </a:p>
        </p:txBody>
      </p:sp>
    </p:spTree>
    <p:extLst>
      <p:ext uri="{BB962C8B-B14F-4D97-AF65-F5344CB8AC3E}">
        <p14:creationId xmlns:p14="http://schemas.microsoft.com/office/powerpoint/2010/main" val="4224373573"/>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50" r:id="rId3"/>
    <p:sldLayoutId id="2147483651" r:id="rId4"/>
    <p:sldLayoutId id="2147483652" r:id="rId5"/>
    <p:sldLayoutId id="2147483701" r:id="rId6"/>
    <p:sldLayoutId id="2147483653" r:id="rId7"/>
    <p:sldLayoutId id="2147483654" r:id="rId8"/>
    <p:sldLayoutId id="2147483655" r:id="rId9"/>
    <p:sldLayoutId id="2147483656" r:id="rId10"/>
    <p:sldLayoutId id="2147483657" r:id="rId11"/>
    <p:sldLayoutId id="2147483660" r:id="rId12"/>
    <p:sldLayoutId id="2147483661" r:id="rId13"/>
    <p:sldLayoutId id="2147483662" r:id="rId14"/>
    <p:sldLayoutId id="2147483663" r:id="rId15"/>
    <p:sldLayoutId id="2147483658"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659" r:id="rId5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550A53C-4517-4D6C-A3E8-1E3836C286D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1250" b="31250"/>
          <a:stretch>
            <a:fillRect/>
          </a:stretch>
        </p:blipFill>
        <p:spPr/>
      </p:pic>
      <p:sp>
        <p:nvSpPr>
          <p:cNvPr id="2" name="Rectangle 1"/>
          <p:cNvSpPr/>
          <p:nvPr/>
        </p:nvSpPr>
        <p:spPr>
          <a:xfrm>
            <a:off x="0" y="0"/>
            <a:ext cx="12192000" cy="6858000"/>
          </a:xfrm>
          <a:prstGeom prst="rect">
            <a:avLst/>
          </a:prstGeom>
          <a:solidFill>
            <a:srgbClr val="2929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TextBox 4"/>
          <p:cNvSpPr txBox="1"/>
          <p:nvPr/>
        </p:nvSpPr>
        <p:spPr>
          <a:xfrm>
            <a:off x="1028700" y="2165273"/>
            <a:ext cx="1343638" cy="261610"/>
          </a:xfrm>
          <a:prstGeom prst="rect">
            <a:avLst/>
          </a:prstGeom>
          <a:solidFill>
            <a:schemeClr val="accent1"/>
          </a:solidFill>
        </p:spPr>
        <p:txBody>
          <a:bodyPr wrap="none" rtlCol="0">
            <a:spAutoFit/>
          </a:bodyPr>
          <a:lstStyle/>
          <a:p>
            <a:r>
              <a:rPr lang="en-US" sz="1100" b="1">
                <a:solidFill>
                  <a:schemeClr val="bg1"/>
                </a:solidFill>
                <a:latin typeface="+mj-lt"/>
                <a:ea typeface="Roboto" panose="02000000000000000000" pitchFamily="2" charset="0"/>
              </a:rPr>
              <a:t>PRESENTATION</a:t>
            </a:r>
          </a:p>
        </p:txBody>
      </p:sp>
      <p:sp>
        <p:nvSpPr>
          <p:cNvPr id="6" name="TextBox 5"/>
          <p:cNvSpPr txBox="1"/>
          <p:nvPr/>
        </p:nvSpPr>
        <p:spPr>
          <a:xfrm>
            <a:off x="919756" y="2566818"/>
            <a:ext cx="5990743" cy="1077218"/>
          </a:xfrm>
          <a:prstGeom prst="rect">
            <a:avLst/>
          </a:prstGeom>
          <a:noFill/>
        </p:spPr>
        <p:txBody>
          <a:bodyPr wrap="none" rtlCol="0">
            <a:spAutoFit/>
          </a:bodyPr>
          <a:lstStyle/>
          <a:p>
            <a:r>
              <a:rPr lang="en-US" sz="3200" b="1" dirty="0">
                <a:solidFill>
                  <a:schemeClr val="bg1"/>
                </a:solidFill>
                <a:latin typeface="+mj-lt"/>
                <a:ea typeface="Roboto" panose="02000000000000000000" pitchFamily="2" charset="0"/>
              </a:rPr>
              <a:t>BUSINESS POWERPOINT</a:t>
            </a:r>
          </a:p>
          <a:p>
            <a:r>
              <a:rPr lang="en-US" sz="3200" b="1" dirty="0">
                <a:solidFill>
                  <a:schemeClr val="bg1"/>
                </a:solidFill>
                <a:latin typeface="+mj-lt"/>
                <a:ea typeface="Roboto" panose="02000000000000000000" pitchFamily="2" charset="0"/>
              </a:rPr>
              <a:t>PRESENTATION TEMPLATE</a:t>
            </a:r>
          </a:p>
        </p:txBody>
      </p:sp>
      <p:sp>
        <p:nvSpPr>
          <p:cNvPr id="7" name="Rectangle 6"/>
          <p:cNvSpPr/>
          <p:nvPr/>
        </p:nvSpPr>
        <p:spPr>
          <a:xfrm>
            <a:off x="956929" y="3940213"/>
            <a:ext cx="7899991" cy="1030603"/>
          </a:xfrm>
          <a:prstGeom prst="rect">
            <a:avLst/>
          </a:prstGeom>
        </p:spPr>
        <p:txBody>
          <a:bodyPr wrap="square">
            <a:spAutoFit/>
          </a:bodyPr>
          <a:lstStyle/>
          <a:p>
            <a:pPr>
              <a:lnSpc>
                <a:spcPct val="130000"/>
              </a:lnSpc>
            </a:pPr>
            <a:r>
              <a:rPr lang="en-US" sz="1200" dirty="0">
                <a:solidFill>
                  <a:schemeClr val="bg1"/>
                </a:solidFill>
                <a:latin typeface="+mj-lt"/>
                <a:ea typeface="Roboto Condensed Light" panose="02000000000000000000" pitchFamily="2" charset="0"/>
              </a:rPr>
              <a:t>Objectively disintermediate leveraged manufactured products before team driven resources. </a:t>
            </a:r>
            <a:r>
              <a:rPr lang="en-US" sz="1200" dirty="0" err="1">
                <a:solidFill>
                  <a:schemeClr val="bg1"/>
                </a:solidFill>
                <a:latin typeface="+mj-lt"/>
                <a:ea typeface="Roboto Condensed Light" panose="02000000000000000000" pitchFamily="2" charset="0"/>
              </a:rPr>
              <a:t>Energistically</a:t>
            </a:r>
            <a:r>
              <a:rPr lang="en-US" sz="1200" dirty="0">
                <a:solidFill>
                  <a:schemeClr val="bg1"/>
                </a:solidFill>
                <a:latin typeface="+mj-lt"/>
                <a:ea typeface="Roboto Condensed Light" panose="02000000000000000000" pitchFamily="2" charset="0"/>
              </a:rPr>
              <a:t> incentivize holistic channels rather than interactive interfaces. Objectively disintermediate leveraged manufactured products before team driven resources. </a:t>
            </a:r>
            <a:r>
              <a:rPr lang="en-US" sz="1200" dirty="0" err="1">
                <a:solidFill>
                  <a:schemeClr val="bg1"/>
                </a:solidFill>
                <a:latin typeface="+mj-lt"/>
                <a:ea typeface="Roboto Condensed Light" panose="02000000000000000000" pitchFamily="2" charset="0"/>
              </a:rPr>
              <a:t>Energistically</a:t>
            </a:r>
            <a:r>
              <a:rPr lang="en-US" sz="1200" dirty="0">
                <a:solidFill>
                  <a:schemeClr val="bg1"/>
                </a:solidFill>
                <a:latin typeface="+mj-lt"/>
                <a:ea typeface="Roboto Condensed Light" panose="02000000000000000000" pitchFamily="2" charset="0"/>
              </a:rPr>
              <a:t> incentivize holistic channels rather than interactive interfaces. </a:t>
            </a:r>
          </a:p>
        </p:txBody>
      </p:sp>
    </p:spTree>
    <p:extLst>
      <p:ext uri="{BB962C8B-B14F-4D97-AF65-F5344CB8AC3E}">
        <p14:creationId xmlns:p14="http://schemas.microsoft.com/office/powerpoint/2010/main" val="2963618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043876"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SOLUTIONS</a:t>
            </a:r>
          </a:p>
        </p:txBody>
      </p:sp>
      <p:sp>
        <p:nvSpPr>
          <p:cNvPr id="9" name="TextBox 8"/>
          <p:cNvSpPr txBox="1"/>
          <p:nvPr/>
        </p:nvSpPr>
        <p:spPr>
          <a:xfrm>
            <a:off x="919756" y="1103293"/>
            <a:ext cx="4980851" cy="1077218"/>
          </a:xfrm>
          <a:prstGeom prst="rect">
            <a:avLst/>
          </a:prstGeom>
          <a:noFill/>
        </p:spPr>
        <p:txBody>
          <a:bodyPr wrap="none" rtlCol="0">
            <a:spAutoFit/>
          </a:bodyPr>
          <a:lstStyle/>
          <a:p>
            <a:r>
              <a:rPr lang="en-US" sz="3200" b="1">
                <a:solidFill>
                  <a:schemeClr val="bg1"/>
                </a:solidFill>
                <a:ea typeface="Roboto" panose="02000000000000000000" pitchFamily="2" charset="0"/>
              </a:rPr>
              <a:t>What We Do</a:t>
            </a:r>
          </a:p>
          <a:p>
            <a:r>
              <a:rPr lang="en-US" sz="3200" b="1">
                <a:solidFill>
                  <a:schemeClr val="bg1"/>
                </a:solidFill>
                <a:ea typeface="Roboto" panose="02000000000000000000" pitchFamily="2" charset="0"/>
              </a:rPr>
              <a:t>Service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10</a:t>
            </a:fld>
            <a:endParaRPr lang="en-US"/>
          </a:p>
        </p:txBody>
      </p:sp>
      <p:sp>
        <p:nvSpPr>
          <p:cNvPr id="34" name="Rectangle 33"/>
          <p:cNvSpPr/>
          <p:nvPr/>
        </p:nvSpPr>
        <p:spPr>
          <a:xfrm>
            <a:off x="919757" y="2840678"/>
            <a:ext cx="2939862" cy="1092415"/>
          </a:xfrm>
          <a:prstGeom prst="rect">
            <a:avLst/>
          </a:prstGeom>
        </p:spPr>
        <p:txBody>
          <a:bodyPr wrap="square">
            <a:spAutoFit/>
          </a:bodyPr>
          <a:lstStyle/>
          <a:p>
            <a:pPr>
              <a:lnSpc>
                <a:spcPct val="130000"/>
              </a:lnSpc>
            </a:pPr>
            <a:r>
              <a:rPr lang="en-US" b="1">
                <a:solidFill>
                  <a:schemeClr val="bg1"/>
                </a:solidFill>
                <a:ea typeface="Roboto" panose="02000000000000000000" pitchFamily="2" charset="0"/>
              </a:rPr>
              <a:t>Consulting</a:t>
            </a: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35" name="Freeform 81"/>
          <p:cNvSpPr>
            <a:spLocks noEditPoints="1"/>
          </p:cNvSpPr>
          <p:nvPr/>
        </p:nvSpPr>
        <p:spPr bwMode="auto">
          <a:xfrm>
            <a:off x="1028700" y="2514600"/>
            <a:ext cx="245104" cy="219748"/>
          </a:xfrm>
          <a:custGeom>
            <a:avLst/>
            <a:gdLst>
              <a:gd name="T0" fmla="*/ 116 w 400"/>
              <a:gd name="T1" fmla="*/ 224 h 360"/>
              <a:gd name="T2" fmla="*/ 116 w 400"/>
              <a:gd name="T3" fmla="*/ 100 h 360"/>
              <a:gd name="T4" fmla="*/ 40 w 400"/>
              <a:gd name="T5" fmla="*/ 100 h 360"/>
              <a:gd name="T6" fmla="*/ 0 w 400"/>
              <a:gd name="T7" fmla="*/ 140 h 360"/>
              <a:gd name="T8" fmla="*/ 0 w 400"/>
              <a:gd name="T9" fmla="*/ 260 h 360"/>
              <a:gd name="T10" fmla="*/ 40 w 400"/>
              <a:gd name="T11" fmla="*/ 300 h 360"/>
              <a:gd name="T12" fmla="*/ 60 w 400"/>
              <a:gd name="T13" fmla="*/ 300 h 360"/>
              <a:gd name="T14" fmla="*/ 60 w 400"/>
              <a:gd name="T15" fmla="*/ 360 h 360"/>
              <a:gd name="T16" fmla="*/ 120 w 400"/>
              <a:gd name="T17" fmla="*/ 300 h 360"/>
              <a:gd name="T18" fmla="*/ 220 w 400"/>
              <a:gd name="T19" fmla="*/ 300 h 360"/>
              <a:gd name="T20" fmla="*/ 260 w 400"/>
              <a:gd name="T21" fmla="*/ 260 h 360"/>
              <a:gd name="T22" fmla="*/ 260 w 400"/>
              <a:gd name="T23" fmla="*/ 223 h 360"/>
              <a:gd name="T24" fmla="*/ 256 w 400"/>
              <a:gd name="T25" fmla="*/ 224 h 360"/>
              <a:gd name="T26" fmla="*/ 116 w 400"/>
              <a:gd name="T27" fmla="*/ 224 h 360"/>
              <a:gd name="T28" fmla="*/ 360 w 400"/>
              <a:gd name="T29" fmla="*/ 0 h 360"/>
              <a:gd name="T30" fmla="*/ 180 w 400"/>
              <a:gd name="T31" fmla="*/ 0 h 360"/>
              <a:gd name="T32" fmla="*/ 140 w 400"/>
              <a:gd name="T33" fmla="*/ 40 h 360"/>
              <a:gd name="T34" fmla="*/ 140 w 400"/>
              <a:gd name="T35" fmla="*/ 200 h 360"/>
              <a:gd name="T36" fmla="*/ 280 w 400"/>
              <a:gd name="T37" fmla="*/ 200 h 360"/>
              <a:gd name="T38" fmla="*/ 340 w 400"/>
              <a:gd name="T39" fmla="*/ 260 h 360"/>
              <a:gd name="T40" fmla="*/ 340 w 400"/>
              <a:gd name="T41" fmla="*/ 200 h 360"/>
              <a:gd name="T42" fmla="*/ 360 w 400"/>
              <a:gd name="T43" fmla="*/ 200 h 360"/>
              <a:gd name="T44" fmla="*/ 400 w 400"/>
              <a:gd name="T45" fmla="*/ 160 h 360"/>
              <a:gd name="T46" fmla="*/ 400 w 400"/>
              <a:gd name="T47" fmla="*/ 40 h 360"/>
              <a:gd name="T48" fmla="*/ 360 w 400"/>
              <a:gd name="T4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360">
                <a:moveTo>
                  <a:pt x="116" y="224"/>
                </a:moveTo>
                <a:cubicBezTo>
                  <a:pt x="116" y="100"/>
                  <a:pt x="116" y="100"/>
                  <a:pt x="116" y="100"/>
                </a:cubicBezTo>
                <a:cubicBezTo>
                  <a:pt x="40" y="100"/>
                  <a:pt x="40" y="100"/>
                  <a:pt x="40" y="100"/>
                </a:cubicBezTo>
                <a:cubicBezTo>
                  <a:pt x="18" y="100"/>
                  <a:pt x="0" y="118"/>
                  <a:pt x="0" y="140"/>
                </a:cubicBezTo>
                <a:cubicBezTo>
                  <a:pt x="0" y="260"/>
                  <a:pt x="0" y="260"/>
                  <a:pt x="0" y="260"/>
                </a:cubicBezTo>
                <a:cubicBezTo>
                  <a:pt x="0" y="282"/>
                  <a:pt x="18" y="300"/>
                  <a:pt x="40" y="300"/>
                </a:cubicBezTo>
                <a:cubicBezTo>
                  <a:pt x="60" y="300"/>
                  <a:pt x="60" y="300"/>
                  <a:pt x="60" y="300"/>
                </a:cubicBezTo>
                <a:cubicBezTo>
                  <a:pt x="60" y="360"/>
                  <a:pt x="60" y="360"/>
                  <a:pt x="60" y="360"/>
                </a:cubicBezTo>
                <a:cubicBezTo>
                  <a:pt x="120" y="300"/>
                  <a:pt x="120" y="300"/>
                  <a:pt x="120" y="300"/>
                </a:cubicBezTo>
                <a:cubicBezTo>
                  <a:pt x="220" y="300"/>
                  <a:pt x="220" y="300"/>
                  <a:pt x="220" y="300"/>
                </a:cubicBezTo>
                <a:cubicBezTo>
                  <a:pt x="242" y="300"/>
                  <a:pt x="260" y="282"/>
                  <a:pt x="260" y="260"/>
                </a:cubicBezTo>
                <a:cubicBezTo>
                  <a:pt x="260" y="223"/>
                  <a:pt x="260" y="223"/>
                  <a:pt x="260" y="223"/>
                </a:cubicBezTo>
                <a:cubicBezTo>
                  <a:pt x="258" y="224"/>
                  <a:pt x="257" y="224"/>
                  <a:pt x="256" y="224"/>
                </a:cubicBezTo>
                <a:lnTo>
                  <a:pt x="116" y="224"/>
                </a:lnTo>
                <a:close/>
                <a:moveTo>
                  <a:pt x="360" y="0"/>
                </a:moveTo>
                <a:cubicBezTo>
                  <a:pt x="180" y="0"/>
                  <a:pt x="180" y="0"/>
                  <a:pt x="180" y="0"/>
                </a:cubicBezTo>
                <a:cubicBezTo>
                  <a:pt x="158" y="0"/>
                  <a:pt x="140" y="18"/>
                  <a:pt x="140" y="40"/>
                </a:cubicBezTo>
                <a:cubicBezTo>
                  <a:pt x="140" y="200"/>
                  <a:pt x="140" y="200"/>
                  <a:pt x="140" y="200"/>
                </a:cubicBezTo>
                <a:cubicBezTo>
                  <a:pt x="280" y="200"/>
                  <a:pt x="280" y="200"/>
                  <a:pt x="280" y="200"/>
                </a:cubicBezTo>
                <a:cubicBezTo>
                  <a:pt x="340" y="260"/>
                  <a:pt x="340" y="260"/>
                  <a:pt x="340" y="260"/>
                </a:cubicBezTo>
                <a:cubicBezTo>
                  <a:pt x="340" y="200"/>
                  <a:pt x="340" y="200"/>
                  <a:pt x="3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136"/>
          <p:cNvSpPr>
            <a:spLocks noEditPoints="1"/>
          </p:cNvSpPr>
          <p:nvPr/>
        </p:nvSpPr>
        <p:spPr bwMode="auto">
          <a:xfrm>
            <a:off x="1028700" y="4448716"/>
            <a:ext cx="249329" cy="188055"/>
          </a:xfrm>
          <a:custGeom>
            <a:avLst/>
            <a:gdLst>
              <a:gd name="T0" fmla="*/ 69 w 406"/>
              <a:gd name="T1" fmla="*/ 199 h 306"/>
              <a:gd name="T2" fmla="*/ 129 w 406"/>
              <a:gd name="T3" fmla="*/ 270 h 306"/>
              <a:gd name="T4" fmla="*/ 203 w 406"/>
              <a:gd name="T5" fmla="*/ 306 h 306"/>
              <a:gd name="T6" fmla="*/ 275 w 406"/>
              <a:gd name="T7" fmla="*/ 272 h 306"/>
              <a:gd name="T8" fmla="*/ 313 w 406"/>
              <a:gd name="T9" fmla="*/ 212 h 306"/>
              <a:gd name="T10" fmla="*/ 203 w 406"/>
              <a:gd name="T11" fmla="*/ 266 h 306"/>
              <a:gd name="T12" fmla="*/ 69 w 406"/>
              <a:gd name="T13" fmla="*/ 199 h 306"/>
              <a:gd name="T14" fmla="*/ 393 w 406"/>
              <a:gd name="T15" fmla="*/ 101 h 306"/>
              <a:gd name="T16" fmla="*/ 226 w 406"/>
              <a:gd name="T17" fmla="*/ 7 h 306"/>
              <a:gd name="T18" fmla="*/ 179 w 406"/>
              <a:gd name="T19" fmla="*/ 7 h 306"/>
              <a:gd name="T20" fmla="*/ 13 w 406"/>
              <a:gd name="T21" fmla="*/ 101 h 306"/>
              <a:gd name="T22" fmla="*/ 13 w 406"/>
              <a:gd name="T23" fmla="*/ 127 h 306"/>
              <a:gd name="T24" fmla="*/ 179 w 406"/>
              <a:gd name="T25" fmla="*/ 220 h 306"/>
              <a:gd name="T26" fmla="*/ 226 w 406"/>
              <a:gd name="T27" fmla="*/ 220 h 306"/>
              <a:gd name="T28" fmla="*/ 334 w 406"/>
              <a:gd name="T29" fmla="*/ 160 h 306"/>
              <a:gd name="T30" fmla="*/ 217 w 406"/>
              <a:gd name="T31" fmla="*/ 133 h 306"/>
              <a:gd name="T32" fmla="*/ 203 w 406"/>
              <a:gd name="T33" fmla="*/ 135 h 306"/>
              <a:gd name="T34" fmla="*/ 165 w 406"/>
              <a:gd name="T35" fmla="*/ 112 h 306"/>
              <a:gd name="T36" fmla="*/ 203 w 406"/>
              <a:gd name="T37" fmla="*/ 89 h 306"/>
              <a:gd name="T38" fmla="*/ 238 w 406"/>
              <a:gd name="T39" fmla="*/ 104 h 306"/>
              <a:gd name="T40" fmla="*/ 362 w 406"/>
              <a:gd name="T41" fmla="*/ 145 h 306"/>
              <a:gd name="T42" fmla="*/ 393 w 406"/>
              <a:gd name="T43" fmla="*/ 127 h 306"/>
              <a:gd name="T44" fmla="*/ 393 w 406"/>
              <a:gd name="T45" fmla="*/ 101 h 306"/>
              <a:gd name="T46" fmla="*/ 342 w 406"/>
              <a:gd name="T47" fmla="*/ 277 h 306"/>
              <a:gd name="T48" fmla="*/ 370 w 406"/>
              <a:gd name="T49" fmla="*/ 275 h 306"/>
              <a:gd name="T50" fmla="*/ 362 w 406"/>
              <a:gd name="T51" fmla="*/ 145 h 306"/>
              <a:gd name="T52" fmla="*/ 334 w 406"/>
              <a:gd name="T53" fmla="*/ 160 h 306"/>
              <a:gd name="T54" fmla="*/ 342 w 406"/>
              <a:gd name="T55" fmla="*/ 27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306">
                <a:moveTo>
                  <a:pt x="69" y="199"/>
                </a:moveTo>
                <a:cubicBezTo>
                  <a:pt x="78" y="236"/>
                  <a:pt x="90" y="253"/>
                  <a:pt x="129" y="270"/>
                </a:cubicBezTo>
                <a:cubicBezTo>
                  <a:pt x="169" y="287"/>
                  <a:pt x="187" y="306"/>
                  <a:pt x="203" y="306"/>
                </a:cubicBezTo>
                <a:cubicBezTo>
                  <a:pt x="218" y="306"/>
                  <a:pt x="236" y="289"/>
                  <a:pt x="275" y="272"/>
                </a:cubicBezTo>
                <a:cubicBezTo>
                  <a:pt x="314" y="255"/>
                  <a:pt x="304" y="250"/>
                  <a:pt x="313" y="212"/>
                </a:cubicBezTo>
                <a:cubicBezTo>
                  <a:pt x="203" y="266"/>
                  <a:pt x="203" y="266"/>
                  <a:pt x="203" y="266"/>
                </a:cubicBezTo>
                <a:lnTo>
                  <a:pt x="69" y="199"/>
                </a:lnTo>
                <a:close/>
                <a:moveTo>
                  <a:pt x="393" y="101"/>
                </a:moveTo>
                <a:cubicBezTo>
                  <a:pt x="226" y="7"/>
                  <a:pt x="226" y="7"/>
                  <a:pt x="226" y="7"/>
                </a:cubicBezTo>
                <a:cubicBezTo>
                  <a:pt x="213" y="0"/>
                  <a:pt x="192" y="0"/>
                  <a:pt x="179" y="7"/>
                </a:cubicBezTo>
                <a:cubicBezTo>
                  <a:pt x="13" y="101"/>
                  <a:pt x="13" y="101"/>
                  <a:pt x="13" y="101"/>
                </a:cubicBezTo>
                <a:cubicBezTo>
                  <a:pt x="0" y="108"/>
                  <a:pt x="0" y="120"/>
                  <a:pt x="13" y="127"/>
                </a:cubicBezTo>
                <a:cubicBezTo>
                  <a:pt x="179" y="220"/>
                  <a:pt x="179" y="220"/>
                  <a:pt x="179" y="220"/>
                </a:cubicBezTo>
                <a:cubicBezTo>
                  <a:pt x="192" y="228"/>
                  <a:pt x="213" y="228"/>
                  <a:pt x="226" y="220"/>
                </a:cubicBezTo>
                <a:cubicBezTo>
                  <a:pt x="334" y="160"/>
                  <a:pt x="334" y="160"/>
                  <a:pt x="334" y="160"/>
                </a:cubicBezTo>
                <a:cubicBezTo>
                  <a:pt x="217" y="133"/>
                  <a:pt x="217" y="133"/>
                  <a:pt x="217" y="133"/>
                </a:cubicBezTo>
                <a:cubicBezTo>
                  <a:pt x="213" y="134"/>
                  <a:pt x="208" y="135"/>
                  <a:pt x="203" y="135"/>
                </a:cubicBezTo>
                <a:cubicBezTo>
                  <a:pt x="182" y="135"/>
                  <a:pt x="165" y="124"/>
                  <a:pt x="165" y="112"/>
                </a:cubicBezTo>
                <a:cubicBezTo>
                  <a:pt x="165" y="99"/>
                  <a:pt x="182" y="89"/>
                  <a:pt x="203" y="89"/>
                </a:cubicBezTo>
                <a:cubicBezTo>
                  <a:pt x="219" y="89"/>
                  <a:pt x="233" y="95"/>
                  <a:pt x="238" y="104"/>
                </a:cubicBezTo>
                <a:cubicBezTo>
                  <a:pt x="362" y="145"/>
                  <a:pt x="362" y="145"/>
                  <a:pt x="362" y="145"/>
                </a:cubicBezTo>
                <a:cubicBezTo>
                  <a:pt x="393" y="127"/>
                  <a:pt x="393" y="127"/>
                  <a:pt x="393" y="127"/>
                </a:cubicBezTo>
                <a:cubicBezTo>
                  <a:pt x="406" y="120"/>
                  <a:pt x="406" y="108"/>
                  <a:pt x="393" y="101"/>
                </a:cubicBezTo>
                <a:close/>
                <a:moveTo>
                  <a:pt x="342" y="277"/>
                </a:moveTo>
                <a:cubicBezTo>
                  <a:pt x="341" y="285"/>
                  <a:pt x="368" y="298"/>
                  <a:pt x="370" y="275"/>
                </a:cubicBezTo>
                <a:cubicBezTo>
                  <a:pt x="382" y="174"/>
                  <a:pt x="362" y="145"/>
                  <a:pt x="362" y="145"/>
                </a:cubicBezTo>
                <a:cubicBezTo>
                  <a:pt x="334" y="160"/>
                  <a:pt x="334" y="160"/>
                  <a:pt x="334" y="160"/>
                </a:cubicBezTo>
                <a:cubicBezTo>
                  <a:pt x="334" y="160"/>
                  <a:pt x="358" y="183"/>
                  <a:pt x="342" y="277"/>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Rectangle 36"/>
          <p:cNvSpPr/>
          <p:nvPr/>
        </p:nvSpPr>
        <p:spPr>
          <a:xfrm>
            <a:off x="919757" y="4743912"/>
            <a:ext cx="2939862" cy="1092415"/>
          </a:xfrm>
          <a:prstGeom prst="rect">
            <a:avLst/>
          </a:prstGeom>
        </p:spPr>
        <p:txBody>
          <a:bodyPr wrap="square">
            <a:spAutoFit/>
          </a:bodyPr>
          <a:lstStyle/>
          <a:p>
            <a:pPr>
              <a:lnSpc>
                <a:spcPct val="130000"/>
              </a:lnSpc>
            </a:pPr>
            <a:r>
              <a:rPr lang="en-US" b="1">
                <a:solidFill>
                  <a:schemeClr val="bg1"/>
                </a:solidFill>
                <a:ea typeface="Roboto" panose="02000000000000000000" pitchFamily="2" charset="0"/>
              </a:rPr>
              <a:t>Design</a:t>
            </a: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40" name="Rectangle 39"/>
          <p:cNvSpPr/>
          <p:nvPr/>
        </p:nvSpPr>
        <p:spPr>
          <a:xfrm>
            <a:off x="8329858" y="2840678"/>
            <a:ext cx="2939862" cy="1092415"/>
          </a:xfrm>
          <a:prstGeom prst="rect">
            <a:avLst/>
          </a:prstGeom>
        </p:spPr>
        <p:txBody>
          <a:bodyPr wrap="square">
            <a:spAutoFit/>
          </a:bodyPr>
          <a:lstStyle/>
          <a:p>
            <a:pPr>
              <a:lnSpc>
                <a:spcPct val="130000"/>
              </a:lnSpc>
            </a:pPr>
            <a:r>
              <a:rPr lang="en-US" b="1">
                <a:solidFill>
                  <a:schemeClr val="bg1"/>
                </a:solidFill>
                <a:ea typeface="Roboto" panose="02000000000000000000" pitchFamily="2" charset="0"/>
              </a:rPr>
              <a:t>Awwards</a:t>
            </a: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42" name="Rectangle 41"/>
          <p:cNvSpPr/>
          <p:nvPr/>
        </p:nvSpPr>
        <p:spPr>
          <a:xfrm>
            <a:off x="4624807" y="2840678"/>
            <a:ext cx="2939862" cy="1092415"/>
          </a:xfrm>
          <a:prstGeom prst="rect">
            <a:avLst/>
          </a:prstGeom>
        </p:spPr>
        <p:txBody>
          <a:bodyPr wrap="square">
            <a:spAutoFit/>
          </a:bodyPr>
          <a:lstStyle/>
          <a:p>
            <a:pPr>
              <a:lnSpc>
                <a:spcPct val="130000"/>
              </a:lnSpc>
            </a:pPr>
            <a:r>
              <a:rPr lang="en-US" b="1">
                <a:solidFill>
                  <a:schemeClr val="bg1"/>
                </a:solidFill>
                <a:ea typeface="Roboto" panose="02000000000000000000" pitchFamily="2" charset="0"/>
              </a:rPr>
              <a:t>Online Shop</a:t>
            </a: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45" name="Rectangle 44"/>
          <p:cNvSpPr/>
          <p:nvPr/>
        </p:nvSpPr>
        <p:spPr>
          <a:xfrm>
            <a:off x="4624807" y="4743912"/>
            <a:ext cx="2939862" cy="1092415"/>
          </a:xfrm>
          <a:prstGeom prst="rect">
            <a:avLst/>
          </a:prstGeom>
        </p:spPr>
        <p:txBody>
          <a:bodyPr wrap="square">
            <a:spAutoFit/>
          </a:bodyPr>
          <a:lstStyle/>
          <a:p>
            <a:pPr>
              <a:lnSpc>
                <a:spcPct val="130000"/>
              </a:lnSpc>
            </a:pPr>
            <a:r>
              <a:rPr lang="en-US" b="1">
                <a:solidFill>
                  <a:schemeClr val="bg1"/>
                </a:solidFill>
                <a:ea typeface="Roboto" panose="02000000000000000000" pitchFamily="2" charset="0"/>
              </a:rPr>
              <a:t>Marketing</a:t>
            </a: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47" name="Rectangle 46"/>
          <p:cNvSpPr/>
          <p:nvPr/>
        </p:nvSpPr>
        <p:spPr>
          <a:xfrm>
            <a:off x="8329858" y="4743912"/>
            <a:ext cx="2939862" cy="1092415"/>
          </a:xfrm>
          <a:prstGeom prst="rect">
            <a:avLst/>
          </a:prstGeom>
        </p:spPr>
        <p:txBody>
          <a:bodyPr wrap="square">
            <a:spAutoFit/>
          </a:bodyPr>
          <a:lstStyle/>
          <a:p>
            <a:pPr>
              <a:lnSpc>
                <a:spcPct val="130000"/>
              </a:lnSpc>
            </a:pPr>
            <a:r>
              <a:rPr lang="en-US" b="1">
                <a:solidFill>
                  <a:schemeClr val="bg1"/>
                </a:solidFill>
                <a:ea typeface="Roboto" panose="02000000000000000000" pitchFamily="2" charset="0"/>
              </a:rPr>
              <a:t>Portfolio</a:t>
            </a: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48" name="Freeform 255"/>
          <p:cNvSpPr>
            <a:spLocks noEditPoints="1"/>
          </p:cNvSpPr>
          <p:nvPr/>
        </p:nvSpPr>
        <p:spPr bwMode="auto">
          <a:xfrm>
            <a:off x="4746428" y="2514600"/>
            <a:ext cx="219748" cy="219748"/>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159"/>
          <p:cNvSpPr>
            <a:spLocks noEditPoints="1"/>
          </p:cNvSpPr>
          <p:nvPr/>
        </p:nvSpPr>
        <p:spPr bwMode="auto">
          <a:xfrm>
            <a:off x="4736919" y="4431812"/>
            <a:ext cx="242991" cy="221862"/>
          </a:xfrm>
          <a:custGeom>
            <a:avLst/>
            <a:gdLst>
              <a:gd name="T0" fmla="*/ 360 w 400"/>
              <a:gd name="T1" fmla="*/ 60 h 360"/>
              <a:gd name="T2" fmla="*/ 340 w 400"/>
              <a:gd name="T3" fmla="*/ 60 h 360"/>
              <a:gd name="T4" fmla="*/ 340 w 400"/>
              <a:gd name="T5" fmla="*/ 360 h 360"/>
              <a:gd name="T6" fmla="*/ 360 w 400"/>
              <a:gd name="T7" fmla="*/ 360 h 360"/>
              <a:gd name="T8" fmla="*/ 400 w 400"/>
              <a:gd name="T9" fmla="*/ 320 h 360"/>
              <a:gd name="T10" fmla="*/ 400 w 400"/>
              <a:gd name="T11" fmla="*/ 100 h 360"/>
              <a:gd name="T12" fmla="*/ 360 w 400"/>
              <a:gd name="T13" fmla="*/ 60 h 360"/>
              <a:gd name="T14" fmla="*/ 0 w 400"/>
              <a:gd name="T15" fmla="*/ 100 h 360"/>
              <a:gd name="T16" fmla="*/ 0 w 400"/>
              <a:gd name="T17" fmla="*/ 320 h 360"/>
              <a:gd name="T18" fmla="*/ 40 w 400"/>
              <a:gd name="T19" fmla="*/ 360 h 360"/>
              <a:gd name="T20" fmla="*/ 60 w 400"/>
              <a:gd name="T21" fmla="*/ 360 h 360"/>
              <a:gd name="T22" fmla="*/ 60 w 400"/>
              <a:gd name="T23" fmla="*/ 60 h 360"/>
              <a:gd name="T24" fmla="*/ 40 w 400"/>
              <a:gd name="T25" fmla="*/ 60 h 360"/>
              <a:gd name="T26" fmla="*/ 0 w 400"/>
              <a:gd name="T27" fmla="*/ 100 h 360"/>
              <a:gd name="T28" fmla="*/ 268 w 400"/>
              <a:gd name="T29" fmla="*/ 18 h 360"/>
              <a:gd name="T30" fmla="*/ 200 w 400"/>
              <a:gd name="T31" fmla="*/ 0 h 360"/>
              <a:gd name="T32" fmla="*/ 132 w 400"/>
              <a:gd name="T33" fmla="*/ 18 h 360"/>
              <a:gd name="T34" fmla="*/ 132 w 400"/>
              <a:gd name="T35" fmla="*/ 60 h 360"/>
              <a:gd name="T36" fmla="*/ 88 w 400"/>
              <a:gd name="T37" fmla="*/ 60 h 360"/>
              <a:gd name="T38" fmla="*/ 88 w 400"/>
              <a:gd name="T39" fmla="*/ 360 h 360"/>
              <a:gd name="T40" fmla="*/ 312 w 400"/>
              <a:gd name="T41" fmla="*/ 360 h 360"/>
              <a:gd name="T42" fmla="*/ 312 w 400"/>
              <a:gd name="T43" fmla="*/ 60 h 360"/>
              <a:gd name="T44" fmla="*/ 268 w 400"/>
              <a:gd name="T45" fmla="*/ 60 h 360"/>
              <a:gd name="T46" fmla="*/ 268 w 400"/>
              <a:gd name="T47" fmla="*/ 18 h 360"/>
              <a:gd name="T48" fmla="*/ 244 w 400"/>
              <a:gd name="T49" fmla="*/ 60 h 360"/>
              <a:gd name="T50" fmla="*/ 156 w 400"/>
              <a:gd name="T51" fmla="*/ 60 h 360"/>
              <a:gd name="T52" fmla="*/ 156 w 400"/>
              <a:gd name="T53" fmla="*/ 33 h 360"/>
              <a:gd name="T54" fmla="*/ 200 w 400"/>
              <a:gd name="T55" fmla="*/ 24 h 360"/>
              <a:gd name="T56" fmla="*/ 244 w 400"/>
              <a:gd name="T57" fmla="*/ 33 h 360"/>
              <a:gd name="T58" fmla="*/ 244 w 400"/>
              <a:gd name="T59"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360">
                <a:moveTo>
                  <a:pt x="360" y="60"/>
                </a:moveTo>
                <a:cubicBezTo>
                  <a:pt x="340" y="60"/>
                  <a:pt x="340" y="60"/>
                  <a:pt x="340" y="60"/>
                </a:cubicBezTo>
                <a:cubicBezTo>
                  <a:pt x="340" y="360"/>
                  <a:pt x="340" y="360"/>
                  <a:pt x="340" y="360"/>
                </a:cubicBezTo>
                <a:cubicBezTo>
                  <a:pt x="360" y="360"/>
                  <a:pt x="360" y="360"/>
                  <a:pt x="360" y="360"/>
                </a:cubicBezTo>
                <a:cubicBezTo>
                  <a:pt x="382" y="360"/>
                  <a:pt x="400" y="342"/>
                  <a:pt x="400" y="320"/>
                </a:cubicBezTo>
                <a:cubicBezTo>
                  <a:pt x="400" y="100"/>
                  <a:pt x="400" y="100"/>
                  <a:pt x="400" y="100"/>
                </a:cubicBezTo>
                <a:cubicBezTo>
                  <a:pt x="400" y="78"/>
                  <a:pt x="382" y="60"/>
                  <a:pt x="360" y="60"/>
                </a:cubicBezTo>
                <a:close/>
                <a:moveTo>
                  <a:pt x="0" y="100"/>
                </a:moveTo>
                <a:cubicBezTo>
                  <a:pt x="0" y="320"/>
                  <a:pt x="0" y="320"/>
                  <a:pt x="0" y="320"/>
                </a:cubicBezTo>
                <a:cubicBezTo>
                  <a:pt x="0" y="342"/>
                  <a:pt x="18" y="360"/>
                  <a:pt x="40" y="360"/>
                </a:cubicBezTo>
                <a:cubicBezTo>
                  <a:pt x="60" y="360"/>
                  <a:pt x="60" y="360"/>
                  <a:pt x="60" y="360"/>
                </a:cubicBezTo>
                <a:cubicBezTo>
                  <a:pt x="60" y="60"/>
                  <a:pt x="60" y="60"/>
                  <a:pt x="60" y="60"/>
                </a:cubicBezTo>
                <a:cubicBezTo>
                  <a:pt x="40" y="60"/>
                  <a:pt x="40" y="60"/>
                  <a:pt x="40" y="60"/>
                </a:cubicBezTo>
                <a:cubicBezTo>
                  <a:pt x="18" y="60"/>
                  <a:pt x="0" y="78"/>
                  <a:pt x="0" y="100"/>
                </a:cubicBezTo>
                <a:close/>
                <a:moveTo>
                  <a:pt x="268" y="18"/>
                </a:moveTo>
                <a:cubicBezTo>
                  <a:pt x="254" y="12"/>
                  <a:pt x="232" y="0"/>
                  <a:pt x="200" y="0"/>
                </a:cubicBezTo>
                <a:cubicBezTo>
                  <a:pt x="167" y="0"/>
                  <a:pt x="145" y="12"/>
                  <a:pt x="132" y="18"/>
                </a:cubicBezTo>
                <a:cubicBezTo>
                  <a:pt x="132" y="60"/>
                  <a:pt x="132" y="60"/>
                  <a:pt x="132" y="60"/>
                </a:cubicBezTo>
                <a:cubicBezTo>
                  <a:pt x="88" y="60"/>
                  <a:pt x="88" y="60"/>
                  <a:pt x="88" y="60"/>
                </a:cubicBezTo>
                <a:cubicBezTo>
                  <a:pt x="88" y="360"/>
                  <a:pt x="88" y="360"/>
                  <a:pt x="88" y="360"/>
                </a:cubicBezTo>
                <a:cubicBezTo>
                  <a:pt x="312" y="360"/>
                  <a:pt x="312" y="360"/>
                  <a:pt x="312" y="360"/>
                </a:cubicBezTo>
                <a:cubicBezTo>
                  <a:pt x="312" y="60"/>
                  <a:pt x="312" y="60"/>
                  <a:pt x="312" y="60"/>
                </a:cubicBezTo>
                <a:cubicBezTo>
                  <a:pt x="268" y="60"/>
                  <a:pt x="268" y="60"/>
                  <a:pt x="268" y="60"/>
                </a:cubicBezTo>
                <a:lnTo>
                  <a:pt x="268" y="18"/>
                </a:lnTo>
                <a:close/>
                <a:moveTo>
                  <a:pt x="244" y="60"/>
                </a:moveTo>
                <a:cubicBezTo>
                  <a:pt x="156" y="60"/>
                  <a:pt x="156" y="60"/>
                  <a:pt x="156" y="60"/>
                </a:cubicBezTo>
                <a:cubicBezTo>
                  <a:pt x="156" y="33"/>
                  <a:pt x="156" y="33"/>
                  <a:pt x="156" y="33"/>
                </a:cubicBezTo>
                <a:cubicBezTo>
                  <a:pt x="166" y="29"/>
                  <a:pt x="182" y="24"/>
                  <a:pt x="200" y="24"/>
                </a:cubicBezTo>
                <a:cubicBezTo>
                  <a:pt x="218" y="24"/>
                  <a:pt x="233" y="29"/>
                  <a:pt x="244" y="33"/>
                </a:cubicBezTo>
                <a:lnTo>
                  <a:pt x="244" y="6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228"/>
          <p:cNvSpPr>
            <a:spLocks noEditPoints="1"/>
          </p:cNvSpPr>
          <p:nvPr/>
        </p:nvSpPr>
        <p:spPr bwMode="auto">
          <a:xfrm>
            <a:off x="8437744" y="4448716"/>
            <a:ext cx="247217" cy="232427"/>
          </a:xfrm>
          <a:custGeom>
            <a:avLst/>
            <a:gdLst>
              <a:gd name="T0" fmla="*/ 344 w 402"/>
              <a:gd name="T1" fmla="*/ 125 h 382"/>
              <a:gd name="T2" fmla="*/ 303 w 402"/>
              <a:gd name="T3" fmla="*/ 13 h 382"/>
              <a:gd name="T4" fmla="*/ 284 w 402"/>
              <a:gd name="T5" fmla="*/ 3 h 382"/>
              <a:gd name="T6" fmla="*/ 12 w 402"/>
              <a:gd name="T7" fmla="*/ 102 h 382"/>
              <a:gd name="T8" fmla="*/ 3 w 402"/>
              <a:gd name="T9" fmla="*/ 122 h 382"/>
              <a:gd name="T10" fmla="*/ 46 w 402"/>
              <a:gd name="T11" fmla="*/ 241 h 382"/>
              <a:gd name="T12" fmla="*/ 46 w 402"/>
              <a:gd name="T13" fmla="*/ 177 h 382"/>
              <a:gd name="T14" fmla="*/ 97 w 402"/>
              <a:gd name="T15" fmla="*/ 125 h 382"/>
              <a:gd name="T16" fmla="*/ 169 w 402"/>
              <a:gd name="T17" fmla="*/ 125 h 382"/>
              <a:gd name="T18" fmla="*/ 255 w 402"/>
              <a:gd name="T19" fmla="*/ 65 h 382"/>
              <a:gd name="T20" fmla="*/ 304 w 402"/>
              <a:gd name="T21" fmla="*/ 125 h 382"/>
              <a:gd name="T22" fmla="*/ 344 w 402"/>
              <a:gd name="T23" fmla="*/ 125 h 382"/>
              <a:gd name="T24" fmla="*/ 387 w 402"/>
              <a:gd name="T25" fmla="*/ 161 h 382"/>
              <a:gd name="T26" fmla="*/ 97 w 402"/>
              <a:gd name="T27" fmla="*/ 161 h 382"/>
              <a:gd name="T28" fmla="*/ 82 w 402"/>
              <a:gd name="T29" fmla="*/ 177 h 382"/>
              <a:gd name="T30" fmla="*/ 82 w 402"/>
              <a:gd name="T31" fmla="*/ 366 h 382"/>
              <a:gd name="T32" fmla="*/ 97 w 402"/>
              <a:gd name="T33" fmla="*/ 382 h 382"/>
              <a:gd name="T34" fmla="*/ 387 w 402"/>
              <a:gd name="T35" fmla="*/ 382 h 382"/>
              <a:gd name="T36" fmla="*/ 402 w 402"/>
              <a:gd name="T37" fmla="*/ 366 h 382"/>
              <a:gd name="T38" fmla="*/ 402 w 402"/>
              <a:gd name="T39" fmla="*/ 177 h 382"/>
              <a:gd name="T40" fmla="*/ 387 w 402"/>
              <a:gd name="T41" fmla="*/ 161 h 382"/>
              <a:gd name="T42" fmla="*/ 364 w 402"/>
              <a:gd name="T43" fmla="*/ 342 h 382"/>
              <a:gd name="T44" fmla="*/ 125 w 402"/>
              <a:gd name="T45" fmla="*/ 342 h 382"/>
              <a:gd name="T46" fmla="*/ 125 w 402"/>
              <a:gd name="T47" fmla="*/ 307 h 382"/>
              <a:gd name="T48" fmla="*/ 161 w 402"/>
              <a:gd name="T49" fmla="*/ 222 h 382"/>
              <a:gd name="T50" fmla="*/ 217 w 402"/>
              <a:gd name="T51" fmla="*/ 290 h 382"/>
              <a:gd name="T52" fmla="*/ 269 w 402"/>
              <a:gd name="T53" fmla="*/ 237 h 382"/>
              <a:gd name="T54" fmla="*/ 336 w 402"/>
              <a:gd name="T55" fmla="*/ 213 h 382"/>
              <a:gd name="T56" fmla="*/ 364 w 402"/>
              <a:gd name="T57" fmla="*/ 277 h 382"/>
              <a:gd name="T58" fmla="*/ 364 w 402"/>
              <a:gd name="T59" fmla="*/ 34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2" h="382">
                <a:moveTo>
                  <a:pt x="344" y="125"/>
                </a:moveTo>
                <a:cubicBezTo>
                  <a:pt x="303" y="13"/>
                  <a:pt x="303" y="13"/>
                  <a:pt x="303" y="13"/>
                </a:cubicBezTo>
                <a:cubicBezTo>
                  <a:pt x="300" y="4"/>
                  <a:pt x="291" y="0"/>
                  <a:pt x="284" y="3"/>
                </a:cubicBezTo>
                <a:cubicBezTo>
                  <a:pt x="12" y="102"/>
                  <a:pt x="12" y="102"/>
                  <a:pt x="12" y="102"/>
                </a:cubicBezTo>
                <a:cubicBezTo>
                  <a:pt x="4" y="105"/>
                  <a:pt x="0" y="114"/>
                  <a:pt x="3" y="122"/>
                </a:cubicBezTo>
                <a:cubicBezTo>
                  <a:pt x="46" y="241"/>
                  <a:pt x="46" y="241"/>
                  <a:pt x="46" y="241"/>
                </a:cubicBezTo>
                <a:cubicBezTo>
                  <a:pt x="46" y="177"/>
                  <a:pt x="46" y="177"/>
                  <a:pt x="46" y="177"/>
                </a:cubicBezTo>
                <a:cubicBezTo>
                  <a:pt x="46" y="149"/>
                  <a:pt x="69" y="125"/>
                  <a:pt x="97" y="125"/>
                </a:cubicBezTo>
                <a:cubicBezTo>
                  <a:pt x="169" y="125"/>
                  <a:pt x="169" y="125"/>
                  <a:pt x="169" y="125"/>
                </a:cubicBezTo>
                <a:cubicBezTo>
                  <a:pt x="255" y="65"/>
                  <a:pt x="255" y="65"/>
                  <a:pt x="255" y="65"/>
                </a:cubicBezTo>
                <a:cubicBezTo>
                  <a:pt x="304" y="125"/>
                  <a:pt x="304" y="125"/>
                  <a:pt x="304" y="125"/>
                </a:cubicBezTo>
                <a:lnTo>
                  <a:pt x="344" y="125"/>
                </a:lnTo>
                <a:close/>
                <a:moveTo>
                  <a:pt x="387" y="161"/>
                </a:moveTo>
                <a:cubicBezTo>
                  <a:pt x="97" y="161"/>
                  <a:pt x="97" y="161"/>
                  <a:pt x="97" y="161"/>
                </a:cubicBezTo>
                <a:cubicBezTo>
                  <a:pt x="89" y="161"/>
                  <a:pt x="82" y="169"/>
                  <a:pt x="82" y="177"/>
                </a:cubicBezTo>
                <a:cubicBezTo>
                  <a:pt x="82" y="366"/>
                  <a:pt x="82" y="366"/>
                  <a:pt x="82" y="366"/>
                </a:cubicBezTo>
                <a:cubicBezTo>
                  <a:pt x="82" y="375"/>
                  <a:pt x="89" y="382"/>
                  <a:pt x="97" y="382"/>
                </a:cubicBezTo>
                <a:cubicBezTo>
                  <a:pt x="387" y="382"/>
                  <a:pt x="387" y="382"/>
                  <a:pt x="387" y="382"/>
                </a:cubicBezTo>
                <a:cubicBezTo>
                  <a:pt x="395" y="382"/>
                  <a:pt x="402" y="375"/>
                  <a:pt x="402" y="366"/>
                </a:cubicBezTo>
                <a:cubicBezTo>
                  <a:pt x="402" y="177"/>
                  <a:pt x="402" y="177"/>
                  <a:pt x="402" y="177"/>
                </a:cubicBezTo>
                <a:cubicBezTo>
                  <a:pt x="402" y="169"/>
                  <a:pt x="395" y="161"/>
                  <a:pt x="387" y="161"/>
                </a:cubicBezTo>
                <a:close/>
                <a:moveTo>
                  <a:pt x="364" y="342"/>
                </a:moveTo>
                <a:cubicBezTo>
                  <a:pt x="125" y="342"/>
                  <a:pt x="125" y="342"/>
                  <a:pt x="125" y="342"/>
                </a:cubicBezTo>
                <a:cubicBezTo>
                  <a:pt x="125" y="307"/>
                  <a:pt x="125" y="307"/>
                  <a:pt x="125" y="307"/>
                </a:cubicBezTo>
                <a:cubicBezTo>
                  <a:pt x="161" y="222"/>
                  <a:pt x="161" y="222"/>
                  <a:pt x="161" y="222"/>
                </a:cubicBezTo>
                <a:cubicBezTo>
                  <a:pt x="217" y="290"/>
                  <a:pt x="217" y="290"/>
                  <a:pt x="217" y="290"/>
                </a:cubicBezTo>
                <a:cubicBezTo>
                  <a:pt x="269" y="237"/>
                  <a:pt x="269" y="237"/>
                  <a:pt x="269" y="237"/>
                </a:cubicBezTo>
                <a:cubicBezTo>
                  <a:pt x="336" y="213"/>
                  <a:pt x="336" y="213"/>
                  <a:pt x="336" y="213"/>
                </a:cubicBezTo>
                <a:cubicBezTo>
                  <a:pt x="364" y="277"/>
                  <a:pt x="364" y="277"/>
                  <a:pt x="364" y="277"/>
                </a:cubicBezTo>
                <a:lnTo>
                  <a:pt x="364" y="342"/>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40"/>
          <p:cNvSpPr>
            <a:spLocks noEditPoints="1"/>
          </p:cNvSpPr>
          <p:nvPr/>
        </p:nvSpPr>
        <p:spPr bwMode="auto">
          <a:xfrm>
            <a:off x="8437744" y="2514600"/>
            <a:ext cx="221862" cy="223974"/>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886558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138453"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TEAM WORK</a:t>
            </a:r>
          </a:p>
        </p:txBody>
      </p:sp>
      <p:sp>
        <p:nvSpPr>
          <p:cNvPr id="9" name="TextBox 8"/>
          <p:cNvSpPr txBox="1"/>
          <p:nvPr/>
        </p:nvSpPr>
        <p:spPr>
          <a:xfrm>
            <a:off x="919756" y="1204891"/>
            <a:ext cx="4610558" cy="1077218"/>
          </a:xfrm>
          <a:prstGeom prst="rect">
            <a:avLst/>
          </a:prstGeom>
          <a:noFill/>
        </p:spPr>
        <p:txBody>
          <a:bodyPr wrap="none" rtlCol="0">
            <a:spAutoFit/>
          </a:bodyPr>
          <a:lstStyle/>
          <a:p>
            <a:r>
              <a:rPr lang="en-US" sz="3200" b="1" dirty="0">
                <a:solidFill>
                  <a:schemeClr val="bg1"/>
                </a:solidFill>
                <a:ea typeface="Roboto" panose="02000000000000000000" pitchFamily="2" charset="0"/>
              </a:rPr>
              <a:t>Design Department</a:t>
            </a:r>
          </a:p>
          <a:p>
            <a:r>
              <a:rPr lang="en-US" sz="3200" b="1" dirty="0">
                <a:solidFill>
                  <a:schemeClr val="bg1"/>
                </a:solidFill>
                <a:ea typeface="Roboto" panose="02000000000000000000" pitchFamily="2" charset="0"/>
              </a:rPr>
              <a:t>Team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11</a:t>
            </a:fld>
            <a:endParaRPr lang="en-US"/>
          </a:p>
        </p:txBody>
      </p:sp>
      <p:pic>
        <p:nvPicPr>
          <p:cNvPr id="8" name="Picture Placeholder 7">
            <a:extLst>
              <a:ext uri="{FF2B5EF4-FFF2-40B4-BE49-F238E27FC236}">
                <a16:creationId xmlns:a16="http://schemas.microsoft.com/office/drawing/2014/main" id="{3EDBBD90-5047-4B19-8F24-5D3E1F95131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381" r="2381"/>
          <a:stretch>
            <a:fillRect/>
          </a:stretch>
        </p:blipFill>
        <p:spPr/>
      </p:pic>
      <p:pic>
        <p:nvPicPr>
          <p:cNvPr id="13" name="Picture Placeholder 12">
            <a:extLst>
              <a:ext uri="{FF2B5EF4-FFF2-40B4-BE49-F238E27FC236}">
                <a16:creationId xmlns:a16="http://schemas.microsoft.com/office/drawing/2014/main" id="{92D930C3-4EC1-413B-8854-D9967D7CBD63}"/>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26667" b="26667"/>
          <a:stretch>
            <a:fillRect/>
          </a:stretch>
        </p:blipFill>
        <p:spPr/>
      </p:pic>
      <p:pic>
        <p:nvPicPr>
          <p:cNvPr id="16" name="Picture Placeholder 15">
            <a:extLst>
              <a:ext uri="{FF2B5EF4-FFF2-40B4-BE49-F238E27FC236}">
                <a16:creationId xmlns:a16="http://schemas.microsoft.com/office/drawing/2014/main" id="{16E1C5EB-E46D-4D34-A7FE-5EFB1F0EEA7F}"/>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2381" r="2381"/>
          <a:stretch>
            <a:fillRect/>
          </a:stretch>
        </p:blipFill>
        <p:spPr/>
      </p:pic>
      <p:pic>
        <p:nvPicPr>
          <p:cNvPr id="18" name="Picture Placeholder 17">
            <a:extLst>
              <a:ext uri="{FF2B5EF4-FFF2-40B4-BE49-F238E27FC236}">
                <a16:creationId xmlns:a16="http://schemas.microsoft.com/office/drawing/2014/main" id="{2EF69FD2-AA2D-49E5-865C-2F0ED859A1D6}"/>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2381" r="2381"/>
          <a:stretch>
            <a:fillRect/>
          </a:stretch>
        </p:blipFill>
        <p:spPr/>
      </p:pic>
      <p:sp>
        <p:nvSpPr>
          <p:cNvPr id="14" name="Rectangle 13"/>
          <p:cNvSpPr/>
          <p:nvPr/>
        </p:nvSpPr>
        <p:spPr>
          <a:xfrm>
            <a:off x="956930" y="2476688"/>
            <a:ext cx="4610558" cy="1172437"/>
          </a:xfrm>
          <a:prstGeom prst="rect">
            <a:avLst/>
          </a:prstGeom>
        </p:spPr>
        <p:txBody>
          <a:bodyPr wrap="square">
            <a:spAutoFit/>
          </a:bodyPr>
          <a:lstStyle/>
          <a:p>
            <a:pPr algn="just">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Objectively </a:t>
            </a:r>
            <a:r>
              <a:rPr lang="en-US" sz="1100" dirty="0" err="1">
                <a:solidFill>
                  <a:schemeClr val="bg1"/>
                </a:solidFill>
                <a:ea typeface="Roboto Condensed Light" panose="02000000000000000000" pitchFamily="2" charset="0"/>
              </a:rPr>
              <a:t>disint</a:t>
            </a:r>
            <a:r>
              <a:rPr lang="en-US" sz="1100" dirty="0">
                <a:solidFill>
                  <a:schemeClr val="bg1"/>
                </a:solidFill>
                <a:ea typeface="Roboto Condensed Light" panose="02000000000000000000" pitchFamily="2" charset="0"/>
              </a:rPr>
              <a:t> </a:t>
            </a:r>
            <a:r>
              <a:rPr lang="en-US" sz="1100" dirty="0" err="1">
                <a:solidFill>
                  <a:schemeClr val="bg1"/>
                </a:solidFill>
                <a:ea typeface="Roboto Condensed Light" panose="02000000000000000000" pitchFamily="2" charset="0"/>
              </a:rPr>
              <a:t>ermediate</a:t>
            </a:r>
            <a:r>
              <a:rPr lang="en-US" sz="1100" dirty="0">
                <a:solidFill>
                  <a:schemeClr val="bg1"/>
                </a:solidFill>
                <a:ea typeface="Roboto Condensed Light" panose="02000000000000000000" pitchFamily="2" charset="0"/>
              </a:rPr>
              <a:t> </a:t>
            </a:r>
            <a:r>
              <a:rPr lang="en-US" sz="1100" dirty="0" err="1">
                <a:solidFill>
                  <a:schemeClr val="bg1"/>
                </a:solidFill>
                <a:ea typeface="Roboto Condensed Light" panose="02000000000000000000" pitchFamily="2" charset="0"/>
              </a:rPr>
              <a:t>esources</a:t>
            </a:r>
            <a:r>
              <a:rPr lang="en-US" sz="1100" dirty="0">
                <a:solidFill>
                  <a:schemeClr val="bg1"/>
                </a:solidFill>
                <a:ea typeface="Roboto Condensed Light" panose="02000000000000000000" pitchFamily="2" charset="0"/>
              </a:rPr>
              <a:t>.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a:t>
            </a:r>
          </a:p>
        </p:txBody>
      </p:sp>
      <p:sp>
        <p:nvSpPr>
          <p:cNvPr id="43" name="Freeform 81"/>
          <p:cNvSpPr>
            <a:spLocks noEditPoints="1"/>
          </p:cNvSpPr>
          <p:nvPr/>
        </p:nvSpPr>
        <p:spPr bwMode="auto">
          <a:xfrm>
            <a:off x="2598883" y="3830364"/>
            <a:ext cx="245104" cy="219748"/>
          </a:xfrm>
          <a:custGeom>
            <a:avLst/>
            <a:gdLst>
              <a:gd name="T0" fmla="*/ 116 w 400"/>
              <a:gd name="T1" fmla="*/ 224 h 360"/>
              <a:gd name="T2" fmla="*/ 116 w 400"/>
              <a:gd name="T3" fmla="*/ 100 h 360"/>
              <a:gd name="T4" fmla="*/ 40 w 400"/>
              <a:gd name="T5" fmla="*/ 100 h 360"/>
              <a:gd name="T6" fmla="*/ 0 w 400"/>
              <a:gd name="T7" fmla="*/ 140 h 360"/>
              <a:gd name="T8" fmla="*/ 0 w 400"/>
              <a:gd name="T9" fmla="*/ 260 h 360"/>
              <a:gd name="T10" fmla="*/ 40 w 400"/>
              <a:gd name="T11" fmla="*/ 300 h 360"/>
              <a:gd name="T12" fmla="*/ 60 w 400"/>
              <a:gd name="T13" fmla="*/ 300 h 360"/>
              <a:gd name="T14" fmla="*/ 60 w 400"/>
              <a:gd name="T15" fmla="*/ 360 h 360"/>
              <a:gd name="T16" fmla="*/ 120 w 400"/>
              <a:gd name="T17" fmla="*/ 300 h 360"/>
              <a:gd name="T18" fmla="*/ 220 w 400"/>
              <a:gd name="T19" fmla="*/ 300 h 360"/>
              <a:gd name="T20" fmla="*/ 260 w 400"/>
              <a:gd name="T21" fmla="*/ 260 h 360"/>
              <a:gd name="T22" fmla="*/ 260 w 400"/>
              <a:gd name="T23" fmla="*/ 223 h 360"/>
              <a:gd name="T24" fmla="*/ 256 w 400"/>
              <a:gd name="T25" fmla="*/ 224 h 360"/>
              <a:gd name="T26" fmla="*/ 116 w 400"/>
              <a:gd name="T27" fmla="*/ 224 h 360"/>
              <a:gd name="T28" fmla="*/ 360 w 400"/>
              <a:gd name="T29" fmla="*/ 0 h 360"/>
              <a:gd name="T30" fmla="*/ 180 w 400"/>
              <a:gd name="T31" fmla="*/ 0 h 360"/>
              <a:gd name="T32" fmla="*/ 140 w 400"/>
              <a:gd name="T33" fmla="*/ 40 h 360"/>
              <a:gd name="T34" fmla="*/ 140 w 400"/>
              <a:gd name="T35" fmla="*/ 200 h 360"/>
              <a:gd name="T36" fmla="*/ 280 w 400"/>
              <a:gd name="T37" fmla="*/ 200 h 360"/>
              <a:gd name="T38" fmla="*/ 340 w 400"/>
              <a:gd name="T39" fmla="*/ 260 h 360"/>
              <a:gd name="T40" fmla="*/ 340 w 400"/>
              <a:gd name="T41" fmla="*/ 200 h 360"/>
              <a:gd name="T42" fmla="*/ 360 w 400"/>
              <a:gd name="T43" fmla="*/ 200 h 360"/>
              <a:gd name="T44" fmla="*/ 400 w 400"/>
              <a:gd name="T45" fmla="*/ 160 h 360"/>
              <a:gd name="T46" fmla="*/ 400 w 400"/>
              <a:gd name="T47" fmla="*/ 40 h 360"/>
              <a:gd name="T48" fmla="*/ 360 w 400"/>
              <a:gd name="T4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360">
                <a:moveTo>
                  <a:pt x="116" y="224"/>
                </a:moveTo>
                <a:cubicBezTo>
                  <a:pt x="116" y="100"/>
                  <a:pt x="116" y="100"/>
                  <a:pt x="116" y="100"/>
                </a:cubicBezTo>
                <a:cubicBezTo>
                  <a:pt x="40" y="100"/>
                  <a:pt x="40" y="100"/>
                  <a:pt x="40" y="100"/>
                </a:cubicBezTo>
                <a:cubicBezTo>
                  <a:pt x="18" y="100"/>
                  <a:pt x="0" y="118"/>
                  <a:pt x="0" y="140"/>
                </a:cubicBezTo>
                <a:cubicBezTo>
                  <a:pt x="0" y="260"/>
                  <a:pt x="0" y="260"/>
                  <a:pt x="0" y="260"/>
                </a:cubicBezTo>
                <a:cubicBezTo>
                  <a:pt x="0" y="282"/>
                  <a:pt x="18" y="300"/>
                  <a:pt x="40" y="300"/>
                </a:cubicBezTo>
                <a:cubicBezTo>
                  <a:pt x="60" y="300"/>
                  <a:pt x="60" y="300"/>
                  <a:pt x="60" y="300"/>
                </a:cubicBezTo>
                <a:cubicBezTo>
                  <a:pt x="60" y="360"/>
                  <a:pt x="60" y="360"/>
                  <a:pt x="60" y="360"/>
                </a:cubicBezTo>
                <a:cubicBezTo>
                  <a:pt x="120" y="300"/>
                  <a:pt x="120" y="300"/>
                  <a:pt x="120" y="300"/>
                </a:cubicBezTo>
                <a:cubicBezTo>
                  <a:pt x="220" y="300"/>
                  <a:pt x="220" y="300"/>
                  <a:pt x="220" y="300"/>
                </a:cubicBezTo>
                <a:cubicBezTo>
                  <a:pt x="242" y="300"/>
                  <a:pt x="260" y="282"/>
                  <a:pt x="260" y="260"/>
                </a:cubicBezTo>
                <a:cubicBezTo>
                  <a:pt x="260" y="223"/>
                  <a:pt x="260" y="223"/>
                  <a:pt x="260" y="223"/>
                </a:cubicBezTo>
                <a:cubicBezTo>
                  <a:pt x="258" y="224"/>
                  <a:pt x="257" y="224"/>
                  <a:pt x="256" y="224"/>
                </a:cubicBezTo>
                <a:lnTo>
                  <a:pt x="116" y="224"/>
                </a:lnTo>
                <a:close/>
                <a:moveTo>
                  <a:pt x="360" y="0"/>
                </a:moveTo>
                <a:cubicBezTo>
                  <a:pt x="180" y="0"/>
                  <a:pt x="180" y="0"/>
                  <a:pt x="180" y="0"/>
                </a:cubicBezTo>
                <a:cubicBezTo>
                  <a:pt x="158" y="0"/>
                  <a:pt x="140" y="18"/>
                  <a:pt x="140" y="40"/>
                </a:cubicBezTo>
                <a:cubicBezTo>
                  <a:pt x="140" y="200"/>
                  <a:pt x="140" y="200"/>
                  <a:pt x="140" y="200"/>
                </a:cubicBezTo>
                <a:cubicBezTo>
                  <a:pt x="280" y="200"/>
                  <a:pt x="280" y="200"/>
                  <a:pt x="280" y="200"/>
                </a:cubicBezTo>
                <a:cubicBezTo>
                  <a:pt x="340" y="260"/>
                  <a:pt x="340" y="260"/>
                  <a:pt x="340" y="260"/>
                </a:cubicBezTo>
                <a:cubicBezTo>
                  <a:pt x="340" y="200"/>
                  <a:pt x="340" y="200"/>
                  <a:pt x="3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35"/>
          <p:cNvSpPr>
            <a:spLocks noEditPoints="1"/>
          </p:cNvSpPr>
          <p:nvPr/>
        </p:nvSpPr>
        <p:spPr bwMode="auto">
          <a:xfrm>
            <a:off x="1226066" y="3830364"/>
            <a:ext cx="245104" cy="194393"/>
          </a:xfrm>
          <a:custGeom>
            <a:avLst/>
            <a:gdLst>
              <a:gd name="T0" fmla="*/ 200 w 400"/>
              <a:gd name="T1" fmla="*/ 120 h 320"/>
              <a:gd name="T2" fmla="*/ 140 w 400"/>
              <a:gd name="T3" fmla="*/ 180 h 320"/>
              <a:gd name="T4" fmla="*/ 200 w 400"/>
              <a:gd name="T5" fmla="*/ 240 h 320"/>
              <a:gd name="T6" fmla="*/ 260 w 400"/>
              <a:gd name="T7" fmla="*/ 180 h 320"/>
              <a:gd name="T8" fmla="*/ 200 w 400"/>
              <a:gd name="T9" fmla="*/ 120 h 320"/>
              <a:gd name="T10" fmla="*/ 360 w 400"/>
              <a:gd name="T11" fmla="*/ 60 h 320"/>
              <a:gd name="T12" fmla="*/ 312 w 400"/>
              <a:gd name="T13" fmla="*/ 60 h 320"/>
              <a:gd name="T14" fmla="*/ 296 w 400"/>
              <a:gd name="T15" fmla="*/ 49 h 320"/>
              <a:gd name="T16" fmla="*/ 284 w 400"/>
              <a:gd name="T17" fmla="*/ 11 h 320"/>
              <a:gd name="T18" fmla="*/ 268 w 400"/>
              <a:gd name="T19" fmla="*/ 0 h 320"/>
              <a:gd name="T20" fmla="*/ 132 w 400"/>
              <a:gd name="T21" fmla="*/ 0 h 320"/>
              <a:gd name="T22" fmla="*/ 116 w 400"/>
              <a:gd name="T23" fmla="*/ 11 h 320"/>
              <a:gd name="T24" fmla="*/ 104 w 400"/>
              <a:gd name="T25" fmla="*/ 49 h 320"/>
              <a:gd name="T26" fmla="*/ 88 w 400"/>
              <a:gd name="T27" fmla="*/ 60 h 320"/>
              <a:gd name="T28" fmla="*/ 40 w 400"/>
              <a:gd name="T29" fmla="*/ 60 h 320"/>
              <a:gd name="T30" fmla="*/ 0 w 400"/>
              <a:gd name="T31" fmla="*/ 100 h 320"/>
              <a:gd name="T32" fmla="*/ 0 w 400"/>
              <a:gd name="T33" fmla="*/ 280 h 320"/>
              <a:gd name="T34" fmla="*/ 40 w 400"/>
              <a:gd name="T35" fmla="*/ 320 h 320"/>
              <a:gd name="T36" fmla="*/ 360 w 400"/>
              <a:gd name="T37" fmla="*/ 320 h 320"/>
              <a:gd name="T38" fmla="*/ 400 w 400"/>
              <a:gd name="T39" fmla="*/ 280 h 320"/>
              <a:gd name="T40" fmla="*/ 400 w 400"/>
              <a:gd name="T41" fmla="*/ 100 h 320"/>
              <a:gd name="T42" fmla="*/ 360 w 400"/>
              <a:gd name="T43" fmla="*/ 60 h 320"/>
              <a:gd name="T44" fmla="*/ 200 w 400"/>
              <a:gd name="T45" fmla="*/ 280 h 320"/>
              <a:gd name="T46" fmla="*/ 100 w 400"/>
              <a:gd name="T47" fmla="*/ 180 h 320"/>
              <a:gd name="T48" fmla="*/ 200 w 400"/>
              <a:gd name="T49" fmla="*/ 80 h 320"/>
              <a:gd name="T50" fmla="*/ 300 w 400"/>
              <a:gd name="T51" fmla="*/ 180 h 320"/>
              <a:gd name="T52" fmla="*/ 200 w 400"/>
              <a:gd name="T53" fmla="*/ 280 h 320"/>
              <a:gd name="T54" fmla="*/ 346 w 400"/>
              <a:gd name="T55" fmla="*/ 128 h 320"/>
              <a:gd name="T56" fmla="*/ 332 w 400"/>
              <a:gd name="T57" fmla="*/ 114 h 320"/>
              <a:gd name="T58" fmla="*/ 346 w 400"/>
              <a:gd name="T59" fmla="*/ 100 h 320"/>
              <a:gd name="T60" fmla="*/ 360 w 400"/>
              <a:gd name="T61" fmla="*/ 114 h 320"/>
              <a:gd name="T62" fmla="*/ 346 w 400"/>
              <a:gd name="T63" fmla="*/ 1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320">
                <a:moveTo>
                  <a:pt x="200" y="120"/>
                </a:moveTo>
                <a:cubicBezTo>
                  <a:pt x="167" y="120"/>
                  <a:pt x="140" y="147"/>
                  <a:pt x="140" y="180"/>
                </a:cubicBezTo>
                <a:cubicBezTo>
                  <a:pt x="140" y="213"/>
                  <a:pt x="167" y="240"/>
                  <a:pt x="200" y="240"/>
                </a:cubicBezTo>
                <a:cubicBezTo>
                  <a:pt x="233" y="240"/>
                  <a:pt x="260" y="213"/>
                  <a:pt x="260" y="180"/>
                </a:cubicBezTo>
                <a:cubicBezTo>
                  <a:pt x="260" y="147"/>
                  <a:pt x="233" y="120"/>
                  <a:pt x="200" y="120"/>
                </a:cubicBezTo>
                <a:close/>
                <a:moveTo>
                  <a:pt x="360" y="60"/>
                </a:moveTo>
                <a:cubicBezTo>
                  <a:pt x="312" y="60"/>
                  <a:pt x="312" y="60"/>
                  <a:pt x="312" y="60"/>
                </a:cubicBezTo>
                <a:cubicBezTo>
                  <a:pt x="305" y="60"/>
                  <a:pt x="298" y="55"/>
                  <a:pt x="296" y="49"/>
                </a:cubicBezTo>
                <a:cubicBezTo>
                  <a:pt x="284" y="11"/>
                  <a:pt x="284" y="11"/>
                  <a:pt x="284" y="11"/>
                </a:cubicBezTo>
                <a:cubicBezTo>
                  <a:pt x="281" y="5"/>
                  <a:pt x="274" y="0"/>
                  <a:pt x="268" y="0"/>
                </a:cubicBezTo>
                <a:cubicBezTo>
                  <a:pt x="132" y="0"/>
                  <a:pt x="132" y="0"/>
                  <a:pt x="132" y="0"/>
                </a:cubicBezTo>
                <a:cubicBezTo>
                  <a:pt x="125" y="0"/>
                  <a:pt x="118" y="5"/>
                  <a:pt x="116" y="11"/>
                </a:cubicBezTo>
                <a:cubicBezTo>
                  <a:pt x="104" y="49"/>
                  <a:pt x="104" y="49"/>
                  <a:pt x="104" y="49"/>
                </a:cubicBezTo>
                <a:cubicBezTo>
                  <a:pt x="101" y="55"/>
                  <a:pt x="94" y="60"/>
                  <a:pt x="88" y="60"/>
                </a:cubicBezTo>
                <a:cubicBezTo>
                  <a:pt x="40" y="60"/>
                  <a:pt x="40" y="60"/>
                  <a:pt x="40" y="60"/>
                </a:cubicBezTo>
                <a:cubicBezTo>
                  <a:pt x="18" y="60"/>
                  <a:pt x="0" y="78"/>
                  <a:pt x="0" y="10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100"/>
                  <a:pt x="400" y="100"/>
                  <a:pt x="400" y="100"/>
                </a:cubicBezTo>
                <a:cubicBezTo>
                  <a:pt x="400" y="78"/>
                  <a:pt x="382" y="60"/>
                  <a:pt x="360" y="60"/>
                </a:cubicBezTo>
                <a:close/>
                <a:moveTo>
                  <a:pt x="200" y="280"/>
                </a:moveTo>
                <a:cubicBezTo>
                  <a:pt x="145" y="280"/>
                  <a:pt x="100" y="235"/>
                  <a:pt x="100" y="180"/>
                </a:cubicBezTo>
                <a:cubicBezTo>
                  <a:pt x="100" y="125"/>
                  <a:pt x="145" y="80"/>
                  <a:pt x="200" y="80"/>
                </a:cubicBezTo>
                <a:cubicBezTo>
                  <a:pt x="255" y="80"/>
                  <a:pt x="300" y="125"/>
                  <a:pt x="300" y="180"/>
                </a:cubicBezTo>
                <a:cubicBezTo>
                  <a:pt x="300" y="235"/>
                  <a:pt x="255" y="280"/>
                  <a:pt x="200" y="280"/>
                </a:cubicBezTo>
                <a:close/>
                <a:moveTo>
                  <a:pt x="346" y="128"/>
                </a:moveTo>
                <a:cubicBezTo>
                  <a:pt x="338" y="128"/>
                  <a:pt x="332" y="122"/>
                  <a:pt x="332" y="114"/>
                </a:cubicBezTo>
                <a:cubicBezTo>
                  <a:pt x="332" y="106"/>
                  <a:pt x="338" y="100"/>
                  <a:pt x="346" y="100"/>
                </a:cubicBezTo>
                <a:cubicBezTo>
                  <a:pt x="354" y="100"/>
                  <a:pt x="360" y="106"/>
                  <a:pt x="360" y="114"/>
                </a:cubicBezTo>
                <a:cubicBezTo>
                  <a:pt x="360" y="122"/>
                  <a:pt x="354" y="128"/>
                  <a:pt x="346" y="128"/>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chemeClr val="bg1"/>
              </a:solidFill>
            </a:endParaRPr>
          </a:p>
        </p:txBody>
      </p:sp>
      <p:sp>
        <p:nvSpPr>
          <p:cNvPr id="44" name="TextBox 43"/>
          <p:cNvSpPr txBox="1"/>
          <p:nvPr/>
        </p:nvSpPr>
        <p:spPr>
          <a:xfrm>
            <a:off x="1553213" y="3809433"/>
            <a:ext cx="949299"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185 Project</a:t>
            </a:r>
          </a:p>
        </p:txBody>
      </p:sp>
      <p:sp>
        <p:nvSpPr>
          <p:cNvPr id="49" name="TextBox 48"/>
          <p:cNvSpPr txBox="1"/>
          <p:nvPr/>
        </p:nvSpPr>
        <p:spPr>
          <a:xfrm>
            <a:off x="2953875" y="3809433"/>
            <a:ext cx="696024"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195,850</a:t>
            </a:r>
          </a:p>
        </p:txBody>
      </p:sp>
      <p:sp>
        <p:nvSpPr>
          <p:cNvPr id="52" name="TextBox 51"/>
          <p:cNvSpPr txBox="1"/>
          <p:nvPr/>
        </p:nvSpPr>
        <p:spPr>
          <a:xfrm>
            <a:off x="4176618" y="3809433"/>
            <a:ext cx="328936"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10</a:t>
            </a:r>
          </a:p>
        </p:txBody>
      </p:sp>
      <p:sp>
        <p:nvSpPr>
          <p:cNvPr id="54" name="Freeform 40"/>
          <p:cNvSpPr>
            <a:spLocks noEditPoints="1"/>
          </p:cNvSpPr>
          <p:nvPr/>
        </p:nvSpPr>
        <p:spPr bwMode="auto">
          <a:xfrm>
            <a:off x="3884001" y="3828251"/>
            <a:ext cx="221862" cy="223974"/>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TextBox 54"/>
          <p:cNvSpPr txBox="1"/>
          <p:nvPr/>
        </p:nvSpPr>
        <p:spPr>
          <a:xfrm>
            <a:off x="5046398" y="3809433"/>
            <a:ext cx="588623"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$1500</a:t>
            </a:r>
          </a:p>
        </p:txBody>
      </p:sp>
      <p:sp>
        <p:nvSpPr>
          <p:cNvPr id="62" name="Freeform 255"/>
          <p:cNvSpPr>
            <a:spLocks noEditPoints="1"/>
          </p:cNvSpPr>
          <p:nvPr/>
        </p:nvSpPr>
        <p:spPr bwMode="auto">
          <a:xfrm>
            <a:off x="1049760" y="4573154"/>
            <a:ext cx="1246346" cy="1246346"/>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255"/>
          <p:cNvSpPr>
            <a:spLocks noEditPoints="1"/>
          </p:cNvSpPr>
          <p:nvPr/>
        </p:nvSpPr>
        <p:spPr bwMode="auto">
          <a:xfrm>
            <a:off x="4834099" y="3830364"/>
            <a:ext cx="219748" cy="219748"/>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96"/>
          <p:cNvSpPr>
            <a:spLocks noEditPoints="1"/>
          </p:cNvSpPr>
          <p:nvPr/>
        </p:nvSpPr>
        <p:spPr bwMode="auto">
          <a:xfrm>
            <a:off x="2229631" y="4511946"/>
            <a:ext cx="958308" cy="958308"/>
          </a:xfrm>
          <a:custGeom>
            <a:avLst/>
            <a:gdLst>
              <a:gd name="T0" fmla="*/ 309 w 319"/>
              <a:gd name="T1" fmla="*/ 267 h 318"/>
              <a:gd name="T2" fmla="*/ 233 w 319"/>
              <a:gd name="T3" fmla="*/ 192 h 318"/>
              <a:gd name="T4" fmla="*/ 251 w 319"/>
              <a:gd name="T5" fmla="*/ 127 h 318"/>
              <a:gd name="T6" fmla="*/ 123 w 319"/>
              <a:gd name="T7" fmla="*/ 0 h 318"/>
              <a:gd name="T8" fmla="*/ 0 w 319"/>
              <a:gd name="T9" fmla="*/ 124 h 318"/>
              <a:gd name="T10" fmla="*/ 127 w 319"/>
              <a:gd name="T11" fmla="*/ 251 h 318"/>
              <a:gd name="T12" fmla="*/ 190 w 319"/>
              <a:gd name="T13" fmla="*/ 234 h 318"/>
              <a:gd name="T14" fmla="*/ 266 w 319"/>
              <a:gd name="T15" fmla="*/ 310 h 318"/>
              <a:gd name="T16" fmla="*/ 293 w 319"/>
              <a:gd name="T17" fmla="*/ 310 h 318"/>
              <a:gd name="T18" fmla="*/ 311 w 319"/>
              <a:gd name="T19" fmla="*/ 291 h 318"/>
              <a:gd name="T20" fmla="*/ 309 w 319"/>
              <a:gd name="T21" fmla="*/ 267 h 318"/>
              <a:gd name="T22" fmla="*/ 38 w 319"/>
              <a:gd name="T23" fmla="*/ 124 h 318"/>
              <a:gd name="T24" fmla="*/ 123 w 319"/>
              <a:gd name="T25" fmla="*/ 38 h 318"/>
              <a:gd name="T26" fmla="*/ 213 w 319"/>
              <a:gd name="T27" fmla="*/ 127 h 318"/>
              <a:gd name="T28" fmla="*/ 127 w 319"/>
              <a:gd name="T29" fmla="*/ 213 h 318"/>
              <a:gd name="T30" fmla="*/ 38 w 319"/>
              <a:gd name="T31" fmla="*/ 12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318">
                <a:moveTo>
                  <a:pt x="309" y="267"/>
                </a:moveTo>
                <a:cubicBezTo>
                  <a:pt x="233" y="192"/>
                  <a:pt x="233" y="192"/>
                  <a:pt x="233" y="192"/>
                </a:cubicBezTo>
                <a:cubicBezTo>
                  <a:pt x="244" y="173"/>
                  <a:pt x="251" y="151"/>
                  <a:pt x="251" y="127"/>
                </a:cubicBezTo>
                <a:cubicBezTo>
                  <a:pt x="251" y="59"/>
                  <a:pt x="192" y="0"/>
                  <a:pt x="123" y="0"/>
                </a:cubicBezTo>
                <a:cubicBezTo>
                  <a:pt x="55" y="0"/>
                  <a:pt x="0" y="55"/>
                  <a:pt x="0" y="124"/>
                </a:cubicBezTo>
                <a:cubicBezTo>
                  <a:pt x="0" y="192"/>
                  <a:pt x="59" y="251"/>
                  <a:pt x="127" y="251"/>
                </a:cubicBezTo>
                <a:cubicBezTo>
                  <a:pt x="150" y="251"/>
                  <a:pt x="171" y="245"/>
                  <a:pt x="190" y="234"/>
                </a:cubicBezTo>
                <a:cubicBezTo>
                  <a:pt x="266" y="310"/>
                  <a:pt x="266" y="310"/>
                  <a:pt x="266" y="310"/>
                </a:cubicBezTo>
                <a:cubicBezTo>
                  <a:pt x="273" y="318"/>
                  <a:pt x="285" y="318"/>
                  <a:pt x="293" y="310"/>
                </a:cubicBezTo>
                <a:cubicBezTo>
                  <a:pt x="311" y="291"/>
                  <a:pt x="311" y="291"/>
                  <a:pt x="311" y="291"/>
                </a:cubicBezTo>
                <a:cubicBezTo>
                  <a:pt x="319" y="284"/>
                  <a:pt x="316" y="275"/>
                  <a:pt x="309" y="267"/>
                </a:cubicBezTo>
                <a:close/>
                <a:moveTo>
                  <a:pt x="38" y="124"/>
                </a:moveTo>
                <a:cubicBezTo>
                  <a:pt x="38" y="76"/>
                  <a:pt x="76" y="38"/>
                  <a:pt x="123" y="38"/>
                </a:cubicBezTo>
                <a:cubicBezTo>
                  <a:pt x="171" y="38"/>
                  <a:pt x="213" y="80"/>
                  <a:pt x="213" y="127"/>
                </a:cubicBezTo>
                <a:cubicBezTo>
                  <a:pt x="213" y="175"/>
                  <a:pt x="175" y="213"/>
                  <a:pt x="127" y="213"/>
                </a:cubicBezTo>
                <a:cubicBezTo>
                  <a:pt x="80" y="213"/>
                  <a:pt x="38" y="171"/>
                  <a:pt x="38" y="124"/>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Rectangle 60"/>
          <p:cNvSpPr/>
          <p:nvPr/>
        </p:nvSpPr>
        <p:spPr>
          <a:xfrm>
            <a:off x="3475977" y="4837439"/>
            <a:ext cx="2306685" cy="952377"/>
          </a:xfrm>
          <a:prstGeom prst="rect">
            <a:avLst/>
          </a:prstGeom>
        </p:spPr>
        <p:txBody>
          <a:bodyPr wrap="square">
            <a:spAutoFit/>
          </a:bodyPr>
          <a:lstStyle/>
          <a:p>
            <a:pPr>
              <a:lnSpc>
                <a:spcPct val="130000"/>
              </a:lnSpc>
            </a:pPr>
            <a:r>
              <a:rPr lang="en-US" sz="1100" b="1">
                <a:solidFill>
                  <a:schemeClr val="bg1"/>
                </a:solidFill>
                <a:ea typeface="Roboto" panose="02000000000000000000" pitchFamily="2" charset="0"/>
              </a:rPr>
              <a:t>Project Research</a:t>
            </a:r>
          </a:p>
          <a:p>
            <a:pPr>
              <a:lnSpc>
                <a:spcPct val="130000"/>
              </a:lnSpc>
            </a:pPr>
            <a:r>
              <a:rPr lang="en-US" sz="1100">
                <a:solidFill>
                  <a:schemeClr val="bg1"/>
                </a:solidFill>
                <a:ea typeface="Roboto Condensed Light" panose="02000000000000000000" pitchFamily="2" charset="0"/>
              </a:rPr>
              <a:t>Objectively disintermediate leveraged manufactured products</a:t>
            </a:r>
          </a:p>
        </p:txBody>
      </p:sp>
    </p:spTree>
    <p:extLst>
      <p:ext uri="{BB962C8B-B14F-4D97-AF65-F5344CB8AC3E}">
        <p14:creationId xmlns:p14="http://schemas.microsoft.com/office/powerpoint/2010/main" val="588574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228221"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OUR MEMBER</a:t>
            </a:r>
          </a:p>
        </p:txBody>
      </p:sp>
      <p:sp>
        <p:nvSpPr>
          <p:cNvPr id="9" name="TextBox 8"/>
          <p:cNvSpPr txBox="1"/>
          <p:nvPr/>
        </p:nvSpPr>
        <p:spPr>
          <a:xfrm>
            <a:off x="919756" y="1103293"/>
            <a:ext cx="5298245" cy="1077218"/>
          </a:xfrm>
          <a:prstGeom prst="rect">
            <a:avLst/>
          </a:prstGeom>
          <a:noFill/>
        </p:spPr>
        <p:txBody>
          <a:bodyPr wrap="none" rtlCol="0">
            <a:spAutoFit/>
          </a:bodyPr>
          <a:lstStyle/>
          <a:p>
            <a:r>
              <a:rPr lang="en-US" sz="3200" b="1">
                <a:solidFill>
                  <a:schemeClr val="bg1"/>
                </a:solidFill>
                <a:ea typeface="Roboto" panose="02000000000000000000" pitchFamily="2" charset="0"/>
              </a:rPr>
              <a:t>Sean Hamilton</a:t>
            </a:r>
          </a:p>
          <a:p>
            <a:r>
              <a:rPr lang="en-US" sz="3200" b="1">
                <a:solidFill>
                  <a:schemeClr val="bg1"/>
                </a:solidFill>
                <a:ea typeface="Roboto" panose="02000000000000000000" pitchFamily="2" charset="0"/>
              </a:rPr>
              <a:t>CEO, Market Developer.</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12</a:t>
            </a:fld>
            <a:endParaRPr lang="en-US"/>
          </a:p>
        </p:txBody>
      </p:sp>
      <p:pic>
        <p:nvPicPr>
          <p:cNvPr id="6" name="Picture Placeholder 5">
            <a:extLst>
              <a:ext uri="{FF2B5EF4-FFF2-40B4-BE49-F238E27FC236}">
                <a16:creationId xmlns:a16="http://schemas.microsoft.com/office/drawing/2014/main" id="{F860A2C0-B05D-46C9-B341-03736977D5A3}"/>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6797" b="26607"/>
          <a:stretch/>
        </p:blipFill>
        <p:spPr>
          <a:xfrm>
            <a:off x="1028700" y="2514600"/>
            <a:ext cx="3276600" cy="3273425"/>
          </a:xfrm>
          <a:prstGeom prst="roundRect">
            <a:avLst>
              <a:gd name="adj" fmla="val 0"/>
            </a:avLst>
          </a:prstGeom>
        </p:spPr>
      </p:pic>
      <p:sp>
        <p:nvSpPr>
          <p:cNvPr id="54" name="Rectangle 53"/>
          <p:cNvSpPr/>
          <p:nvPr/>
        </p:nvSpPr>
        <p:spPr>
          <a:xfrm>
            <a:off x="4305300" y="2514600"/>
            <a:ext cx="1026042" cy="1026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4682697" y="2830349"/>
            <a:ext cx="271249" cy="394544"/>
            <a:chOff x="4838700" y="2774950"/>
            <a:chExt cx="279400" cy="406400"/>
          </a:xfrm>
          <a:solidFill>
            <a:schemeClr val="bg1"/>
          </a:solidFill>
        </p:grpSpPr>
        <p:sp>
          <p:nvSpPr>
            <p:cNvPr id="56"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7" name="Freeform 66"/>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8" name="Freeform 67"/>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sp>
        <p:nvSpPr>
          <p:cNvPr id="59" name="Rectangle 58"/>
          <p:cNvSpPr/>
          <p:nvPr/>
        </p:nvSpPr>
        <p:spPr>
          <a:xfrm>
            <a:off x="4490484" y="5214713"/>
            <a:ext cx="1353899" cy="532453"/>
          </a:xfrm>
          <a:prstGeom prst="rect">
            <a:avLst/>
          </a:prstGeom>
        </p:spPr>
        <p:txBody>
          <a:bodyPr wrap="square">
            <a:spAutoFit/>
          </a:bodyPr>
          <a:lstStyle/>
          <a:p>
            <a:pPr>
              <a:lnSpc>
                <a:spcPct val="130000"/>
              </a:lnSpc>
            </a:pPr>
            <a:r>
              <a:rPr lang="en-US" sz="1100" b="1" dirty="0">
                <a:solidFill>
                  <a:schemeClr val="bg1"/>
                </a:solidFill>
                <a:ea typeface="Roboto" panose="02000000000000000000" pitchFamily="2" charset="0"/>
              </a:rPr>
              <a:t>Sean Hamilton</a:t>
            </a:r>
          </a:p>
          <a:p>
            <a:pPr>
              <a:lnSpc>
                <a:spcPct val="130000"/>
              </a:lnSpc>
            </a:pPr>
            <a:r>
              <a:rPr lang="en-US" sz="1100" dirty="0">
                <a:solidFill>
                  <a:schemeClr val="bg1"/>
                </a:solidFill>
                <a:ea typeface="Roboto Condensed Light" panose="02000000000000000000" pitchFamily="2" charset="0"/>
              </a:rPr>
              <a:t>Designer</a:t>
            </a:r>
          </a:p>
        </p:txBody>
      </p:sp>
      <p:sp>
        <p:nvSpPr>
          <p:cNvPr id="61" name="Rectangle 60"/>
          <p:cNvSpPr/>
          <p:nvPr/>
        </p:nvSpPr>
        <p:spPr>
          <a:xfrm>
            <a:off x="4490484" y="3891390"/>
            <a:ext cx="3069265" cy="1172437"/>
          </a:xfrm>
          <a:prstGeom prst="rect">
            <a:avLst/>
          </a:prstGeom>
        </p:spPr>
        <p:txBody>
          <a:bodyPr wrap="square">
            <a:spAutoFit/>
          </a:bodyPr>
          <a:lstStyle/>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Energistically incentivize holistic channels rather than interactive interfaces. </a:t>
            </a:r>
          </a:p>
        </p:txBody>
      </p:sp>
      <p:graphicFrame>
        <p:nvGraphicFramePr>
          <p:cNvPr id="62" name="Chart 61"/>
          <p:cNvGraphicFramePr/>
          <p:nvPr>
            <p:extLst>
              <p:ext uri="{D42A27DB-BD31-4B8C-83A1-F6EECF244321}">
                <p14:modId xmlns:p14="http://schemas.microsoft.com/office/powerpoint/2010/main" val="1487984386"/>
              </p:ext>
            </p:extLst>
          </p:nvPr>
        </p:nvGraphicFramePr>
        <p:xfrm>
          <a:off x="7985050" y="2019300"/>
          <a:ext cx="3299637" cy="3887667"/>
        </p:xfrm>
        <a:graphic>
          <a:graphicData uri="http://schemas.openxmlformats.org/drawingml/2006/chart">
            <c:chart xmlns:c="http://schemas.openxmlformats.org/drawingml/2006/chart" xmlns:r="http://schemas.openxmlformats.org/officeDocument/2006/relationships" r:id="rId4"/>
          </a:graphicData>
        </a:graphic>
      </p:graphicFrame>
      <p:pic>
        <p:nvPicPr>
          <p:cNvPr id="63" name="Picture 6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168387" y="5214713"/>
            <a:ext cx="1042655" cy="597866"/>
          </a:xfrm>
          <a:prstGeom prst="rect">
            <a:avLst/>
          </a:prstGeom>
        </p:spPr>
      </p:pic>
    </p:spTree>
    <p:extLst>
      <p:ext uri="{BB962C8B-B14F-4D97-AF65-F5344CB8AC3E}">
        <p14:creationId xmlns:p14="http://schemas.microsoft.com/office/powerpoint/2010/main" val="3555926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138453"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TEAM WORK</a:t>
            </a:r>
          </a:p>
        </p:txBody>
      </p:sp>
      <p:sp>
        <p:nvSpPr>
          <p:cNvPr id="9" name="TextBox 8"/>
          <p:cNvSpPr txBox="1"/>
          <p:nvPr/>
        </p:nvSpPr>
        <p:spPr>
          <a:xfrm>
            <a:off x="919756" y="1103293"/>
            <a:ext cx="5165197" cy="1077218"/>
          </a:xfrm>
          <a:prstGeom prst="rect">
            <a:avLst/>
          </a:prstGeom>
          <a:noFill/>
        </p:spPr>
        <p:txBody>
          <a:bodyPr wrap="none" rtlCol="0">
            <a:spAutoFit/>
          </a:bodyPr>
          <a:lstStyle/>
          <a:p>
            <a:r>
              <a:rPr lang="en-US" sz="3200" b="1">
                <a:solidFill>
                  <a:schemeClr val="bg1"/>
                </a:solidFill>
                <a:ea typeface="Roboto" panose="02000000000000000000" pitchFamily="2" charset="0"/>
              </a:rPr>
              <a:t>Marketing Department</a:t>
            </a:r>
          </a:p>
          <a:p>
            <a:r>
              <a:rPr lang="en-US" sz="3200" b="1">
                <a:solidFill>
                  <a:schemeClr val="bg1"/>
                </a:solidFill>
                <a:ea typeface="Roboto" panose="02000000000000000000" pitchFamily="2" charset="0"/>
              </a:rPr>
              <a:t>Team Work.</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13</a:t>
            </a:fld>
            <a:endParaRPr lang="en-US"/>
          </a:p>
        </p:txBody>
      </p:sp>
      <p:pic>
        <p:nvPicPr>
          <p:cNvPr id="8" name="Picture Placeholder 7">
            <a:extLst>
              <a:ext uri="{FF2B5EF4-FFF2-40B4-BE49-F238E27FC236}">
                <a16:creationId xmlns:a16="http://schemas.microsoft.com/office/drawing/2014/main" id="{C93DB292-2BDD-424D-B61F-24C9425FDE2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66" b="66"/>
          <a:stretch>
            <a:fillRect/>
          </a:stretch>
        </p:blipFill>
        <p:spPr/>
      </p:pic>
      <p:pic>
        <p:nvPicPr>
          <p:cNvPr id="13" name="Picture Placeholder 12">
            <a:extLst>
              <a:ext uri="{FF2B5EF4-FFF2-40B4-BE49-F238E27FC236}">
                <a16:creationId xmlns:a16="http://schemas.microsoft.com/office/drawing/2014/main" id="{6DDA696F-CC93-4BAA-9F3F-D2131C4D41F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43" b="43"/>
          <a:stretch>
            <a:fillRect/>
          </a:stretch>
        </p:blipFill>
        <p:spPr/>
      </p:pic>
      <p:pic>
        <p:nvPicPr>
          <p:cNvPr id="16" name="Picture Placeholder 15">
            <a:extLst>
              <a:ext uri="{FF2B5EF4-FFF2-40B4-BE49-F238E27FC236}">
                <a16:creationId xmlns:a16="http://schemas.microsoft.com/office/drawing/2014/main" id="{95F9CAB6-5416-4C80-B385-CF63DDAB14A6}"/>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43" b="43"/>
          <a:stretch>
            <a:fillRect/>
          </a:stretch>
        </p:blipFill>
        <p:spPr/>
      </p:pic>
      <p:pic>
        <p:nvPicPr>
          <p:cNvPr id="18" name="Picture Placeholder 17">
            <a:extLst>
              <a:ext uri="{FF2B5EF4-FFF2-40B4-BE49-F238E27FC236}">
                <a16:creationId xmlns:a16="http://schemas.microsoft.com/office/drawing/2014/main" id="{94E513A0-1F61-4B70-ABBA-E5E450620C14}"/>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24" r="24"/>
          <a:stretch>
            <a:fillRect/>
          </a:stretch>
        </p:blipFill>
        <p:spPr/>
      </p:pic>
      <p:pic>
        <p:nvPicPr>
          <p:cNvPr id="20" name="Picture Placeholder 19">
            <a:extLst>
              <a:ext uri="{FF2B5EF4-FFF2-40B4-BE49-F238E27FC236}">
                <a16:creationId xmlns:a16="http://schemas.microsoft.com/office/drawing/2014/main" id="{8348A24F-DE55-4633-A655-E0946C4907A6}"/>
              </a:ext>
            </a:extLst>
          </p:cNvPr>
          <p:cNvPicPr>
            <a:picLocks noGrp="1" noChangeAspect="1"/>
          </p:cNvPicPr>
          <p:nvPr>
            <p:ph type="pic" sz="quarter" idx="18"/>
          </p:nvPr>
        </p:nvPicPr>
        <p:blipFill rotWithShape="1">
          <a:blip r:embed="rId7" cstate="print">
            <a:extLst>
              <a:ext uri="{28A0092B-C50C-407E-A947-70E740481C1C}">
                <a14:useLocalDpi xmlns:a14="http://schemas.microsoft.com/office/drawing/2010/main" val="0"/>
              </a:ext>
            </a:extLst>
          </a:blip>
          <a:srcRect l="15665" t="4343" r="15635" b="49862"/>
          <a:stretch/>
        </p:blipFill>
        <p:spPr>
          <a:xfrm>
            <a:off x="8833884" y="2525233"/>
            <a:ext cx="1834116" cy="1834116"/>
          </a:xfrm>
        </p:spPr>
      </p:pic>
      <p:sp>
        <p:nvSpPr>
          <p:cNvPr id="24" name="Right Triangle 23"/>
          <p:cNvSpPr/>
          <p:nvPr/>
        </p:nvSpPr>
        <p:spPr>
          <a:xfrm rot="5400000">
            <a:off x="1028700" y="2523904"/>
            <a:ext cx="406695" cy="40669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99251" y="2503967"/>
            <a:ext cx="328936" cy="261610"/>
          </a:xfrm>
          <a:prstGeom prst="rect">
            <a:avLst/>
          </a:prstGeom>
          <a:noFill/>
        </p:spPr>
        <p:txBody>
          <a:bodyPr wrap="none" rtlCol="0">
            <a:spAutoFit/>
          </a:bodyPr>
          <a:lstStyle/>
          <a:p>
            <a:pPr algn="ctr"/>
            <a:r>
              <a:rPr lang="en-US" sz="1100">
                <a:solidFill>
                  <a:schemeClr val="bg1"/>
                </a:solidFill>
                <a:ea typeface="Roboto Condensed Light" panose="02000000000000000000" pitchFamily="2" charset="0"/>
              </a:rPr>
              <a:t>01</a:t>
            </a:r>
          </a:p>
        </p:txBody>
      </p:sp>
      <p:sp>
        <p:nvSpPr>
          <p:cNvPr id="28" name="Right Triangle 27"/>
          <p:cNvSpPr/>
          <p:nvPr/>
        </p:nvSpPr>
        <p:spPr>
          <a:xfrm rot="5400000">
            <a:off x="2982212" y="2523904"/>
            <a:ext cx="406695" cy="40669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938335" y="2503967"/>
            <a:ext cx="357790" cy="261610"/>
          </a:xfrm>
          <a:prstGeom prst="rect">
            <a:avLst/>
          </a:prstGeom>
          <a:noFill/>
        </p:spPr>
        <p:txBody>
          <a:bodyPr wrap="none" rtlCol="0">
            <a:spAutoFit/>
          </a:bodyPr>
          <a:lstStyle/>
          <a:p>
            <a:pPr algn="ctr"/>
            <a:r>
              <a:rPr lang="en-US" sz="1100">
                <a:solidFill>
                  <a:schemeClr val="bg1"/>
                </a:solidFill>
                <a:ea typeface="Roboto Condensed Light" panose="02000000000000000000" pitchFamily="2" charset="0"/>
              </a:rPr>
              <a:t>02</a:t>
            </a:r>
          </a:p>
        </p:txBody>
      </p:sp>
      <p:sp>
        <p:nvSpPr>
          <p:cNvPr id="31" name="Right Triangle 30"/>
          <p:cNvSpPr/>
          <p:nvPr/>
        </p:nvSpPr>
        <p:spPr>
          <a:xfrm rot="5400000">
            <a:off x="4928842" y="2523904"/>
            <a:ext cx="406695" cy="406695"/>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884966" y="2503967"/>
            <a:ext cx="357790" cy="261610"/>
          </a:xfrm>
          <a:prstGeom prst="rect">
            <a:avLst/>
          </a:prstGeom>
          <a:noFill/>
        </p:spPr>
        <p:txBody>
          <a:bodyPr wrap="none" rtlCol="0">
            <a:spAutoFit/>
          </a:bodyPr>
          <a:lstStyle/>
          <a:p>
            <a:pPr algn="ctr"/>
            <a:r>
              <a:rPr lang="en-US" sz="1100">
                <a:solidFill>
                  <a:schemeClr val="bg1"/>
                </a:solidFill>
                <a:ea typeface="Roboto Condensed Light" panose="02000000000000000000" pitchFamily="2" charset="0"/>
              </a:rPr>
              <a:t>03</a:t>
            </a:r>
          </a:p>
        </p:txBody>
      </p:sp>
      <p:sp>
        <p:nvSpPr>
          <p:cNvPr id="34" name="Right Triangle 33"/>
          <p:cNvSpPr/>
          <p:nvPr/>
        </p:nvSpPr>
        <p:spPr>
          <a:xfrm rot="5400000">
            <a:off x="6880138" y="2523904"/>
            <a:ext cx="406695" cy="40669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829850" y="2503967"/>
            <a:ext cx="370614" cy="261610"/>
          </a:xfrm>
          <a:prstGeom prst="rect">
            <a:avLst/>
          </a:prstGeom>
          <a:noFill/>
        </p:spPr>
        <p:txBody>
          <a:bodyPr wrap="none" rtlCol="0">
            <a:spAutoFit/>
          </a:bodyPr>
          <a:lstStyle/>
          <a:p>
            <a:pPr algn="ctr"/>
            <a:r>
              <a:rPr lang="en-US" sz="1100">
                <a:solidFill>
                  <a:schemeClr val="bg1"/>
                </a:solidFill>
                <a:ea typeface="Roboto Condensed Light" panose="02000000000000000000" pitchFamily="2" charset="0"/>
              </a:rPr>
              <a:t>04</a:t>
            </a:r>
          </a:p>
        </p:txBody>
      </p:sp>
      <p:sp>
        <p:nvSpPr>
          <p:cNvPr id="37" name="Right Triangle 36"/>
          <p:cNvSpPr/>
          <p:nvPr/>
        </p:nvSpPr>
        <p:spPr>
          <a:xfrm rot="5400000">
            <a:off x="8828984" y="2523904"/>
            <a:ext cx="406695" cy="406695"/>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785108" y="2503967"/>
            <a:ext cx="357790" cy="261610"/>
          </a:xfrm>
          <a:prstGeom prst="rect">
            <a:avLst/>
          </a:prstGeom>
          <a:noFill/>
        </p:spPr>
        <p:txBody>
          <a:bodyPr wrap="none" rtlCol="0">
            <a:spAutoFit/>
          </a:bodyPr>
          <a:lstStyle/>
          <a:p>
            <a:pPr algn="ctr"/>
            <a:r>
              <a:rPr lang="en-US" sz="1100">
                <a:solidFill>
                  <a:schemeClr val="bg1"/>
                </a:solidFill>
                <a:ea typeface="Roboto Condensed Light" panose="02000000000000000000" pitchFamily="2" charset="0"/>
              </a:rPr>
              <a:t>05</a:t>
            </a:r>
          </a:p>
        </p:txBody>
      </p:sp>
      <p:sp>
        <p:nvSpPr>
          <p:cNvPr id="39" name="Rectangle 38"/>
          <p:cNvSpPr/>
          <p:nvPr/>
        </p:nvSpPr>
        <p:spPr>
          <a:xfrm>
            <a:off x="2958372" y="4914322"/>
            <a:ext cx="1828204" cy="952377"/>
          </a:xfrm>
          <a:prstGeom prst="rect">
            <a:avLst/>
          </a:prstGeom>
        </p:spPr>
        <p:txBody>
          <a:bodyPr wrap="square">
            <a:spAutoFit/>
          </a:bodyPr>
          <a:lstStyle/>
          <a:p>
            <a:pPr algn="ctr">
              <a:lnSpc>
                <a:spcPct val="130000"/>
              </a:lnSpc>
            </a:pPr>
            <a:r>
              <a:rPr lang="en-US" sz="1100" b="1" dirty="0">
                <a:solidFill>
                  <a:schemeClr val="bg1"/>
                </a:solidFill>
                <a:ea typeface="Roboto" panose="02000000000000000000" pitchFamily="2" charset="0"/>
              </a:rPr>
              <a:t>Melissa Loreta</a:t>
            </a:r>
          </a:p>
          <a:p>
            <a:pPr algn="ctr">
              <a:lnSpc>
                <a:spcPct val="130000"/>
              </a:lnSpc>
            </a:pPr>
            <a:r>
              <a:rPr lang="en-US" sz="1100" dirty="0">
                <a:solidFill>
                  <a:schemeClr val="bg1"/>
                </a:solidFill>
                <a:ea typeface="Roboto Condensed Light" panose="02000000000000000000" pitchFamily="2" charset="0"/>
              </a:rPr>
              <a:t>Marketing</a:t>
            </a:r>
          </a:p>
          <a:p>
            <a:pPr algn="ctr">
              <a:lnSpc>
                <a:spcPct val="130000"/>
              </a:lnSpc>
            </a:pPr>
            <a:r>
              <a:rPr lang="en-US" sz="1100" dirty="0">
                <a:solidFill>
                  <a:schemeClr val="bg1"/>
                </a:solidFill>
                <a:ea typeface="Roboto Condensed Light" panose="02000000000000000000" pitchFamily="2" charset="0"/>
              </a:rPr>
              <a:t>Objectively disintermediate</a:t>
            </a:r>
          </a:p>
        </p:txBody>
      </p:sp>
      <p:sp>
        <p:nvSpPr>
          <p:cNvPr id="40" name="Freeform 126"/>
          <p:cNvSpPr>
            <a:spLocks noEditPoints="1"/>
          </p:cNvSpPr>
          <p:nvPr/>
        </p:nvSpPr>
        <p:spPr bwMode="auto">
          <a:xfrm>
            <a:off x="3640579" y="4607731"/>
            <a:ext cx="214397" cy="216632"/>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46 h 146"/>
              <a:gd name="T28" fmla="*/ 110 w 145"/>
              <a:gd name="T29" fmla="*/ 49 h 146"/>
              <a:gd name="T30" fmla="*/ 118 w 145"/>
              <a:gd name="T31" fmla="*/ 38 h 146"/>
              <a:gd name="T32" fmla="*/ 106 w 145"/>
              <a:gd name="T33" fmla="*/ 43 h 146"/>
              <a:gd name="T34" fmla="*/ 91 w 145"/>
              <a:gd name="T35" fmla="*/ 37 h 146"/>
              <a:gd name="T36" fmla="*/ 77 w 145"/>
              <a:gd name="T37" fmla="*/ 42 h 146"/>
              <a:gd name="T38" fmla="*/ 71 w 145"/>
              <a:gd name="T39" fmla="*/ 56 h 146"/>
              <a:gd name="T40" fmla="*/ 72 w 145"/>
              <a:gd name="T41" fmla="*/ 61 h 146"/>
              <a:gd name="T42" fmla="*/ 49 w 145"/>
              <a:gd name="T43" fmla="*/ 55 h 146"/>
              <a:gd name="T44" fmla="*/ 31 w 145"/>
              <a:gd name="T45" fmla="*/ 40 h 146"/>
              <a:gd name="T46" fmla="*/ 28 w 145"/>
              <a:gd name="T47" fmla="*/ 50 h 146"/>
              <a:gd name="T48" fmla="*/ 37 w 145"/>
              <a:gd name="T49" fmla="*/ 67 h 146"/>
              <a:gd name="T50" fmla="*/ 27 w 145"/>
              <a:gd name="T51" fmla="*/ 64 h 146"/>
              <a:gd name="T52" fmla="*/ 27 w 145"/>
              <a:gd name="T53" fmla="*/ 65 h 146"/>
              <a:gd name="T54" fmla="*/ 32 w 145"/>
              <a:gd name="T55" fmla="*/ 77 h 146"/>
              <a:gd name="T56" fmla="*/ 44 w 145"/>
              <a:gd name="T57" fmla="*/ 84 h 146"/>
              <a:gd name="T58" fmla="*/ 39 w 145"/>
              <a:gd name="T59" fmla="*/ 85 h 146"/>
              <a:gd name="T60" fmla="*/ 35 w 145"/>
              <a:gd name="T61" fmla="*/ 84 h 146"/>
              <a:gd name="T62" fmla="*/ 42 w 145"/>
              <a:gd name="T63" fmla="*/ 94 h 146"/>
              <a:gd name="T64" fmla="*/ 54 w 145"/>
              <a:gd name="T65" fmla="*/ 98 h 146"/>
              <a:gd name="T66" fmla="*/ 29 w 145"/>
              <a:gd name="T67" fmla="*/ 107 h 146"/>
              <a:gd name="T68" fmla="*/ 24 w 145"/>
              <a:gd name="T69" fmla="*/ 106 h 146"/>
              <a:gd name="T70" fmla="*/ 55 w 145"/>
              <a:gd name="T71" fmla="*/ 115 h 146"/>
              <a:gd name="T72" fmla="*/ 75 w 145"/>
              <a:gd name="T73" fmla="*/ 112 h 146"/>
              <a:gd name="T74" fmla="*/ 90 w 145"/>
              <a:gd name="T75" fmla="*/ 103 h 146"/>
              <a:gd name="T76" fmla="*/ 102 w 145"/>
              <a:gd name="T77" fmla="*/ 90 h 146"/>
              <a:gd name="T78" fmla="*/ 109 w 145"/>
              <a:gd name="T79" fmla="*/ 75 h 146"/>
              <a:gd name="T80" fmla="*/ 111 w 145"/>
              <a:gd name="T81" fmla="*/ 59 h 146"/>
              <a:gd name="T82" fmla="*/ 111 w 145"/>
              <a:gd name="T83" fmla="*/ 56 h 146"/>
              <a:gd name="T84" fmla="*/ 121 w 145"/>
              <a:gd name="T85"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46"/>
                </a:moveTo>
                <a:cubicBezTo>
                  <a:pt x="118" y="47"/>
                  <a:pt x="114" y="49"/>
                  <a:pt x="110" y="49"/>
                </a:cubicBezTo>
                <a:cubicBezTo>
                  <a:pt x="114" y="47"/>
                  <a:pt x="117" y="43"/>
                  <a:pt x="118" y="38"/>
                </a:cubicBezTo>
                <a:cubicBezTo>
                  <a:pt x="114" y="40"/>
                  <a:pt x="110" y="42"/>
                  <a:pt x="106" y="43"/>
                </a:cubicBezTo>
                <a:cubicBezTo>
                  <a:pt x="102" y="39"/>
                  <a:pt x="97" y="37"/>
                  <a:pt x="91" y="37"/>
                </a:cubicBezTo>
                <a:cubicBezTo>
                  <a:pt x="86" y="37"/>
                  <a:pt x="81" y="39"/>
                  <a:pt x="77" y="42"/>
                </a:cubicBezTo>
                <a:cubicBezTo>
                  <a:pt x="73" y="46"/>
                  <a:pt x="71" y="51"/>
                  <a:pt x="71" y="56"/>
                </a:cubicBezTo>
                <a:cubicBezTo>
                  <a:pt x="71" y="58"/>
                  <a:pt x="72" y="60"/>
                  <a:pt x="72" y="61"/>
                </a:cubicBezTo>
                <a:cubicBezTo>
                  <a:pt x="64" y="61"/>
                  <a:pt x="56" y="59"/>
                  <a:pt x="49" y="55"/>
                </a:cubicBezTo>
                <a:cubicBezTo>
                  <a:pt x="42" y="51"/>
                  <a:pt x="36" y="46"/>
                  <a:pt x="31" y="40"/>
                </a:cubicBezTo>
                <a:cubicBezTo>
                  <a:pt x="29" y="43"/>
                  <a:pt x="28" y="47"/>
                  <a:pt x="28" y="50"/>
                </a:cubicBezTo>
                <a:cubicBezTo>
                  <a:pt x="28" y="57"/>
                  <a:pt x="31" y="63"/>
                  <a:pt x="37" y="67"/>
                </a:cubicBezTo>
                <a:cubicBezTo>
                  <a:pt x="34" y="67"/>
                  <a:pt x="31" y="66"/>
                  <a:pt x="27" y="64"/>
                </a:cubicBezTo>
                <a:cubicBezTo>
                  <a:pt x="27" y="65"/>
                  <a:pt x="27" y="65"/>
                  <a:pt x="27" y="65"/>
                </a:cubicBezTo>
                <a:cubicBezTo>
                  <a:pt x="27" y="69"/>
                  <a:pt x="29" y="73"/>
                  <a:pt x="32" y="77"/>
                </a:cubicBezTo>
                <a:cubicBezTo>
                  <a:pt x="35" y="81"/>
                  <a:pt x="39" y="83"/>
                  <a:pt x="44" y="84"/>
                </a:cubicBezTo>
                <a:cubicBezTo>
                  <a:pt x="42" y="85"/>
                  <a:pt x="40" y="85"/>
                  <a:pt x="39" y="85"/>
                </a:cubicBezTo>
                <a:cubicBezTo>
                  <a:pt x="38" y="85"/>
                  <a:pt x="37" y="85"/>
                  <a:pt x="35" y="84"/>
                </a:cubicBezTo>
                <a:cubicBezTo>
                  <a:pt x="36" y="88"/>
                  <a:pt x="39" y="92"/>
                  <a:pt x="42" y="94"/>
                </a:cubicBezTo>
                <a:cubicBezTo>
                  <a:pt x="46" y="97"/>
                  <a:pt x="49" y="98"/>
                  <a:pt x="54" y="98"/>
                </a:cubicBezTo>
                <a:cubicBezTo>
                  <a:pt x="46" y="104"/>
                  <a:pt x="38" y="107"/>
                  <a:pt x="29" y="107"/>
                </a:cubicBezTo>
                <a:cubicBezTo>
                  <a:pt x="27" y="107"/>
                  <a:pt x="26" y="107"/>
                  <a:pt x="24" y="106"/>
                </a:cubicBezTo>
                <a:cubicBezTo>
                  <a:pt x="34" y="112"/>
                  <a:pt x="44" y="115"/>
                  <a:pt x="55" y="115"/>
                </a:cubicBezTo>
                <a:cubicBezTo>
                  <a:pt x="62" y="115"/>
                  <a:pt x="68" y="114"/>
                  <a:pt x="75" y="112"/>
                </a:cubicBezTo>
                <a:cubicBezTo>
                  <a:pt x="81" y="110"/>
                  <a:pt x="86" y="107"/>
                  <a:pt x="90" y="103"/>
                </a:cubicBezTo>
                <a:cubicBezTo>
                  <a:pt x="95" y="99"/>
                  <a:pt x="99" y="95"/>
                  <a:pt x="102" y="90"/>
                </a:cubicBezTo>
                <a:cubicBezTo>
                  <a:pt x="105" y="85"/>
                  <a:pt x="107" y="80"/>
                  <a:pt x="109" y="75"/>
                </a:cubicBezTo>
                <a:cubicBezTo>
                  <a:pt x="111" y="69"/>
                  <a:pt x="111" y="64"/>
                  <a:pt x="111" y="59"/>
                </a:cubicBezTo>
                <a:cubicBezTo>
                  <a:pt x="111" y="58"/>
                  <a:pt x="111" y="57"/>
                  <a:pt x="111" y="56"/>
                </a:cubicBezTo>
                <a:cubicBezTo>
                  <a:pt x="115" y="53"/>
                  <a:pt x="118" y="50"/>
                  <a:pt x="121"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7"/>
          <p:cNvSpPr>
            <a:spLocks/>
          </p:cNvSpPr>
          <p:nvPr/>
        </p:nvSpPr>
        <p:spPr bwMode="auto">
          <a:xfrm>
            <a:off x="3917509" y="4607731"/>
            <a:ext cx="214397" cy="216632"/>
          </a:xfrm>
          <a:custGeom>
            <a:avLst/>
            <a:gdLst>
              <a:gd name="T0" fmla="*/ 145 w 145"/>
              <a:gd name="T1" fmla="*/ 118 h 146"/>
              <a:gd name="T2" fmla="*/ 137 w 145"/>
              <a:gd name="T3" fmla="*/ 138 h 146"/>
              <a:gd name="T4" fmla="*/ 118 w 145"/>
              <a:gd name="T5" fmla="*/ 146 h 146"/>
              <a:gd name="T6" fmla="*/ 100 w 145"/>
              <a:gd name="T7" fmla="*/ 146 h 146"/>
              <a:gd name="T8" fmla="*/ 100 w 145"/>
              <a:gd name="T9" fmla="*/ 88 h 146"/>
              <a:gd name="T10" fmla="*/ 119 w 145"/>
              <a:gd name="T11" fmla="*/ 88 h 146"/>
              <a:gd name="T12" fmla="*/ 122 w 145"/>
              <a:gd name="T13" fmla="*/ 67 h 146"/>
              <a:gd name="T14" fmla="*/ 100 w 145"/>
              <a:gd name="T15" fmla="*/ 67 h 146"/>
              <a:gd name="T16" fmla="*/ 100 w 145"/>
              <a:gd name="T17" fmla="*/ 53 h 146"/>
              <a:gd name="T18" fmla="*/ 102 w 145"/>
              <a:gd name="T19" fmla="*/ 46 h 146"/>
              <a:gd name="T20" fmla="*/ 111 w 145"/>
              <a:gd name="T21" fmla="*/ 43 h 146"/>
              <a:gd name="T22" fmla="*/ 124 w 145"/>
              <a:gd name="T23" fmla="*/ 43 h 146"/>
              <a:gd name="T24" fmla="*/ 124 w 145"/>
              <a:gd name="T25" fmla="*/ 23 h 146"/>
              <a:gd name="T26" fmla="*/ 107 w 145"/>
              <a:gd name="T27" fmla="*/ 22 h 146"/>
              <a:gd name="T28" fmla="*/ 86 w 145"/>
              <a:gd name="T29" fmla="*/ 30 h 146"/>
              <a:gd name="T30" fmla="*/ 79 w 145"/>
              <a:gd name="T31" fmla="*/ 51 h 146"/>
              <a:gd name="T32" fmla="*/ 79 w 145"/>
              <a:gd name="T33" fmla="*/ 67 h 146"/>
              <a:gd name="T34" fmla="*/ 57 w 145"/>
              <a:gd name="T35" fmla="*/ 67 h 146"/>
              <a:gd name="T36" fmla="*/ 57 w 145"/>
              <a:gd name="T37" fmla="*/ 88 h 146"/>
              <a:gd name="T38" fmla="*/ 79 w 145"/>
              <a:gd name="T39" fmla="*/ 88 h 146"/>
              <a:gd name="T40" fmla="*/ 79 w 145"/>
              <a:gd name="T41" fmla="*/ 146 h 146"/>
              <a:gd name="T42" fmla="*/ 27 w 145"/>
              <a:gd name="T43" fmla="*/ 146 h 146"/>
              <a:gd name="T44" fmla="*/ 8 w 145"/>
              <a:gd name="T45" fmla="*/ 138 h 146"/>
              <a:gd name="T46" fmla="*/ 0 w 145"/>
              <a:gd name="T47" fmla="*/ 118 h 146"/>
              <a:gd name="T48" fmla="*/ 0 w 145"/>
              <a:gd name="T49" fmla="*/ 28 h 146"/>
              <a:gd name="T50" fmla="*/ 8 w 145"/>
              <a:gd name="T51" fmla="*/ 8 h 146"/>
              <a:gd name="T52" fmla="*/ 27 w 145"/>
              <a:gd name="T53" fmla="*/ 0 h 146"/>
              <a:gd name="T54" fmla="*/ 118 w 145"/>
              <a:gd name="T55" fmla="*/ 0 h 146"/>
              <a:gd name="T56" fmla="*/ 137 w 145"/>
              <a:gd name="T57" fmla="*/ 8 h 146"/>
              <a:gd name="T58" fmla="*/ 145 w 145"/>
              <a:gd name="T59" fmla="*/ 28 h 146"/>
              <a:gd name="T60" fmla="*/ 145 w 145"/>
              <a:gd name="T6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45" y="118"/>
                </a:moveTo>
                <a:cubicBezTo>
                  <a:pt x="145" y="126"/>
                  <a:pt x="142" y="132"/>
                  <a:pt x="137" y="138"/>
                </a:cubicBezTo>
                <a:cubicBezTo>
                  <a:pt x="132" y="143"/>
                  <a:pt x="125" y="146"/>
                  <a:pt x="118" y="146"/>
                </a:cubicBezTo>
                <a:cubicBezTo>
                  <a:pt x="100" y="146"/>
                  <a:pt x="100" y="146"/>
                  <a:pt x="100" y="146"/>
                </a:cubicBezTo>
                <a:cubicBezTo>
                  <a:pt x="100" y="88"/>
                  <a:pt x="100" y="88"/>
                  <a:pt x="100" y="88"/>
                </a:cubicBezTo>
                <a:cubicBezTo>
                  <a:pt x="119" y="88"/>
                  <a:pt x="119" y="88"/>
                  <a:pt x="119" y="88"/>
                </a:cubicBezTo>
                <a:cubicBezTo>
                  <a:pt x="122" y="67"/>
                  <a:pt x="122" y="67"/>
                  <a:pt x="122" y="67"/>
                </a:cubicBezTo>
                <a:cubicBezTo>
                  <a:pt x="100" y="67"/>
                  <a:pt x="100" y="67"/>
                  <a:pt x="100" y="67"/>
                </a:cubicBezTo>
                <a:cubicBezTo>
                  <a:pt x="100" y="53"/>
                  <a:pt x="100" y="53"/>
                  <a:pt x="100" y="53"/>
                </a:cubicBezTo>
                <a:cubicBezTo>
                  <a:pt x="100" y="50"/>
                  <a:pt x="101" y="47"/>
                  <a:pt x="102" y="46"/>
                </a:cubicBezTo>
                <a:cubicBezTo>
                  <a:pt x="104" y="44"/>
                  <a:pt x="107" y="43"/>
                  <a:pt x="111" y="43"/>
                </a:cubicBezTo>
                <a:cubicBezTo>
                  <a:pt x="124" y="43"/>
                  <a:pt x="124" y="43"/>
                  <a:pt x="124" y="43"/>
                </a:cubicBezTo>
                <a:cubicBezTo>
                  <a:pt x="124" y="23"/>
                  <a:pt x="124" y="23"/>
                  <a:pt x="124" y="23"/>
                </a:cubicBezTo>
                <a:cubicBezTo>
                  <a:pt x="118" y="23"/>
                  <a:pt x="112" y="22"/>
                  <a:pt x="107" y="22"/>
                </a:cubicBezTo>
                <a:cubicBezTo>
                  <a:pt x="98" y="22"/>
                  <a:pt x="91" y="25"/>
                  <a:pt x="86" y="30"/>
                </a:cubicBezTo>
                <a:cubicBezTo>
                  <a:pt x="81" y="35"/>
                  <a:pt x="79" y="42"/>
                  <a:pt x="79" y="51"/>
                </a:cubicBezTo>
                <a:cubicBezTo>
                  <a:pt x="79" y="67"/>
                  <a:pt x="79" y="67"/>
                  <a:pt x="79" y="67"/>
                </a:cubicBezTo>
                <a:cubicBezTo>
                  <a:pt x="57" y="67"/>
                  <a:pt x="57" y="67"/>
                  <a:pt x="57" y="67"/>
                </a:cubicBezTo>
                <a:cubicBezTo>
                  <a:pt x="57" y="88"/>
                  <a:pt x="57" y="88"/>
                  <a:pt x="57" y="88"/>
                </a:cubicBezTo>
                <a:cubicBezTo>
                  <a:pt x="79" y="88"/>
                  <a:pt x="79" y="88"/>
                  <a:pt x="79" y="88"/>
                </a:cubicBezTo>
                <a:cubicBezTo>
                  <a:pt x="79" y="146"/>
                  <a:pt x="79" y="146"/>
                  <a:pt x="7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lnTo>
                  <a:pt x="145" y="1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44"/>
          <p:cNvSpPr/>
          <p:nvPr/>
        </p:nvSpPr>
        <p:spPr>
          <a:xfrm>
            <a:off x="4920480" y="4914322"/>
            <a:ext cx="1828204" cy="952377"/>
          </a:xfrm>
          <a:prstGeom prst="rect">
            <a:avLst/>
          </a:prstGeom>
        </p:spPr>
        <p:txBody>
          <a:bodyPr wrap="square">
            <a:spAutoFit/>
          </a:bodyPr>
          <a:lstStyle/>
          <a:p>
            <a:pPr algn="ctr">
              <a:lnSpc>
                <a:spcPct val="130000"/>
              </a:lnSpc>
            </a:pPr>
            <a:r>
              <a:rPr lang="en-US" sz="1100" b="1" dirty="0">
                <a:solidFill>
                  <a:schemeClr val="bg1"/>
                </a:solidFill>
                <a:ea typeface="Roboto" panose="02000000000000000000" pitchFamily="2" charset="0"/>
              </a:rPr>
              <a:t>Marcus </a:t>
            </a:r>
            <a:r>
              <a:rPr lang="en-US" sz="1100" b="1" dirty="0" err="1">
                <a:solidFill>
                  <a:schemeClr val="bg1"/>
                </a:solidFill>
                <a:ea typeface="Roboto" panose="02000000000000000000" pitchFamily="2" charset="0"/>
              </a:rPr>
              <a:t>Shulz</a:t>
            </a:r>
            <a:endParaRPr lang="en-US" sz="1100" b="1" dirty="0">
              <a:solidFill>
                <a:schemeClr val="bg1"/>
              </a:solidFill>
              <a:ea typeface="Roboto" panose="02000000000000000000" pitchFamily="2" charset="0"/>
            </a:endParaRPr>
          </a:p>
          <a:p>
            <a:pPr algn="ctr">
              <a:lnSpc>
                <a:spcPct val="130000"/>
              </a:lnSpc>
            </a:pPr>
            <a:r>
              <a:rPr lang="en-US" sz="1100" dirty="0">
                <a:solidFill>
                  <a:schemeClr val="bg1"/>
                </a:solidFill>
                <a:ea typeface="Roboto Condensed Light" panose="02000000000000000000" pitchFamily="2" charset="0"/>
              </a:rPr>
              <a:t>Developer</a:t>
            </a:r>
          </a:p>
          <a:p>
            <a:pPr algn="ctr">
              <a:lnSpc>
                <a:spcPct val="130000"/>
              </a:lnSpc>
            </a:pPr>
            <a:r>
              <a:rPr lang="en-US" sz="1100" dirty="0">
                <a:solidFill>
                  <a:schemeClr val="bg1"/>
                </a:solidFill>
                <a:ea typeface="Roboto Condensed Light" panose="02000000000000000000" pitchFamily="2" charset="0"/>
              </a:rPr>
              <a:t>Objectively disintermediate</a:t>
            </a:r>
          </a:p>
        </p:txBody>
      </p:sp>
      <p:sp>
        <p:nvSpPr>
          <p:cNvPr id="47" name="Freeform 126"/>
          <p:cNvSpPr>
            <a:spLocks noEditPoints="1"/>
          </p:cNvSpPr>
          <p:nvPr/>
        </p:nvSpPr>
        <p:spPr bwMode="auto">
          <a:xfrm>
            <a:off x="5602687" y="4607731"/>
            <a:ext cx="214397" cy="216632"/>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46 h 146"/>
              <a:gd name="T28" fmla="*/ 110 w 145"/>
              <a:gd name="T29" fmla="*/ 49 h 146"/>
              <a:gd name="T30" fmla="*/ 118 w 145"/>
              <a:gd name="T31" fmla="*/ 38 h 146"/>
              <a:gd name="T32" fmla="*/ 106 w 145"/>
              <a:gd name="T33" fmla="*/ 43 h 146"/>
              <a:gd name="T34" fmla="*/ 91 w 145"/>
              <a:gd name="T35" fmla="*/ 37 h 146"/>
              <a:gd name="T36" fmla="*/ 77 w 145"/>
              <a:gd name="T37" fmla="*/ 42 h 146"/>
              <a:gd name="T38" fmla="*/ 71 w 145"/>
              <a:gd name="T39" fmla="*/ 56 h 146"/>
              <a:gd name="T40" fmla="*/ 72 w 145"/>
              <a:gd name="T41" fmla="*/ 61 h 146"/>
              <a:gd name="T42" fmla="*/ 49 w 145"/>
              <a:gd name="T43" fmla="*/ 55 h 146"/>
              <a:gd name="T44" fmla="*/ 31 w 145"/>
              <a:gd name="T45" fmla="*/ 40 h 146"/>
              <a:gd name="T46" fmla="*/ 28 w 145"/>
              <a:gd name="T47" fmla="*/ 50 h 146"/>
              <a:gd name="T48" fmla="*/ 37 w 145"/>
              <a:gd name="T49" fmla="*/ 67 h 146"/>
              <a:gd name="T50" fmla="*/ 27 w 145"/>
              <a:gd name="T51" fmla="*/ 64 h 146"/>
              <a:gd name="T52" fmla="*/ 27 w 145"/>
              <a:gd name="T53" fmla="*/ 65 h 146"/>
              <a:gd name="T54" fmla="*/ 32 w 145"/>
              <a:gd name="T55" fmla="*/ 77 h 146"/>
              <a:gd name="T56" fmla="*/ 44 w 145"/>
              <a:gd name="T57" fmla="*/ 84 h 146"/>
              <a:gd name="T58" fmla="*/ 39 w 145"/>
              <a:gd name="T59" fmla="*/ 85 h 146"/>
              <a:gd name="T60" fmla="*/ 35 w 145"/>
              <a:gd name="T61" fmla="*/ 84 h 146"/>
              <a:gd name="T62" fmla="*/ 42 w 145"/>
              <a:gd name="T63" fmla="*/ 94 h 146"/>
              <a:gd name="T64" fmla="*/ 54 w 145"/>
              <a:gd name="T65" fmla="*/ 98 h 146"/>
              <a:gd name="T66" fmla="*/ 29 w 145"/>
              <a:gd name="T67" fmla="*/ 107 h 146"/>
              <a:gd name="T68" fmla="*/ 24 w 145"/>
              <a:gd name="T69" fmla="*/ 106 h 146"/>
              <a:gd name="T70" fmla="*/ 55 w 145"/>
              <a:gd name="T71" fmla="*/ 115 h 146"/>
              <a:gd name="T72" fmla="*/ 75 w 145"/>
              <a:gd name="T73" fmla="*/ 112 h 146"/>
              <a:gd name="T74" fmla="*/ 90 w 145"/>
              <a:gd name="T75" fmla="*/ 103 h 146"/>
              <a:gd name="T76" fmla="*/ 102 w 145"/>
              <a:gd name="T77" fmla="*/ 90 h 146"/>
              <a:gd name="T78" fmla="*/ 109 w 145"/>
              <a:gd name="T79" fmla="*/ 75 h 146"/>
              <a:gd name="T80" fmla="*/ 111 w 145"/>
              <a:gd name="T81" fmla="*/ 59 h 146"/>
              <a:gd name="T82" fmla="*/ 111 w 145"/>
              <a:gd name="T83" fmla="*/ 56 h 146"/>
              <a:gd name="T84" fmla="*/ 121 w 145"/>
              <a:gd name="T85"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46"/>
                </a:moveTo>
                <a:cubicBezTo>
                  <a:pt x="118" y="47"/>
                  <a:pt x="114" y="49"/>
                  <a:pt x="110" y="49"/>
                </a:cubicBezTo>
                <a:cubicBezTo>
                  <a:pt x="114" y="47"/>
                  <a:pt x="117" y="43"/>
                  <a:pt x="118" y="38"/>
                </a:cubicBezTo>
                <a:cubicBezTo>
                  <a:pt x="114" y="40"/>
                  <a:pt x="110" y="42"/>
                  <a:pt x="106" y="43"/>
                </a:cubicBezTo>
                <a:cubicBezTo>
                  <a:pt x="102" y="39"/>
                  <a:pt x="97" y="37"/>
                  <a:pt x="91" y="37"/>
                </a:cubicBezTo>
                <a:cubicBezTo>
                  <a:pt x="86" y="37"/>
                  <a:pt x="81" y="39"/>
                  <a:pt x="77" y="42"/>
                </a:cubicBezTo>
                <a:cubicBezTo>
                  <a:pt x="73" y="46"/>
                  <a:pt x="71" y="51"/>
                  <a:pt x="71" y="56"/>
                </a:cubicBezTo>
                <a:cubicBezTo>
                  <a:pt x="71" y="58"/>
                  <a:pt x="72" y="60"/>
                  <a:pt x="72" y="61"/>
                </a:cubicBezTo>
                <a:cubicBezTo>
                  <a:pt x="64" y="61"/>
                  <a:pt x="56" y="59"/>
                  <a:pt x="49" y="55"/>
                </a:cubicBezTo>
                <a:cubicBezTo>
                  <a:pt x="42" y="51"/>
                  <a:pt x="36" y="46"/>
                  <a:pt x="31" y="40"/>
                </a:cubicBezTo>
                <a:cubicBezTo>
                  <a:pt x="29" y="43"/>
                  <a:pt x="28" y="47"/>
                  <a:pt x="28" y="50"/>
                </a:cubicBezTo>
                <a:cubicBezTo>
                  <a:pt x="28" y="57"/>
                  <a:pt x="31" y="63"/>
                  <a:pt x="37" y="67"/>
                </a:cubicBezTo>
                <a:cubicBezTo>
                  <a:pt x="34" y="67"/>
                  <a:pt x="31" y="66"/>
                  <a:pt x="27" y="64"/>
                </a:cubicBezTo>
                <a:cubicBezTo>
                  <a:pt x="27" y="65"/>
                  <a:pt x="27" y="65"/>
                  <a:pt x="27" y="65"/>
                </a:cubicBezTo>
                <a:cubicBezTo>
                  <a:pt x="27" y="69"/>
                  <a:pt x="29" y="73"/>
                  <a:pt x="32" y="77"/>
                </a:cubicBezTo>
                <a:cubicBezTo>
                  <a:pt x="35" y="81"/>
                  <a:pt x="39" y="83"/>
                  <a:pt x="44" y="84"/>
                </a:cubicBezTo>
                <a:cubicBezTo>
                  <a:pt x="42" y="85"/>
                  <a:pt x="40" y="85"/>
                  <a:pt x="39" y="85"/>
                </a:cubicBezTo>
                <a:cubicBezTo>
                  <a:pt x="38" y="85"/>
                  <a:pt x="37" y="85"/>
                  <a:pt x="35" y="84"/>
                </a:cubicBezTo>
                <a:cubicBezTo>
                  <a:pt x="36" y="88"/>
                  <a:pt x="39" y="92"/>
                  <a:pt x="42" y="94"/>
                </a:cubicBezTo>
                <a:cubicBezTo>
                  <a:pt x="46" y="97"/>
                  <a:pt x="49" y="98"/>
                  <a:pt x="54" y="98"/>
                </a:cubicBezTo>
                <a:cubicBezTo>
                  <a:pt x="46" y="104"/>
                  <a:pt x="38" y="107"/>
                  <a:pt x="29" y="107"/>
                </a:cubicBezTo>
                <a:cubicBezTo>
                  <a:pt x="27" y="107"/>
                  <a:pt x="26" y="107"/>
                  <a:pt x="24" y="106"/>
                </a:cubicBezTo>
                <a:cubicBezTo>
                  <a:pt x="34" y="112"/>
                  <a:pt x="44" y="115"/>
                  <a:pt x="55" y="115"/>
                </a:cubicBezTo>
                <a:cubicBezTo>
                  <a:pt x="62" y="115"/>
                  <a:pt x="68" y="114"/>
                  <a:pt x="75" y="112"/>
                </a:cubicBezTo>
                <a:cubicBezTo>
                  <a:pt x="81" y="110"/>
                  <a:pt x="86" y="107"/>
                  <a:pt x="90" y="103"/>
                </a:cubicBezTo>
                <a:cubicBezTo>
                  <a:pt x="95" y="99"/>
                  <a:pt x="99" y="95"/>
                  <a:pt x="102" y="90"/>
                </a:cubicBezTo>
                <a:cubicBezTo>
                  <a:pt x="105" y="85"/>
                  <a:pt x="107" y="80"/>
                  <a:pt x="109" y="75"/>
                </a:cubicBezTo>
                <a:cubicBezTo>
                  <a:pt x="111" y="69"/>
                  <a:pt x="111" y="64"/>
                  <a:pt x="111" y="59"/>
                </a:cubicBezTo>
                <a:cubicBezTo>
                  <a:pt x="111" y="58"/>
                  <a:pt x="111" y="57"/>
                  <a:pt x="111" y="56"/>
                </a:cubicBezTo>
                <a:cubicBezTo>
                  <a:pt x="115" y="53"/>
                  <a:pt x="118" y="50"/>
                  <a:pt x="121"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27"/>
          <p:cNvSpPr>
            <a:spLocks/>
          </p:cNvSpPr>
          <p:nvPr/>
        </p:nvSpPr>
        <p:spPr bwMode="auto">
          <a:xfrm>
            <a:off x="5879617" y="4607731"/>
            <a:ext cx="214397" cy="216632"/>
          </a:xfrm>
          <a:custGeom>
            <a:avLst/>
            <a:gdLst>
              <a:gd name="T0" fmla="*/ 145 w 145"/>
              <a:gd name="T1" fmla="*/ 118 h 146"/>
              <a:gd name="T2" fmla="*/ 137 w 145"/>
              <a:gd name="T3" fmla="*/ 138 h 146"/>
              <a:gd name="T4" fmla="*/ 118 w 145"/>
              <a:gd name="T5" fmla="*/ 146 h 146"/>
              <a:gd name="T6" fmla="*/ 100 w 145"/>
              <a:gd name="T7" fmla="*/ 146 h 146"/>
              <a:gd name="T8" fmla="*/ 100 w 145"/>
              <a:gd name="T9" fmla="*/ 88 h 146"/>
              <a:gd name="T10" fmla="*/ 119 w 145"/>
              <a:gd name="T11" fmla="*/ 88 h 146"/>
              <a:gd name="T12" fmla="*/ 122 w 145"/>
              <a:gd name="T13" fmla="*/ 67 h 146"/>
              <a:gd name="T14" fmla="*/ 100 w 145"/>
              <a:gd name="T15" fmla="*/ 67 h 146"/>
              <a:gd name="T16" fmla="*/ 100 w 145"/>
              <a:gd name="T17" fmla="*/ 53 h 146"/>
              <a:gd name="T18" fmla="*/ 102 w 145"/>
              <a:gd name="T19" fmla="*/ 46 h 146"/>
              <a:gd name="T20" fmla="*/ 111 w 145"/>
              <a:gd name="T21" fmla="*/ 43 h 146"/>
              <a:gd name="T22" fmla="*/ 124 w 145"/>
              <a:gd name="T23" fmla="*/ 43 h 146"/>
              <a:gd name="T24" fmla="*/ 124 w 145"/>
              <a:gd name="T25" fmla="*/ 23 h 146"/>
              <a:gd name="T26" fmla="*/ 107 w 145"/>
              <a:gd name="T27" fmla="*/ 22 h 146"/>
              <a:gd name="T28" fmla="*/ 86 w 145"/>
              <a:gd name="T29" fmla="*/ 30 h 146"/>
              <a:gd name="T30" fmla="*/ 79 w 145"/>
              <a:gd name="T31" fmla="*/ 51 h 146"/>
              <a:gd name="T32" fmla="*/ 79 w 145"/>
              <a:gd name="T33" fmla="*/ 67 h 146"/>
              <a:gd name="T34" fmla="*/ 57 w 145"/>
              <a:gd name="T35" fmla="*/ 67 h 146"/>
              <a:gd name="T36" fmla="*/ 57 w 145"/>
              <a:gd name="T37" fmla="*/ 88 h 146"/>
              <a:gd name="T38" fmla="*/ 79 w 145"/>
              <a:gd name="T39" fmla="*/ 88 h 146"/>
              <a:gd name="T40" fmla="*/ 79 w 145"/>
              <a:gd name="T41" fmla="*/ 146 h 146"/>
              <a:gd name="T42" fmla="*/ 27 w 145"/>
              <a:gd name="T43" fmla="*/ 146 h 146"/>
              <a:gd name="T44" fmla="*/ 8 w 145"/>
              <a:gd name="T45" fmla="*/ 138 h 146"/>
              <a:gd name="T46" fmla="*/ 0 w 145"/>
              <a:gd name="T47" fmla="*/ 118 h 146"/>
              <a:gd name="T48" fmla="*/ 0 w 145"/>
              <a:gd name="T49" fmla="*/ 28 h 146"/>
              <a:gd name="T50" fmla="*/ 8 w 145"/>
              <a:gd name="T51" fmla="*/ 8 h 146"/>
              <a:gd name="T52" fmla="*/ 27 w 145"/>
              <a:gd name="T53" fmla="*/ 0 h 146"/>
              <a:gd name="T54" fmla="*/ 118 w 145"/>
              <a:gd name="T55" fmla="*/ 0 h 146"/>
              <a:gd name="T56" fmla="*/ 137 w 145"/>
              <a:gd name="T57" fmla="*/ 8 h 146"/>
              <a:gd name="T58" fmla="*/ 145 w 145"/>
              <a:gd name="T59" fmla="*/ 28 h 146"/>
              <a:gd name="T60" fmla="*/ 145 w 145"/>
              <a:gd name="T6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45" y="118"/>
                </a:moveTo>
                <a:cubicBezTo>
                  <a:pt x="145" y="126"/>
                  <a:pt x="142" y="132"/>
                  <a:pt x="137" y="138"/>
                </a:cubicBezTo>
                <a:cubicBezTo>
                  <a:pt x="132" y="143"/>
                  <a:pt x="125" y="146"/>
                  <a:pt x="118" y="146"/>
                </a:cubicBezTo>
                <a:cubicBezTo>
                  <a:pt x="100" y="146"/>
                  <a:pt x="100" y="146"/>
                  <a:pt x="100" y="146"/>
                </a:cubicBezTo>
                <a:cubicBezTo>
                  <a:pt x="100" y="88"/>
                  <a:pt x="100" y="88"/>
                  <a:pt x="100" y="88"/>
                </a:cubicBezTo>
                <a:cubicBezTo>
                  <a:pt x="119" y="88"/>
                  <a:pt x="119" y="88"/>
                  <a:pt x="119" y="88"/>
                </a:cubicBezTo>
                <a:cubicBezTo>
                  <a:pt x="122" y="67"/>
                  <a:pt x="122" y="67"/>
                  <a:pt x="122" y="67"/>
                </a:cubicBezTo>
                <a:cubicBezTo>
                  <a:pt x="100" y="67"/>
                  <a:pt x="100" y="67"/>
                  <a:pt x="100" y="67"/>
                </a:cubicBezTo>
                <a:cubicBezTo>
                  <a:pt x="100" y="53"/>
                  <a:pt x="100" y="53"/>
                  <a:pt x="100" y="53"/>
                </a:cubicBezTo>
                <a:cubicBezTo>
                  <a:pt x="100" y="50"/>
                  <a:pt x="101" y="47"/>
                  <a:pt x="102" y="46"/>
                </a:cubicBezTo>
                <a:cubicBezTo>
                  <a:pt x="104" y="44"/>
                  <a:pt x="107" y="43"/>
                  <a:pt x="111" y="43"/>
                </a:cubicBezTo>
                <a:cubicBezTo>
                  <a:pt x="124" y="43"/>
                  <a:pt x="124" y="43"/>
                  <a:pt x="124" y="43"/>
                </a:cubicBezTo>
                <a:cubicBezTo>
                  <a:pt x="124" y="23"/>
                  <a:pt x="124" y="23"/>
                  <a:pt x="124" y="23"/>
                </a:cubicBezTo>
                <a:cubicBezTo>
                  <a:pt x="118" y="23"/>
                  <a:pt x="112" y="22"/>
                  <a:pt x="107" y="22"/>
                </a:cubicBezTo>
                <a:cubicBezTo>
                  <a:pt x="98" y="22"/>
                  <a:pt x="91" y="25"/>
                  <a:pt x="86" y="30"/>
                </a:cubicBezTo>
                <a:cubicBezTo>
                  <a:pt x="81" y="35"/>
                  <a:pt x="79" y="42"/>
                  <a:pt x="79" y="51"/>
                </a:cubicBezTo>
                <a:cubicBezTo>
                  <a:pt x="79" y="67"/>
                  <a:pt x="79" y="67"/>
                  <a:pt x="79" y="67"/>
                </a:cubicBezTo>
                <a:cubicBezTo>
                  <a:pt x="57" y="67"/>
                  <a:pt x="57" y="67"/>
                  <a:pt x="57" y="67"/>
                </a:cubicBezTo>
                <a:cubicBezTo>
                  <a:pt x="57" y="88"/>
                  <a:pt x="57" y="88"/>
                  <a:pt x="57" y="88"/>
                </a:cubicBezTo>
                <a:cubicBezTo>
                  <a:pt x="79" y="88"/>
                  <a:pt x="79" y="88"/>
                  <a:pt x="79" y="88"/>
                </a:cubicBezTo>
                <a:cubicBezTo>
                  <a:pt x="79" y="146"/>
                  <a:pt x="79" y="146"/>
                  <a:pt x="7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lnTo>
                  <a:pt x="145" y="1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49"/>
          <p:cNvSpPr/>
          <p:nvPr/>
        </p:nvSpPr>
        <p:spPr>
          <a:xfrm>
            <a:off x="6880138" y="4914322"/>
            <a:ext cx="1828204" cy="952377"/>
          </a:xfrm>
          <a:prstGeom prst="rect">
            <a:avLst/>
          </a:prstGeom>
        </p:spPr>
        <p:txBody>
          <a:bodyPr wrap="square">
            <a:spAutoFit/>
          </a:bodyPr>
          <a:lstStyle/>
          <a:p>
            <a:pPr algn="ctr">
              <a:lnSpc>
                <a:spcPct val="130000"/>
              </a:lnSpc>
            </a:pPr>
            <a:r>
              <a:rPr lang="en-US" sz="1100" b="1" dirty="0">
                <a:solidFill>
                  <a:schemeClr val="bg1"/>
                </a:solidFill>
                <a:ea typeface="Roboto" panose="02000000000000000000" pitchFamily="2" charset="0"/>
              </a:rPr>
              <a:t>David Moore</a:t>
            </a:r>
          </a:p>
          <a:p>
            <a:pPr algn="ctr">
              <a:lnSpc>
                <a:spcPct val="130000"/>
              </a:lnSpc>
            </a:pPr>
            <a:r>
              <a:rPr lang="en-US" sz="1100" dirty="0">
                <a:solidFill>
                  <a:schemeClr val="bg1"/>
                </a:solidFill>
                <a:ea typeface="Roboto Condensed Light" panose="02000000000000000000" pitchFamily="2" charset="0"/>
              </a:rPr>
              <a:t>Consulting</a:t>
            </a:r>
          </a:p>
          <a:p>
            <a:pPr algn="ctr">
              <a:lnSpc>
                <a:spcPct val="130000"/>
              </a:lnSpc>
            </a:pPr>
            <a:r>
              <a:rPr lang="en-US" sz="1100" dirty="0">
                <a:solidFill>
                  <a:schemeClr val="bg1"/>
                </a:solidFill>
                <a:ea typeface="Roboto Condensed Light" panose="02000000000000000000" pitchFamily="2" charset="0"/>
              </a:rPr>
              <a:t>Objectively disintermediate</a:t>
            </a:r>
          </a:p>
        </p:txBody>
      </p:sp>
      <p:sp>
        <p:nvSpPr>
          <p:cNvPr id="52" name="Freeform 126"/>
          <p:cNvSpPr>
            <a:spLocks noEditPoints="1"/>
          </p:cNvSpPr>
          <p:nvPr/>
        </p:nvSpPr>
        <p:spPr bwMode="auto">
          <a:xfrm>
            <a:off x="7562345" y="4607731"/>
            <a:ext cx="214397" cy="216632"/>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46 h 146"/>
              <a:gd name="T28" fmla="*/ 110 w 145"/>
              <a:gd name="T29" fmla="*/ 49 h 146"/>
              <a:gd name="T30" fmla="*/ 118 w 145"/>
              <a:gd name="T31" fmla="*/ 38 h 146"/>
              <a:gd name="T32" fmla="*/ 106 w 145"/>
              <a:gd name="T33" fmla="*/ 43 h 146"/>
              <a:gd name="T34" fmla="*/ 91 w 145"/>
              <a:gd name="T35" fmla="*/ 37 h 146"/>
              <a:gd name="T36" fmla="*/ 77 w 145"/>
              <a:gd name="T37" fmla="*/ 42 h 146"/>
              <a:gd name="T38" fmla="*/ 71 w 145"/>
              <a:gd name="T39" fmla="*/ 56 h 146"/>
              <a:gd name="T40" fmla="*/ 72 w 145"/>
              <a:gd name="T41" fmla="*/ 61 h 146"/>
              <a:gd name="T42" fmla="*/ 49 w 145"/>
              <a:gd name="T43" fmla="*/ 55 h 146"/>
              <a:gd name="T44" fmla="*/ 31 w 145"/>
              <a:gd name="T45" fmla="*/ 40 h 146"/>
              <a:gd name="T46" fmla="*/ 28 w 145"/>
              <a:gd name="T47" fmla="*/ 50 h 146"/>
              <a:gd name="T48" fmla="*/ 37 w 145"/>
              <a:gd name="T49" fmla="*/ 67 h 146"/>
              <a:gd name="T50" fmla="*/ 27 w 145"/>
              <a:gd name="T51" fmla="*/ 64 h 146"/>
              <a:gd name="T52" fmla="*/ 27 w 145"/>
              <a:gd name="T53" fmla="*/ 65 h 146"/>
              <a:gd name="T54" fmla="*/ 32 w 145"/>
              <a:gd name="T55" fmla="*/ 77 h 146"/>
              <a:gd name="T56" fmla="*/ 44 w 145"/>
              <a:gd name="T57" fmla="*/ 84 h 146"/>
              <a:gd name="T58" fmla="*/ 39 w 145"/>
              <a:gd name="T59" fmla="*/ 85 h 146"/>
              <a:gd name="T60" fmla="*/ 35 w 145"/>
              <a:gd name="T61" fmla="*/ 84 h 146"/>
              <a:gd name="T62" fmla="*/ 42 w 145"/>
              <a:gd name="T63" fmla="*/ 94 h 146"/>
              <a:gd name="T64" fmla="*/ 54 w 145"/>
              <a:gd name="T65" fmla="*/ 98 h 146"/>
              <a:gd name="T66" fmla="*/ 29 w 145"/>
              <a:gd name="T67" fmla="*/ 107 h 146"/>
              <a:gd name="T68" fmla="*/ 24 w 145"/>
              <a:gd name="T69" fmla="*/ 106 h 146"/>
              <a:gd name="T70" fmla="*/ 55 w 145"/>
              <a:gd name="T71" fmla="*/ 115 h 146"/>
              <a:gd name="T72" fmla="*/ 75 w 145"/>
              <a:gd name="T73" fmla="*/ 112 h 146"/>
              <a:gd name="T74" fmla="*/ 90 w 145"/>
              <a:gd name="T75" fmla="*/ 103 h 146"/>
              <a:gd name="T76" fmla="*/ 102 w 145"/>
              <a:gd name="T77" fmla="*/ 90 h 146"/>
              <a:gd name="T78" fmla="*/ 109 w 145"/>
              <a:gd name="T79" fmla="*/ 75 h 146"/>
              <a:gd name="T80" fmla="*/ 111 w 145"/>
              <a:gd name="T81" fmla="*/ 59 h 146"/>
              <a:gd name="T82" fmla="*/ 111 w 145"/>
              <a:gd name="T83" fmla="*/ 56 h 146"/>
              <a:gd name="T84" fmla="*/ 121 w 145"/>
              <a:gd name="T85"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46"/>
                </a:moveTo>
                <a:cubicBezTo>
                  <a:pt x="118" y="47"/>
                  <a:pt x="114" y="49"/>
                  <a:pt x="110" y="49"/>
                </a:cubicBezTo>
                <a:cubicBezTo>
                  <a:pt x="114" y="47"/>
                  <a:pt x="117" y="43"/>
                  <a:pt x="118" y="38"/>
                </a:cubicBezTo>
                <a:cubicBezTo>
                  <a:pt x="114" y="40"/>
                  <a:pt x="110" y="42"/>
                  <a:pt x="106" y="43"/>
                </a:cubicBezTo>
                <a:cubicBezTo>
                  <a:pt x="102" y="39"/>
                  <a:pt x="97" y="37"/>
                  <a:pt x="91" y="37"/>
                </a:cubicBezTo>
                <a:cubicBezTo>
                  <a:pt x="86" y="37"/>
                  <a:pt x="81" y="39"/>
                  <a:pt x="77" y="42"/>
                </a:cubicBezTo>
                <a:cubicBezTo>
                  <a:pt x="73" y="46"/>
                  <a:pt x="71" y="51"/>
                  <a:pt x="71" y="56"/>
                </a:cubicBezTo>
                <a:cubicBezTo>
                  <a:pt x="71" y="58"/>
                  <a:pt x="72" y="60"/>
                  <a:pt x="72" y="61"/>
                </a:cubicBezTo>
                <a:cubicBezTo>
                  <a:pt x="64" y="61"/>
                  <a:pt x="56" y="59"/>
                  <a:pt x="49" y="55"/>
                </a:cubicBezTo>
                <a:cubicBezTo>
                  <a:pt x="42" y="51"/>
                  <a:pt x="36" y="46"/>
                  <a:pt x="31" y="40"/>
                </a:cubicBezTo>
                <a:cubicBezTo>
                  <a:pt x="29" y="43"/>
                  <a:pt x="28" y="47"/>
                  <a:pt x="28" y="50"/>
                </a:cubicBezTo>
                <a:cubicBezTo>
                  <a:pt x="28" y="57"/>
                  <a:pt x="31" y="63"/>
                  <a:pt x="37" y="67"/>
                </a:cubicBezTo>
                <a:cubicBezTo>
                  <a:pt x="34" y="67"/>
                  <a:pt x="31" y="66"/>
                  <a:pt x="27" y="64"/>
                </a:cubicBezTo>
                <a:cubicBezTo>
                  <a:pt x="27" y="65"/>
                  <a:pt x="27" y="65"/>
                  <a:pt x="27" y="65"/>
                </a:cubicBezTo>
                <a:cubicBezTo>
                  <a:pt x="27" y="69"/>
                  <a:pt x="29" y="73"/>
                  <a:pt x="32" y="77"/>
                </a:cubicBezTo>
                <a:cubicBezTo>
                  <a:pt x="35" y="81"/>
                  <a:pt x="39" y="83"/>
                  <a:pt x="44" y="84"/>
                </a:cubicBezTo>
                <a:cubicBezTo>
                  <a:pt x="42" y="85"/>
                  <a:pt x="40" y="85"/>
                  <a:pt x="39" y="85"/>
                </a:cubicBezTo>
                <a:cubicBezTo>
                  <a:pt x="38" y="85"/>
                  <a:pt x="37" y="85"/>
                  <a:pt x="35" y="84"/>
                </a:cubicBezTo>
                <a:cubicBezTo>
                  <a:pt x="36" y="88"/>
                  <a:pt x="39" y="92"/>
                  <a:pt x="42" y="94"/>
                </a:cubicBezTo>
                <a:cubicBezTo>
                  <a:pt x="46" y="97"/>
                  <a:pt x="49" y="98"/>
                  <a:pt x="54" y="98"/>
                </a:cubicBezTo>
                <a:cubicBezTo>
                  <a:pt x="46" y="104"/>
                  <a:pt x="38" y="107"/>
                  <a:pt x="29" y="107"/>
                </a:cubicBezTo>
                <a:cubicBezTo>
                  <a:pt x="27" y="107"/>
                  <a:pt x="26" y="107"/>
                  <a:pt x="24" y="106"/>
                </a:cubicBezTo>
                <a:cubicBezTo>
                  <a:pt x="34" y="112"/>
                  <a:pt x="44" y="115"/>
                  <a:pt x="55" y="115"/>
                </a:cubicBezTo>
                <a:cubicBezTo>
                  <a:pt x="62" y="115"/>
                  <a:pt x="68" y="114"/>
                  <a:pt x="75" y="112"/>
                </a:cubicBezTo>
                <a:cubicBezTo>
                  <a:pt x="81" y="110"/>
                  <a:pt x="86" y="107"/>
                  <a:pt x="90" y="103"/>
                </a:cubicBezTo>
                <a:cubicBezTo>
                  <a:pt x="95" y="99"/>
                  <a:pt x="99" y="95"/>
                  <a:pt x="102" y="90"/>
                </a:cubicBezTo>
                <a:cubicBezTo>
                  <a:pt x="105" y="85"/>
                  <a:pt x="107" y="80"/>
                  <a:pt x="109" y="75"/>
                </a:cubicBezTo>
                <a:cubicBezTo>
                  <a:pt x="111" y="69"/>
                  <a:pt x="111" y="64"/>
                  <a:pt x="111" y="59"/>
                </a:cubicBezTo>
                <a:cubicBezTo>
                  <a:pt x="111" y="58"/>
                  <a:pt x="111" y="57"/>
                  <a:pt x="111" y="56"/>
                </a:cubicBezTo>
                <a:cubicBezTo>
                  <a:pt x="115" y="53"/>
                  <a:pt x="118" y="50"/>
                  <a:pt x="121"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27"/>
          <p:cNvSpPr>
            <a:spLocks/>
          </p:cNvSpPr>
          <p:nvPr/>
        </p:nvSpPr>
        <p:spPr bwMode="auto">
          <a:xfrm>
            <a:off x="7839275" y="4607731"/>
            <a:ext cx="214397" cy="216632"/>
          </a:xfrm>
          <a:custGeom>
            <a:avLst/>
            <a:gdLst>
              <a:gd name="T0" fmla="*/ 145 w 145"/>
              <a:gd name="T1" fmla="*/ 118 h 146"/>
              <a:gd name="T2" fmla="*/ 137 w 145"/>
              <a:gd name="T3" fmla="*/ 138 h 146"/>
              <a:gd name="T4" fmla="*/ 118 w 145"/>
              <a:gd name="T5" fmla="*/ 146 h 146"/>
              <a:gd name="T6" fmla="*/ 100 w 145"/>
              <a:gd name="T7" fmla="*/ 146 h 146"/>
              <a:gd name="T8" fmla="*/ 100 w 145"/>
              <a:gd name="T9" fmla="*/ 88 h 146"/>
              <a:gd name="T10" fmla="*/ 119 w 145"/>
              <a:gd name="T11" fmla="*/ 88 h 146"/>
              <a:gd name="T12" fmla="*/ 122 w 145"/>
              <a:gd name="T13" fmla="*/ 67 h 146"/>
              <a:gd name="T14" fmla="*/ 100 w 145"/>
              <a:gd name="T15" fmla="*/ 67 h 146"/>
              <a:gd name="T16" fmla="*/ 100 w 145"/>
              <a:gd name="T17" fmla="*/ 53 h 146"/>
              <a:gd name="T18" fmla="*/ 102 w 145"/>
              <a:gd name="T19" fmla="*/ 46 h 146"/>
              <a:gd name="T20" fmla="*/ 111 w 145"/>
              <a:gd name="T21" fmla="*/ 43 h 146"/>
              <a:gd name="T22" fmla="*/ 124 w 145"/>
              <a:gd name="T23" fmla="*/ 43 h 146"/>
              <a:gd name="T24" fmla="*/ 124 w 145"/>
              <a:gd name="T25" fmla="*/ 23 h 146"/>
              <a:gd name="T26" fmla="*/ 107 w 145"/>
              <a:gd name="T27" fmla="*/ 22 h 146"/>
              <a:gd name="T28" fmla="*/ 86 w 145"/>
              <a:gd name="T29" fmla="*/ 30 h 146"/>
              <a:gd name="T30" fmla="*/ 79 w 145"/>
              <a:gd name="T31" fmla="*/ 51 h 146"/>
              <a:gd name="T32" fmla="*/ 79 w 145"/>
              <a:gd name="T33" fmla="*/ 67 h 146"/>
              <a:gd name="T34" fmla="*/ 57 w 145"/>
              <a:gd name="T35" fmla="*/ 67 h 146"/>
              <a:gd name="T36" fmla="*/ 57 w 145"/>
              <a:gd name="T37" fmla="*/ 88 h 146"/>
              <a:gd name="T38" fmla="*/ 79 w 145"/>
              <a:gd name="T39" fmla="*/ 88 h 146"/>
              <a:gd name="T40" fmla="*/ 79 w 145"/>
              <a:gd name="T41" fmla="*/ 146 h 146"/>
              <a:gd name="T42" fmla="*/ 27 w 145"/>
              <a:gd name="T43" fmla="*/ 146 h 146"/>
              <a:gd name="T44" fmla="*/ 8 w 145"/>
              <a:gd name="T45" fmla="*/ 138 h 146"/>
              <a:gd name="T46" fmla="*/ 0 w 145"/>
              <a:gd name="T47" fmla="*/ 118 h 146"/>
              <a:gd name="T48" fmla="*/ 0 w 145"/>
              <a:gd name="T49" fmla="*/ 28 h 146"/>
              <a:gd name="T50" fmla="*/ 8 w 145"/>
              <a:gd name="T51" fmla="*/ 8 h 146"/>
              <a:gd name="T52" fmla="*/ 27 w 145"/>
              <a:gd name="T53" fmla="*/ 0 h 146"/>
              <a:gd name="T54" fmla="*/ 118 w 145"/>
              <a:gd name="T55" fmla="*/ 0 h 146"/>
              <a:gd name="T56" fmla="*/ 137 w 145"/>
              <a:gd name="T57" fmla="*/ 8 h 146"/>
              <a:gd name="T58" fmla="*/ 145 w 145"/>
              <a:gd name="T59" fmla="*/ 28 h 146"/>
              <a:gd name="T60" fmla="*/ 145 w 145"/>
              <a:gd name="T6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45" y="118"/>
                </a:moveTo>
                <a:cubicBezTo>
                  <a:pt x="145" y="126"/>
                  <a:pt x="142" y="132"/>
                  <a:pt x="137" y="138"/>
                </a:cubicBezTo>
                <a:cubicBezTo>
                  <a:pt x="132" y="143"/>
                  <a:pt x="125" y="146"/>
                  <a:pt x="118" y="146"/>
                </a:cubicBezTo>
                <a:cubicBezTo>
                  <a:pt x="100" y="146"/>
                  <a:pt x="100" y="146"/>
                  <a:pt x="100" y="146"/>
                </a:cubicBezTo>
                <a:cubicBezTo>
                  <a:pt x="100" y="88"/>
                  <a:pt x="100" y="88"/>
                  <a:pt x="100" y="88"/>
                </a:cubicBezTo>
                <a:cubicBezTo>
                  <a:pt x="119" y="88"/>
                  <a:pt x="119" y="88"/>
                  <a:pt x="119" y="88"/>
                </a:cubicBezTo>
                <a:cubicBezTo>
                  <a:pt x="122" y="67"/>
                  <a:pt x="122" y="67"/>
                  <a:pt x="122" y="67"/>
                </a:cubicBezTo>
                <a:cubicBezTo>
                  <a:pt x="100" y="67"/>
                  <a:pt x="100" y="67"/>
                  <a:pt x="100" y="67"/>
                </a:cubicBezTo>
                <a:cubicBezTo>
                  <a:pt x="100" y="53"/>
                  <a:pt x="100" y="53"/>
                  <a:pt x="100" y="53"/>
                </a:cubicBezTo>
                <a:cubicBezTo>
                  <a:pt x="100" y="50"/>
                  <a:pt x="101" y="47"/>
                  <a:pt x="102" y="46"/>
                </a:cubicBezTo>
                <a:cubicBezTo>
                  <a:pt x="104" y="44"/>
                  <a:pt x="107" y="43"/>
                  <a:pt x="111" y="43"/>
                </a:cubicBezTo>
                <a:cubicBezTo>
                  <a:pt x="124" y="43"/>
                  <a:pt x="124" y="43"/>
                  <a:pt x="124" y="43"/>
                </a:cubicBezTo>
                <a:cubicBezTo>
                  <a:pt x="124" y="23"/>
                  <a:pt x="124" y="23"/>
                  <a:pt x="124" y="23"/>
                </a:cubicBezTo>
                <a:cubicBezTo>
                  <a:pt x="118" y="23"/>
                  <a:pt x="112" y="22"/>
                  <a:pt x="107" y="22"/>
                </a:cubicBezTo>
                <a:cubicBezTo>
                  <a:pt x="98" y="22"/>
                  <a:pt x="91" y="25"/>
                  <a:pt x="86" y="30"/>
                </a:cubicBezTo>
                <a:cubicBezTo>
                  <a:pt x="81" y="35"/>
                  <a:pt x="79" y="42"/>
                  <a:pt x="79" y="51"/>
                </a:cubicBezTo>
                <a:cubicBezTo>
                  <a:pt x="79" y="67"/>
                  <a:pt x="79" y="67"/>
                  <a:pt x="79" y="67"/>
                </a:cubicBezTo>
                <a:cubicBezTo>
                  <a:pt x="57" y="67"/>
                  <a:pt x="57" y="67"/>
                  <a:pt x="57" y="67"/>
                </a:cubicBezTo>
                <a:cubicBezTo>
                  <a:pt x="57" y="88"/>
                  <a:pt x="57" y="88"/>
                  <a:pt x="57" y="88"/>
                </a:cubicBezTo>
                <a:cubicBezTo>
                  <a:pt x="79" y="88"/>
                  <a:pt x="79" y="88"/>
                  <a:pt x="79" y="88"/>
                </a:cubicBezTo>
                <a:cubicBezTo>
                  <a:pt x="79" y="146"/>
                  <a:pt x="79" y="146"/>
                  <a:pt x="7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lnTo>
                  <a:pt x="145" y="1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54"/>
          <p:cNvSpPr/>
          <p:nvPr/>
        </p:nvSpPr>
        <p:spPr>
          <a:xfrm>
            <a:off x="8839796" y="4914322"/>
            <a:ext cx="1828204" cy="952377"/>
          </a:xfrm>
          <a:prstGeom prst="rect">
            <a:avLst/>
          </a:prstGeom>
        </p:spPr>
        <p:txBody>
          <a:bodyPr wrap="square">
            <a:spAutoFit/>
          </a:bodyPr>
          <a:lstStyle/>
          <a:p>
            <a:pPr algn="ctr">
              <a:lnSpc>
                <a:spcPct val="130000"/>
              </a:lnSpc>
            </a:pPr>
            <a:r>
              <a:rPr lang="en-US" sz="1100" b="1" dirty="0">
                <a:solidFill>
                  <a:schemeClr val="bg1"/>
                </a:solidFill>
                <a:ea typeface="Roboto" panose="02000000000000000000" pitchFamily="2" charset="0"/>
              </a:rPr>
              <a:t>Luisa Katrin</a:t>
            </a:r>
          </a:p>
          <a:p>
            <a:pPr algn="ctr">
              <a:lnSpc>
                <a:spcPct val="130000"/>
              </a:lnSpc>
            </a:pPr>
            <a:r>
              <a:rPr lang="en-US" sz="1100" dirty="0">
                <a:solidFill>
                  <a:schemeClr val="bg1"/>
                </a:solidFill>
                <a:ea typeface="Roboto Condensed Light" panose="02000000000000000000" pitchFamily="2" charset="0"/>
              </a:rPr>
              <a:t>Manager</a:t>
            </a:r>
          </a:p>
          <a:p>
            <a:pPr algn="ctr">
              <a:lnSpc>
                <a:spcPct val="130000"/>
              </a:lnSpc>
            </a:pPr>
            <a:r>
              <a:rPr lang="en-US" sz="1100" dirty="0">
                <a:solidFill>
                  <a:schemeClr val="bg1"/>
                </a:solidFill>
                <a:ea typeface="Roboto Condensed Light" panose="02000000000000000000" pitchFamily="2" charset="0"/>
              </a:rPr>
              <a:t>Objectively disintermediate</a:t>
            </a:r>
          </a:p>
        </p:txBody>
      </p:sp>
      <p:sp>
        <p:nvSpPr>
          <p:cNvPr id="57" name="Freeform 126"/>
          <p:cNvSpPr>
            <a:spLocks noEditPoints="1"/>
          </p:cNvSpPr>
          <p:nvPr/>
        </p:nvSpPr>
        <p:spPr bwMode="auto">
          <a:xfrm>
            <a:off x="9522003" y="4607731"/>
            <a:ext cx="214397" cy="216632"/>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46 h 146"/>
              <a:gd name="T28" fmla="*/ 110 w 145"/>
              <a:gd name="T29" fmla="*/ 49 h 146"/>
              <a:gd name="T30" fmla="*/ 118 w 145"/>
              <a:gd name="T31" fmla="*/ 38 h 146"/>
              <a:gd name="T32" fmla="*/ 106 w 145"/>
              <a:gd name="T33" fmla="*/ 43 h 146"/>
              <a:gd name="T34" fmla="*/ 91 w 145"/>
              <a:gd name="T35" fmla="*/ 37 h 146"/>
              <a:gd name="T36" fmla="*/ 77 w 145"/>
              <a:gd name="T37" fmla="*/ 42 h 146"/>
              <a:gd name="T38" fmla="*/ 71 w 145"/>
              <a:gd name="T39" fmla="*/ 56 h 146"/>
              <a:gd name="T40" fmla="*/ 72 w 145"/>
              <a:gd name="T41" fmla="*/ 61 h 146"/>
              <a:gd name="T42" fmla="*/ 49 w 145"/>
              <a:gd name="T43" fmla="*/ 55 h 146"/>
              <a:gd name="T44" fmla="*/ 31 w 145"/>
              <a:gd name="T45" fmla="*/ 40 h 146"/>
              <a:gd name="T46" fmla="*/ 28 w 145"/>
              <a:gd name="T47" fmla="*/ 50 h 146"/>
              <a:gd name="T48" fmla="*/ 37 w 145"/>
              <a:gd name="T49" fmla="*/ 67 h 146"/>
              <a:gd name="T50" fmla="*/ 27 w 145"/>
              <a:gd name="T51" fmla="*/ 64 h 146"/>
              <a:gd name="T52" fmla="*/ 27 w 145"/>
              <a:gd name="T53" fmla="*/ 65 h 146"/>
              <a:gd name="T54" fmla="*/ 32 w 145"/>
              <a:gd name="T55" fmla="*/ 77 h 146"/>
              <a:gd name="T56" fmla="*/ 44 w 145"/>
              <a:gd name="T57" fmla="*/ 84 h 146"/>
              <a:gd name="T58" fmla="*/ 39 w 145"/>
              <a:gd name="T59" fmla="*/ 85 h 146"/>
              <a:gd name="T60" fmla="*/ 35 w 145"/>
              <a:gd name="T61" fmla="*/ 84 h 146"/>
              <a:gd name="T62" fmla="*/ 42 w 145"/>
              <a:gd name="T63" fmla="*/ 94 h 146"/>
              <a:gd name="T64" fmla="*/ 54 w 145"/>
              <a:gd name="T65" fmla="*/ 98 h 146"/>
              <a:gd name="T66" fmla="*/ 29 w 145"/>
              <a:gd name="T67" fmla="*/ 107 h 146"/>
              <a:gd name="T68" fmla="*/ 24 w 145"/>
              <a:gd name="T69" fmla="*/ 106 h 146"/>
              <a:gd name="T70" fmla="*/ 55 w 145"/>
              <a:gd name="T71" fmla="*/ 115 h 146"/>
              <a:gd name="T72" fmla="*/ 75 w 145"/>
              <a:gd name="T73" fmla="*/ 112 h 146"/>
              <a:gd name="T74" fmla="*/ 90 w 145"/>
              <a:gd name="T75" fmla="*/ 103 h 146"/>
              <a:gd name="T76" fmla="*/ 102 w 145"/>
              <a:gd name="T77" fmla="*/ 90 h 146"/>
              <a:gd name="T78" fmla="*/ 109 w 145"/>
              <a:gd name="T79" fmla="*/ 75 h 146"/>
              <a:gd name="T80" fmla="*/ 111 w 145"/>
              <a:gd name="T81" fmla="*/ 59 h 146"/>
              <a:gd name="T82" fmla="*/ 111 w 145"/>
              <a:gd name="T83" fmla="*/ 56 h 146"/>
              <a:gd name="T84" fmla="*/ 121 w 145"/>
              <a:gd name="T85"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46"/>
                </a:moveTo>
                <a:cubicBezTo>
                  <a:pt x="118" y="47"/>
                  <a:pt x="114" y="49"/>
                  <a:pt x="110" y="49"/>
                </a:cubicBezTo>
                <a:cubicBezTo>
                  <a:pt x="114" y="47"/>
                  <a:pt x="117" y="43"/>
                  <a:pt x="118" y="38"/>
                </a:cubicBezTo>
                <a:cubicBezTo>
                  <a:pt x="114" y="40"/>
                  <a:pt x="110" y="42"/>
                  <a:pt x="106" y="43"/>
                </a:cubicBezTo>
                <a:cubicBezTo>
                  <a:pt x="102" y="39"/>
                  <a:pt x="97" y="37"/>
                  <a:pt x="91" y="37"/>
                </a:cubicBezTo>
                <a:cubicBezTo>
                  <a:pt x="86" y="37"/>
                  <a:pt x="81" y="39"/>
                  <a:pt x="77" y="42"/>
                </a:cubicBezTo>
                <a:cubicBezTo>
                  <a:pt x="73" y="46"/>
                  <a:pt x="71" y="51"/>
                  <a:pt x="71" y="56"/>
                </a:cubicBezTo>
                <a:cubicBezTo>
                  <a:pt x="71" y="58"/>
                  <a:pt x="72" y="60"/>
                  <a:pt x="72" y="61"/>
                </a:cubicBezTo>
                <a:cubicBezTo>
                  <a:pt x="64" y="61"/>
                  <a:pt x="56" y="59"/>
                  <a:pt x="49" y="55"/>
                </a:cubicBezTo>
                <a:cubicBezTo>
                  <a:pt x="42" y="51"/>
                  <a:pt x="36" y="46"/>
                  <a:pt x="31" y="40"/>
                </a:cubicBezTo>
                <a:cubicBezTo>
                  <a:pt x="29" y="43"/>
                  <a:pt x="28" y="47"/>
                  <a:pt x="28" y="50"/>
                </a:cubicBezTo>
                <a:cubicBezTo>
                  <a:pt x="28" y="57"/>
                  <a:pt x="31" y="63"/>
                  <a:pt x="37" y="67"/>
                </a:cubicBezTo>
                <a:cubicBezTo>
                  <a:pt x="34" y="67"/>
                  <a:pt x="31" y="66"/>
                  <a:pt x="27" y="64"/>
                </a:cubicBezTo>
                <a:cubicBezTo>
                  <a:pt x="27" y="65"/>
                  <a:pt x="27" y="65"/>
                  <a:pt x="27" y="65"/>
                </a:cubicBezTo>
                <a:cubicBezTo>
                  <a:pt x="27" y="69"/>
                  <a:pt x="29" y="73"/>
                  <a:pt x="32" y="77"/>
                </a:cubicBezTo>
                <a:cubicBezTo>
                  <a:pt x="35" y="81"/>
                  <a:pt x="39" y="83"/>
                  <a:pt x="44" y="84"/>
                </a:cubicBezTo>
                <a:cubicBezTo>
                  <a:pt x="42" y="85"/>
                  <a:pt x="40" y="85"/>
                  <a:pt x="39" y="85"/>
                </a:cubicBezTo>
                <a:cubicBezTo>
                  <a:pt x="38" y="85"/>
                  <a:pt x="37" y="85"/>
                  <a:pt x="35" y="84"/>
                </a:cubicBezTo>
                <a:cubicBezTo>
                  <a:pt x="36" y="88"/>
                  <a:pt x="39" y="92"/>
                  <a:pt x="42" y="94"/>
                </a:cubicBezTo>
                <a:cubicBezTo>
                  <a:pt x="46" y="97"/>
                  <a:pt x="49" y="98"/>
                  <a:pt x="54" y="98"/>
                </a:cubicBezTo>
                <a:cubicBezTo>
                  <a:pt x="46" y="104"/>
                  <a:pt x="38" y="107"/>
                  <a:pt x="29" y="107"/>
                </a:cubicBezTo>
                <a:cubicBezTo>
                  <a:pt x="27" y="107"/>
                  <a:pt x="26" y="107"/>
                  <a:pt x="24" y="106"/>
                </a:cubicBezTo>
                <a:cubicBezTo>
                  <a:pt x="34" y="112"/>
                  <a:pt x="44" y="115"/>
                  <a:pt x="55" y="115"/>
                </a:cubicBezTo>
                <a:cubicBezTo>
                  <a:pt x="62" y="115"/>
                  <a:pt x="68" y="114"/>
                  <a:pt x="75" y="112"/>
                </a:cubicBezTo>
                <a:cubicBezTo>
                  <a:pt x="81" y="110"/>
                  <a:pt x="86" y="107"/>
                  <a:pt x="90" y="103"/>
                </a:cubicBezTo>
                <a:cubicBezTo>
                  <a:pt x="95" y="99"/>
                  <a:pt x="99" y="95"/>
                  <a:pt x="102" y="90"/>
                </a:cubicBezTo>
                <a:cubicBezTo>
                  <a:pt x="105" y="85"/>
                  <a:pt x="107" y="80"/>
                  <a:pt x="109" y="75"/>
                </a:cubicBezTo>
                <a:cubicBezTo>
                  <a:pt x="111" y="69"/>
                  <a:pt x="111" y="64"/>
                  <a:pt x="111" y="59"/>
                </a:cubicBezTo>
                <a:cubicBezTo>
                  <a:pt x="111" y="58"/>
                  <a:pt x="111" y="57"/>
                  <a:pt x="111" y="56"/>
                </a:cubicBezTo>
                <a:cubicBezTo>
                  <a:pt x="115" y="53"/>
                  <a:pt x="118" y="50"/>
                  <a:pt x="121"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27"/>
          <p:cNvSpPr>
            <a:spLocks/>
          </p:cNvSpPr>
          <p:nvPr/>
        </p:nvSpPr>
        <p:spPr bwMode="auto">
          <a:xfrm>
            <a:off x="9798933" y="4607731"/>
            <a:ext cx="214397" cy="216632"/>
          </a:xfrm>
          <a:custGeom>
            <a:avLst/>
            <a:gdLst>
              <a:gd name="T0" fmla="*/ 145 w 145"/>
              <a:gd name="T1" fmla="*/ 118 h 146"/>
              <a:gd name="T2" fmla="*/ 137 w 145"/>
              <a:gd name="T3" fmla="*/ 138 h 146"/>
              <a:gd name="T4" fmla="*/ 118 w 145"/>
              <a:gd name="T5" fmla="*/ 146 h 146"/>
              <a:gd name="T6" fmla="*/ 100 w 145"/>
              <a:gd name="T7" fmla="*/ 146 h 146"/>
              <a:gd name="T8" fmla="*/ 100 w 145"/>
              <a:gd name="T9" fmla="*/ 88 h 146"/>
              <a:gd name="T10" fmla="*/ 119 w 145"/>
              <a:gd name="T11" fmla="*/ 88 h 146"/>
              <a:gd name="T12" fmla="*/ 122 w 145"/>
              <a:gd name="T13" fmla="*/ 67 h 146"/>
              <a:gd name="T14" fmla="*/ 100 w 145"/>
              <a:gd name="T15" fmla="*/ 67 h 146"/>
              <a:gd name="T16" fmla="*/ 100 w 145"/>
              <a:gd name="T17" fmla="*/ 53 h 146"/>
              <a:gd name="T18" fmla="*/ 102 w 145"/>
              <a:gd name="T19" fmla="*/ 46 h 146"/>
              <a:gd name="T20" fmla="*/ 111 w 145"/>
              <a:gd name="T21" fmla="*/ 43 h 146"/>
              <a:gd name="T22" fmla="*/ 124 w 145"/>
              <a:gd name="T23" fmla="*/ 43 h 146"/>
              <a:gd name="T24" fmla="*/ 124 w 145"/>
              <a:gd name="T25" fmla="*/ 23 h 146"/>
              <a:gd name="T26" fmla="*/ 107 w 145"/>
              <a:gd name="T27" fmla="*/ 22 h 146"/>
              <a:gd name="T28" fmla="*/ 86 w 145"/>
              <a:gd name="T29" fmla="*/ 30 h 146"/>
              <a:gd name="T30" fmla="*/ 79 w 145"/>
              <a:gd name="T31" fmla="*/ 51 h 146"/>
              <a:gd name="T32" fmla="*/ 79 w 145"/>
              <a:gd name="T33" fmla="*/ 67 h 146"/>
              <a:gd name="T34" fmla="*/ 57 w 145"/>
              <a:gd name="T35" fmla="*/ 67 h 146"/>
              <a:gd name="T36" fmla="*/ 57 w 145"/>
              <a:gd name="T37" fmla="*/ 88 h 146"/>
              <a:gd name="T38" fmla="*/ 79 w 145"/>
              <a:gd name="T39" fmla="*/ 88 h 146"/>
              <a:gd name="T40" fmla="*/ 79 w 145"/>
              <a:gd name="T41" fmla="*/ 146 h 146"/>
              <a:gd name="T42" fmla="*/ 27 w 145"/>
              <a:gd name="T43" fmla="*/ 146 h 146"/>
              <a:gd name="T44" fmla="*/ 8 w 145"/>
              <a:gd name="T45" fmla="*/ 138 h 146"/>
              <a:gd name="T46" fmla="*/ 0 w 145"/>
              <a:gd name="T47" fmla="*/ 118 h 146"/>
              <a:gd name="T48" fmla="*/ 0 w 145"/>
              <a:gd name="T49" fmla="*/ 28 h 146"/>
              <a:gd name="T50" fmla="*/ 8 w 145"/>
              <a:gd name="T51" fmla="*/ 8 h 146"/>
              <a:gd name="T52" fmla="*/ 27 w 145"/>
              <a:gd name="T53" fmla="*/ 0 h 146"/>
              <a:gd name="T54" fmla="*/ 118 w 145"/>
              <a:gd name="T55" fmla="*/ 0 h 146"/>
              <a:gd name="T56" fmla="*/ 137 w 145"/>
              <a:gd name="T57" fmla="*/ 8 h 146"/>
              <a:gd name="T58" fmla="*/ 145 w 145"/>
              <a:gd name="T59" fmla="*/ 28 h 146"/>
              <a:gd name="T60" fmla="*/ 145 w 145"/>
              <a:gd name="T6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45" y="118"/>
                </a:moveTo>
                <a:cubicBezTo>
                  <a:pt x="145" y="126"/>
                  <a:pt x="142" y="132"/>
                  <a:pt x="137" y="138"/>
                </a:cubicBezTo>
                <a:cubicBezTo>
                  <a:pt x="132" y="143"/>
                  <a:pt x="125" y="146"/>
                  <a:pt x="118" y="146"/>
                </a:cubicBezTo>
                <a:cubicBezTo>
                  <a:pt x="100" y="146"/>
                  <a:pt x="100" y="146"/>
                  <a:pt x="100" y="146"/>
                </a:cubicBezTo>
                <a:cubicBezTo>
                  <a:pt x="100" y="88"/>
                  <a:pt x="100" y="88"/>
                  <a:pt x="100" y="88"/>
                </a:cubicBezTo>
                <a:cubicBezTo>
                  <a:pt x="119" y="88"/>
                  <a:pt x="119" y="88"/>
                  <a:pt x="119" y="88"/>
                </a:cubicBezTo>
                <a:cubicBezTo>
                  <a:pt x="122" y="67"/>
                  <a:pt x="122" y="67"/>
                  <a:pt x="122" y="67"/>
                </a:cubicBezTo>
                <a:cubicBezTo>
                  <a:pt x="100" y="67"/>
                  <a:pt x="100" y="67"/>
                  <a:pt x="100" y="67"/>
                </a:cubicBezTo>
                <a:cubicBezTo>
                  <a:pt x="100" y="53"/>
                  <a:pt x="100" y="53"/>
                  <a:pt x="100" y="53"/>
                </a:cubicBezTo>
                <a:cubicBezTo>
                  <a:pt x="100" y="50"/>
                  <a:pt x="101" y="47"/>
                  <a:pt x="102" y="46"/>
                </a:cubicBezTo>
                <a:cubicBezTo>
                  <a:pt x="104" y="44"/>
                  <a:pt x="107" y="43"/>
                  <a:pt x="111" y="43"/>
                </a:cubicBezTo>
                <a:cubicBezTo>
                  <a:pt x="124" y="43"/>
                  <a:pt x="124" y="43"/>
                  <a:pt x="124" y="43"/>
                </a:cubicBezTo>
                <a:cubicBezTo>
                  <a:pt x="124" y="23"/>
                  <a:pt x="124" y="23"/>
                  <a:pt x="124" y="23"/>
                </a:cubicBezTo>
                <a:cubicBezTo>
                  <a:pt x="118" y="23"/>
                  <a:pt x="112" y="22"/>
                  <a:pt x="107" y="22"/>
                </a:cubicBezTo>
                <a:cubicBezTo>
                  <a:pt x="98" y="22"/>
                  <a:pt x="91" y="25"/>
                  <a:pt x="86" y="30"/>
                </a:cubicBezTo>
                <a:cubicBezTo>
                  <a:pt x="81" y="35"/>
                  <a:pt x="79" y="42"/>
                  <a:pt x="79" y="51"/>
                </a:cubicBezTo>
                <a:cubicBezTo>
                  <a:pt x="79" y="67"/>
                  <a:pt x="79" y="67"/>
                  <a:pt x="79" y="67"/>
                </a:cubicBezTo>
                <a:cubicBezTo>
                  <a:pt x="57" y="67"/>
                  <a:pt x="57" y="67"/>
                  <a:pt x="57" y="67"/>
                </a:cubicBezTo>
                <a:cubicBezTo>
                  <a:pt x="57" y="88"/>
                  <a:pt x="57" y="88"/>
                  <a:pt x="57" y="88"/>
                </a:cubicBezTo>
                <a:cubicBezTo>
                  <a:pt x="79" y="88"/>
                  <a:pt x="79" y="88"/>
                  <a:pt x="79" y="88"/>
                </a:cubicBezTo>
                <a:cubicBezTo>
                  <a:pt x="79" y="146"/>
                  <a:pt x="79" y="146"/>
                  <a:pt x="7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lnTo>
                  <a:pt x="145" y="1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Rectangle 59"/>
          <p:cNvSpPr/>
          <p:nvPr/>
        </p:nvSpPr>
        <p:spPr>
          <a:xfrm>
            <a:off x="996264" y="4914322"/>
            <a:ext cx="1828204" cy="952377"/>
          </a:xfrm>
          <a:prstGeom prst="rect">
            <a:avLst/>
          </a:prstGeom>
        </p:spPr>
        <p:txBody>
          <a:bodyPr wrap="square">
            <a:spAutoFit/>
          </a:bodyPr>
          <a:lstStyle/>
          <a:p>
            <a:pPr algn="ctr">
              <a:lnSpc>
                <a:spcPct val="130000"/>
              </a:lnSpc>
            </a:pPr>
            <a:r>
              <a:rPr lang="en-US" sz="1100" b="1" dirty="0">
                <a:solidFill>
                  <a:schemeClr val="bg1"/>
                </a:solidFill>
                <a:ea typeface="Roboto" panose="02000000000000000000" pitchFamily="2" charset="0"/>
              </a:rPr>
              <a:t>Jonathan Doe</a:t>
            </a:r>
          </a:p>
          <a:p>
            <a:pPr algn="ctr">
              <a:lnSpc>
                <a:spcPct val="130000"/>
              </a:lnSpc>
            </a:pPr>
            <a:r>
              <a:rPr lang="en-US" sz="1100" dirty="0">
                <a:solidFill>
                  <a:schemeClr val="bg1"/>
                </a:solidFill>
                <a:ea typeface="Roboto Condensed Light" panose="02000000000000000000" pitchFamily="2" charset="0"/>
              </a:rPr>
              <a:t>Designer</a:t>
            </a:r>
          </a:p>
          <a:p>
            <a:pPr algn="ctr">
              <a:lnSpc>
                <a:spcPct val="130000"/>
              </a:lnSpc>
            </a:pPr>
            <a:r>
              <a:rPr lang="en-US" sz="1100" dirty="0">
                <a:solidFill>
                  <a:schemeClr val="bg1"/>
                </a:solidFill>
                <a:ea typeface="Roboto Condensed Light" panose="02000000000000000000" pitchFamily="2" charset="0"/>
              </a:rPr>
              <a:t>Objectively disintermediate</a:t>
            </a:r>
          </a:p>
        </p:txBody>
      </p:sp>
      <p:sp>
        <p:nvSpPr>
          <p:cNvPr id="62" name="Freeform 126"/>
          <p:cNvSpPr>
            <a:spLocks noEditPoints="1"/>
          </p:cNvSpPr>
          <p:nvPr/>
        </p:nvSpPr>
        <p:spPr bwMode="auto">
          <a:xfrm>
            <a:off x="1678471" y="4607731"/>
            <a:ext cx="214397" cy="216632"/>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46 h 146"/>
              <a:gd name="T28" fmla="*/ 110 w 145"/>
              <a:gd name="T29" fmla="*/ 49 h 146"/>
              <a:gd name="T30" fmla="*/ 118 w 145"/>
              <a:gd name="T31" fmla="*/ 38 h 146"/>
              <a:gd name="T32" fmla="*/ 106 w 145"/>
              <a:gd name="T33" fmla="*/ 43 h 146"/>
              <a:gd name="T34" fmla="*/ 91 w 145"/>
              <a:gd name="T35" fmla="*/ 37 h 146"/>
              <a:gd name="T36" fmla="*/ 77 w 145"/>
              <a:gd name="T37" fmla="*/ 42 h 146"/>
              <a:gd name="T38" fmla="*/ 71 w 145"/>
              <a:gd name="T39" fmla="*/ 56 h 146"/>
              <a:gd name="T40" fmla="*/ 72 w 145"/>
              <a:gd name="T41" fmla="*/ 61 h 146"/>
              <a:gd name="T42" fmla="*/ 49 w 145"/>
              <a:gd name="T43" fmla="*/ 55 h 146"/>
              <a:gd name="T44" fmla="*/ 31 w 145"/>
              <a:gd name="T45" fmla="*/ 40 h 146"/>
              <a:gd name="T46" fmla="*/ 28 w 145"/>
              <a:gd name="T47" fmla="*/ 50 h 146"/>
              <a:gd name="T48" fmla="*/ 37 w 145"/>
              <a:gd name="T49" fmla="*/ 67 h 146"/>
              <a:gd name="T50" fmla="*/ 27 w 145"/>
              <a:gd name="T51" fmla="*/ 64 h 146"/>
              <a:gd name="T52" fmla="*/ 27 w 145"/>
              <a:gd name="T53" fmla="*/ 65 h 146"/>
              <a:gd name="T54" fmla="*/ 32 w 145"/>
              <a:gd name="T55" fmla="*/ 77 h 146"/>
              <a:gd name="T56" fmla="*/ 44 w 145"/>
              <a:gd name="T57" fmla="*/ 84 h 146"/>
              <a:gd name="T58" fmla="*/ 39 w 145"/>
              <a:gd name="T59" fmla="*/ 85 h 146"/>
              <a:gd name="T60" fmla="*/ 35 w 145"/>
              <a:gd name="T61" fmla="*/ 84 h 146"/>
              <a:gd name="T62" fmla="*/ 42 w 145"/>
              <a:gd name="T63" fmla="*/ 94 h 146"/>
              <a:gd name="T64" fmla="*/ 54 w 145"/>
              <a:gd name="T65" fmla="*/ 98 h 146"/>
              <a:gd name="T66" fmla="*/ 29 w 145"/>
              <a:gd name="T67" fmla="*/ 107 h 146"/>
              <a:gd name="T68" fmla="*/ 24 w 145"/>
              <a:gd name="T69" fmla="*/ 106 h 146"/>
              <a:gd name="T70" fmla="*/ 55 w 145"/>
              <a:gd name="T71" fmla="*/ 115 h 146"/>
              <a:gd name="T72" fmla="*/ 75 w 145"/>
              <a:gd name="T73" fmla="*/ 112 h 146"/>
              <a:gd name="T74" fmla="*/ 90 w 145"/>
              <a:gd name="T75" fmla="*/ 103 h 146"/>
              <a:gd name="T76" fmla="*/ 102 w 145"/>
              <a:gd name="T77" fmla="*/ 90 h 146"/>
              <a:gd name="T78" fmla="*/ 109 w 145"/>
              <a:gd name="T79" fmla="*/ 75 h 146"/>
              <a:gd name="T80" fmla="*/ 111 w 145"/>
              <a:gd name="T81" fmla="*/ 59 h 146"/>
              <a:gd name="T82" fmla="*/ 111 w 145"/>
              <a:gd name="T83" fmla="*/ 56 h 146"/>
              <a:gd name="T84" fmla="*/ 121 w 145"/>
              <a:gd name="T85"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46"/>
                </a:moveTo>
                <a:cubicBezTo>
                  <a:pt x="118" y="47"/>
                  <a:pt x="114" y="49"/>
                  <a:pt x="110" y="49"/>
                </a:cubicBezTo>
                <a:cubicBezTo>
                  <a:pt x="114" y="47"/>
                  <a:pt x="117" y="43"/>
                  <a:pt x="118" y="38"/>
                </a:cubicBezTo>
                <a:cubicBezTo>
                  <a:pt x="114" y="40"/>
                  <a:pt x="110" y="42"/>
                  <a:pt x="106" y="43"/>
                </a:cubicBezTo>
                <a:cubicBezTo>
                  <a:pt x="102" y="39"/>
                  <a:pt x="97" y="37"/>
                  <a:pt x="91" y="37"/>
                </a:cubicBezTo>
                <a:cubicBezTo>
                  <a:pt x="86" y="37"/>
                  <a:pt x="81" y="39"/>
                  <a:pt x="77" y="42"/>
                </a:cubicBezTo>
                <a:cubicBezTo>
                  <a:pt x="73" y="46"/>
                  <a:pt x="71" y="51"/>
                  <a:pt x="71" y="56"/>
                </a:cubicBezTo>
                <a:cubicBezTo>
                  <a:pt x="71" y="58"/>
                  <a:pt x="72" y="60"/>
                  <a:pt x="72" y="61"/>
                </a:cubicBezTo>
                <a:cubicBezTo>
                  <a:pt x="64" y="61"/>
                  <a:pt x="56" y="59"/>
                  <a:pt x="49" y="55"/>
                </a:cubicBezTo>
                <a:cubicBezTo>
                  <a:pt x="42" y="51"/>
                  <a:pt x="36" y="46"/>
                  <a:pt x="31" y="40"/>
                </a:cubicBezTo>
                <a:cubicBezTo>
                  <a:pt x="29" y="43"/>
                  <a:pt x="28" y="47"/>
                  <a:pt x="28" y="50"/>
                </a:cubicBezTo>
                <a:cubicBezTo>
                  <a:pt x="28" y="57"/>
                  <a:pt x="31" y="63"/>
                  <a:pt x="37" y="67"/>
                </a:cubicBezTo>
                <a:cubicBezTo>
                  <a:pt x="34" y="67"/>
                  <a:pt x="31" y="66"/>
                  <a:pt x="27" y="64"/>
                </a:cubicBezTo>
                <a:cubicBezTo>
                  <a:pt x="27" y="65"/>
                  <a:pt x="27" y="65"/>
                  <a:pt x="27" y="65"/>
                </a:cubicBezTo>
                <a:cubicBezTo>
                  <a:pt x="27" y="69"/>
                  <a:pt x="29" y="73"/>
                  <a:pt x="32" y="77"/>
                </a:cubicBezTo>
                <a:cubicBezTo>
                  <a:pt x="35" y="81"/>
                  <a:pt x="39" y="83"/>
                  <a:pt x="44" y="84"/>
                </a:cubicBezTo>
                <a:cubicBezTo>
                  <a:pt x="42" y="85"/>
                  <a:pt x="40" y="85"/>
                  <a:pt x="39" y="85"/>
                </a:cubicBezTo>
                <a:cubicBezTo>
                  <a:pt x="38" y="85"/>
                  <a:pt x="37" y="85"/>
                  <a:pt x="35" y="84"/>
                </a:cubicBezTo>
                <a:cubicBezTo>
                  <a:pt x="36" y="88"/>
                  <a:pt x="39" y="92"/>
                  <a:pt x="42" y="94"/>
                </a:cubicBezTo>
                <a:cubicBezTo>
                  <a:pt x="46" y="97"/>
                  <a:pt x="49" y="98"/>
                  <a:pt x="54" y="98"/>
                </a:cubicBezTo>
                <a:cubicBezTo>
                  <a:pt x="46" y="104"/>
                  <a:pt x="38" y="107"/>
                  <a:pt x="29" y="107"/>
                </a:cubicBezTo>
                <a:cubicBezTo>
                  <a:pt x="27" y="107"/>
                  <a:pt x="26" y="107"/>
                  <a:pt x="24" y="106"/>
                </a:cubicBezTo>
                <a:cubicBezTo>
                  <a:pt x="34" y="112"/>
                  <a:pt x="44" y="115"/>
                  <a:pt x="55" y="115"/>
                </a:cubicBezTo>
                <a:cubicBezTo>
                  <a:pt x="62" y="115"/>
                  <a:pt x="68" y="114"/>
                  <a:pt x="75" y="112"/>
                </a:cubicBezTo>
                <a:cubicBezTo>
                  <a:pt x="81" y="110"/>
                  <a:pt x="86" y="107"/>
                  <a:pt x="90" y="103"/>
                </a:cubicBezTo>
                <a:cubicBezTo>
                  <a:pt x="95" y="99"/>
                  <a:pt x="99" y="95"/>
                  <a:pt x="102" y="90"/>
                </a:cubicBezTo>
                <a:cubicBezTo>
                  <a:pt x="105" y="85"/>
                  <a:pt x="107" y="80"/>
                  <a:pt x="109" y="75"/>
                </a:cubicBezTo>
                <a:cubicBezTo>
                  <a:pt x="111" y="69"/>
                  <a:pt x="111" y="64"/>
                  <a:pt x="111" y="59"/>
                </a:cubicBezTo>
                <a:cubicBezTo>
                  <a:pt x="111" y="58"/>
                  <a:pt x="111" y="57"/>
                  <a:pt x="111" y="56"/>
                </a:cubicBezTo>
                <a:cubicBezTo>
                  <a:pt x="115" y="53"/>
                  <a:pt x="118" y="50"/>
                  <a:pt x="121"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27"/>
          <p:cNvSpPr>
            <a:spLocks/>
          </p:cNvSpPr>
          <p:nvPr/>
        </p:nvSpPr>
        <p:spPr bwMode="auto">
          <a:xfrm>
            <a:off x="1955401" y="4607731"/>
            <a:ext cx="214397" cy="216632"/>
          </a:xfrm>
          <a:custGeom>
            <a:avLst/>
            <a:gdLst>
              <a:gd name="T0" fmla="*/ 145 w 145"/>
              <a:gd name="T1" fmla="*/ 118 h 146"/>
              <a:gd name="T2" fmla="*/ 137 w 145"/>
              <a:gd name="T3" fmla="*/ 138 h 146"/>
              <a:gd name="T4" fmla="*/ 118 w 145"/>
              <a:gd name="T5" fmla="*/ 146 h 146"/>
              <a:gd name="T6" fmla="*/ 100 w 145"/>
              <a:gd name="T7" fmla="*/ 146 h 146"/>
              <a:gd name="T8" fmla="*/ 100 w 145"/>
              <a:gd name="T9" fmla="*/ 88 h 146"/>
              <a:gd name="T10" fmla="*/ 119 w 145"/>
              <a:gd name="T11" fmla="*/ 88 h 146"/>
              <a:gd name="T12" fmla="*/ 122 w 145"/>
              <a:gd name="T13" fmla="*/ 67 h 146"/>
              <a:gd name="T14" fmla="*/ 100 w 145"/>
              <a:gd name="T15" fmla="*/ 67 h 146"/>
              <a:gd name="T16" fmla="*/ 100 w 145"/>
              <a:gd name="T17" fmla="*/ 53 h 146"/>
              <a:gd name="T18" fmla="*/ 102 w 145"/>
              <a:gd name="T19" fmla="*/ 46 h 146"/>
              <a:gd name="T20" fmla="*/ 111 w 145"/>
              <a:gd name="T21" fmla="*/ 43 h 146"/>
              <a:gd name="T22" fmla="*/ 124 w 145"/>
              <a:gd name="T23" fmla="*/ 43 h 146"/>
              <a:gd name="T24" fmla="*/ 124 w 145"/>
              <a:gd name="T25" fmla="*/ 23 h 146"/>
              <a:gd name="T26" fmla="*/ 107 w 145"/>
              <a:gd name="T27" fmla="*/ 22 h 146"/>
              <a:gd name="T28" fmla="*/ 86 w 145"/>
              <a:gd name="T29" fmla="*/ 30 h 146"/>
              <a:gd name="T30" fmla="*/ 79 w 145"/>
              <a:gd name="T31" fmla="*/ 51 h 146"/>
              <a:gd name="T32" fmla="*/ 79 w 145"/>
              <a:gd name="T33" fmla="*/ 67 h 146"/>
              <a:gd name="T34" fmla="*/ 57 w 145"/>
              <a:gd name="T35" fmla="*/ 67 h 146"/>
              <a:gd name="T36" fmla="*/ 57 w 145"/>
              <a:gd name="T37" fmla="*/ 88 h 146"/>
              <a:gd name="T38" fmla="*/ 79 w 145"/>
              <a:gd name="T39" fmla="*/ 88 h 146"/>
              <a:gd name="T40" fmla="*/ 79 w 145"/>
              <a:gd name="T41" fmla="*/ 146 h 146"/>
              <a:gd name="T42" fmla="*/ 27 w 145"/>
              <a:gd name="T43" fmla="*/ 146 h 146"/>
              <a:gd name="T44" fmla="*/ 8 w 145"/>
              <a:gd name="T45" fmla="*/ 138 h 146"/>
              <a:gd name="T46" fmla="*/ 0 w 145"/>
              <a:gd name="T47" fmla="*/ 118 h 146"/>
              <a:gd name="T48" fmla="*/ 0 w 145"/>
              <a:gd name="T49" fmla="*/ 28 h 146"/>
              <a:gd name="T50" fmla="*/ 8 w 145"/>
              <a:gd name="T51" fmla="*/ 8 h 146"/>
              <a:gd name="T52" fmla="*/ 27 w 145"/>
              <a:gd name="T53" fmla="*/ 0 h 146"/>
              <a:gd name="T54" fmla="*/ 118 w 145"/>
              <a:gd name="T55" fmla="*/ 0 h 146"/>
              <a:gd name="T56" fmla="*/ 137 w 145"/>
              <a:gd name="T57" fmla="*/ 8 h 146"/>
              <a:gd name="T58" fmla="*/ 145 w 145"/>
              <a:gd name="T59" fmla="*/ 28 h 146"/>
              <a:gd name="T60" fmla="*/ 145 w 145"/>
              <a:gd name="T6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45" y="118"/>
                </a:moveTo>
                <a:cubicBezTo>
                  <a:pt x="145" y="126"/>
                  <a:pt x="142" y="132"/>
                  <a:pt x="137" y="138"/>
                </a:cubicBezTo>
                <a:cubicBezTo>
                  <a:pt x="132" y="143"/>
                  <a:pt x="125" y="146"/>
                  <a:pt x="118" y="146"/>
                </a:cubicBezTo>
                <a:cubicBezTo>
                  <a:pt x="100" y="146"/>
                  <a:pt x="100" y="146"/>
                  <a:pt x="100" y="146"/>
                </a:cubicBezTo>
                <a:cubicBezTo>
                  <a:pt x="100" y="88"/>
                  <a:pt x="100" y="88"/>
                  <a:pt x="100" y="88"/>
                </a:cubicBezTo>
                <a:cubicBezTo>
                  <a:pt x="119" y="88"/>
                  <a:pt x="119" y="88"/>
                  <a:pt x="119" y="88"/>
                </a:cubicBezTo>
                <a:cubicBezTo>
                  <a:pt x="122" y="67"/>
                  <a:pt x="122" y="67"/>
                  <a:pt x="122" y="67"/>
                </a:cubicBezTo>
                <a:cubicBezTo>
                  <a:pt x="100" y="67"/>
                  <a:pt x="100" y="67"/>
                  <a:pt x="100" y="67"/>
                </a:cubicBezTo>
                <a:cubicBezTo>
                  <a:pt x="100" y="53"/>
                  <a:pt x="100" y="53"/>
                  <a:pt x="100" y="53"/>
                </a:cubicBezTo>
                <a:cubicBezTo>
                  <a:pt x="100" y="50"/>
                  <a:pt x="101" y="47"/>
                  <a:pt x="102" y="46"/>
                </a:cubicBezTo>
                <a:cubicBezTo>
                  <a:pt x="104" y="44"/>
                  <a:pt x="107" y="43"/>
                  <a:pt x="111" y="43"/>
                </a:cubicBezTo>
                <a:cubicBezTo>
                  <a:pt x="124" y="43"/>
                  <a:pt x="124" y="43"/>
                  <a:pt x="124" y="43"/>
                </a:cubicBezTo>
                <a:cubicBezTo>
                  <a:pt x="124" y="23"/>
                  <a:pt x="124" y="23"/>
                  <a:pt x="124" y="23"/>
                </a:cubicBezTo>
                <a:cubicBezTo>
                  <a:pt x="118" y="23"/>
                  <a:pt x="112" y="22"/>
                  <a:pt x="107" y="22"/>
                </a:cubicBezTo>
                <a:cubicBezTo>
                  <a:pt x="98" y="22"/>
                  <a:pt x="91" y="25"/>
                  <a:pt x="86" y="30"/>
                </a:cubicBezTo>
                <a:cubicBezTo>
                  <a:pt x="81" y="35"/>
                  <a:pt x="79" y="42"/>
                  <a:pt x="79" y="51"/>
                </a:cubicBezTo>
                <a:cubicBezTo>
                  <a:pt x="79" y="67"/>
                  <a:pt x="79" y="67"/>
                  <a:pt x="79" y="67"/>
                </a:cubicBezTo>
                <a:cubicBezTo>
                  <a:pt x="57" y="67"/>
                  <a:pt x="57" y="67"/>
                  <a:pt x="57" y="67"/>
                </a:cubicBezTo>
                <a:cubicBezTo>
                  <a:pt x="57" y="88"/>
                  <a:pt x="57" y="88"/>
                  <a:pt x="57" y="88"/>
                </a:cubicBezTo>
                <a:cubicBezTo>
                  <a:pt x="79" y="88"/>
                  <a:pt x="79" y="88"/>
                  <a:pt x="79" y="88"/>
                </a:cubicBezTo>
                <a:cubicBezTo>
                  <a:pt x="79" y="146"/>
                  <a:pt x="79" y="146"/>
                  <a:pt x="7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lnTo>
                  <a:pt x="145" y="1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01389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138453"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TEAM WORK</a:t>
            </a:r>
          </a:p>
        </p:txBody>
      </p:sp>
      <p:sp>
        <p:nvSpPr>
          <p:cNvPr id="9" name="TextBox 8"/>
          <p:cNvSpPr txBox="1"/>
          <p:nvPr/>
        </p:nvSpPr>
        <p:spPr>
          <a:xfrm>
            <a:off x="919756" y="1103293"/>
            <a:ext cx="4900701" cy="1077218"/>
          </a:xfrm>
          <a:prstGeom prst="rect">
            <a:avLst/>
          </a:prstGeom>
          <a:noFill/>
        </p:spPr>
        <p:txBody>
          <a:bodyPr wrap="none" rtlCol="0">
            <a:spAutoFit/>
          </a:bodyPr>
          <a:lstStyle/>
          <a:p>
            <a:r>
              <a:rPr lang="en-US" sz="3200" b="1">
                <a:solidFill>
                  <a:schemeClr val="bg1"/>
                </a:solidFill>
                <a:ea typeface="Roboto" panose="02000000000000000000" pitchFamily="2" charset="0"/>
              </a:rPr>
              <a:t>Business Creative </a:t>
            </a:r>
          </a:p>
          <a:p>
            <a:r>
              <a:rPr lang="en-US" sz="3200" b="1">
                <a:solidFill>
                  <a:schemeClr val="bg1"/>
                </a:solidFill>
                <a:ea typeface="Roboto" panose="02000000000000000000" pitchFamily="2" charset="0"/>
              </a:rPr>
              <a:t>Theme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pPr/>
              <a:t>14</a:t>
            </a:fld>
            <a:endParaRPr lang="en-US"/>
          </a:p>
        </p:txBody>
      </p:sp>
      <p:pic>
        <p:nvPicPr>
          <p:cNvPr id="10" name="Picture Placeholder 9">
            <a:extLst>
              <a:ext uri="{FF2B5EF4-FFF2-40B4-BE49-F238E27FC236}">
                <a16:creationId xmlns:a16="http://schemas.microsoft.com/office/drawing/2014/main" id="{ABDC455E-D777-49D3-978F-9EC46D1C54A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67" r="67"/>
          <a:stretch>
            <a:fillRect/>
          </a:stretch>
        </p:blipFill>
        <p:spPr/>
      </p:pic>
      <p:pic>
        <p:nvPicPr>
          <p:cNvPr id="14" name="Picture Placeholder 13">
            <a:extLst>
              <a:ext uri="{FF2B5EF4-FFF2-40B4-BE49-F238E27FC236}">
                <a16:creationId xmlns:a16="http://schemas.microsoft.com/office/drawing/2014/main" id="{99B362F3-3FCF-4A11-896A-485517073495}"/>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66" b="66"/>
          <a:stretch>
            <a:fillRect/>
          </a:stretch>
        </p:blipFill>
        <p:spPr/>
      </p:pic>
      <p:pic>
        <p:nvPicPr>
          <p:cNvPr id="16" name="Picture Placeholder 15">
            <a:extLst>
              <a:ext uri="{FF2B5EF4-FFF2-40B4-BE49-F238E27FC236}">
                <a16:creationId xmlns:a16="http://schemas.microsoft.com/office/drawing/2014/main" id="{A8E05050-0BBB-46C3-886A-892C7B8764DC}"/>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pic>
        <p:nvPicPr>
          <p:cNvPr id="33" name="Picture Placeholder 32">
            <a:extLst>
              <a:ext uri="{FF2B5EF4-FFF2-40B4-BE49-F238E27FC236}">
                <a16:creationId xmlns:a16="http://schemas.microsoft.com/office/drawing/2014/main" id="{D505AD33-F401-42D1-B8CB-645ED6BC4DAB}"/>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a:stretch>
            <a:fillRect/>
          </a:stretch>
        </p:blipFill>
        <p:spPr/>
      </p:pic>
      <p:pic>
        <p:nvPicPr>
          <p:cNvPr id="34" name="Picture Placeholder 33">
            <a:extLst>
              <a:ext uri="{FF2B5EF4-FFF2-40B4-BE49-F238E27FC236}">
                <a16:creationId xmlns:a16="http://schemas.microsoft.com/office/drawing/2014/main" id="{EDB18AFC-EDA1-497B-8019-7A2E8C91B684}"/>
              </a:ext>
            </a:extLst>
          </p:cNvPr>
          <p:cNvPicPr>
            <a:picLocks noGrp="1" noChangeAspect="1"/>
          </p:cNvPicPr>
          <p:nvPr>
            <p:ph type="pic" sz="quarter" idx="18"/>
          </p:nvPr>
        </p:nvPicPr>
        <p:blipFill>
          <a:blip r:embed="rId7"/>
          <a:srcRect/>
          <a:stretch>
            <a:fillRect/>
          </a:stretch>
        </p:blipFill>
        <p:spPr/>
      </p:pic>
      <p:sp>
        <p:nvSpPr>
          <p:cNvPr id="17" name="TextBox 16"/>
          <p:cNvSpPr txBox="1"/>
          <p:nvPr/>
        </p:nvSpPr>
        <p:spPr>
          <a:xfrm>
            <a:off x="1403061" y="3978054"/>
            <a:ext cx="851478" cy="289441"/>
          </a:xfrm>
          <a:prstGeom prst="roundRect">
            <a:avLst/>
          </a:prstGeom>
          <a:solidFill>
            <a:schemeClr val="accent1"/>
          </a:solidFill>
        </p:spPr>
        <p:txBody>
          <a:bodyPr wrap="none" rtlCol="0">
            <a:spAutoFit/>
          </a:bodyPr>
          <a:lstStyle/>
          <a:p>
            <a:pPr algn="ctr"/>
            <a:r>
              <a:rPr lang="en-US" sz="1100">
                <a:solidFill>
                  <a:schemeClr val="bg2"/>
                </a:solidFill>
                <a:ea typeface="Roboto Condensed Light" panose="02000000000000000000" pitchFamily="2" charset="0"/>
              </a:rPr>
              <a:t>Designer</a:t>
            </a:r>
          </a:p>
        </p:txBody>
      </p:sp>
      <p:sp>
        <p:nvSpPr>
          <p:cNvPr id="18" name="TextBox 17"/>
          <p:cNvSpPr txBox="1"/>
          <p:nvPr/>
        </p:nvSpPr>
        <p:spPr>
          <a:xfrm>
            <a:off x="3412836" y="3978053"/>
            <a:ext cx="851478" cy="289441"/>
          </a:xfrm>
          <a:prstGeom prst="roundRect">
            <a:avLst/>
          </a:prstGeom>
          <a:solidFill>
            <a:schemeClr val="accent3"/>
          </a:solidFill>
        </p:spPr>
        <p:txBody>
          <a:bodyPr wrap="none" rtlCol="0">
            <a:spAutoFit/>
          </a:bodyPr>
          <a:lstStyle/>
          <a:p>
            <a:pPr algn="ctr"/>
            <a:r>
              <a:rPr lang="en-US" sz="1100">
                <a:solidFill>
                  <a:schemeClr val="bg2"/>
                </a:solidFill>
                <a:ea typeface="Roboto Condensed Light" panose="02000000000000000000" pitchFamily="2" charset="0"/>
              </a:rPr>
              <a:t>Designer</a:t>
            </a:r>
          </a:p>
        </p:txBody>
      </p:sp>
      <p:sp>
        <p:nvSpPr>
          <p:cNvPr id="19" name="TextBox 18"/>
          <p:cNvSpPr txBox="1"/>
          <p:nvPr/>
        </p:nvSpPr>
        <p:spPr>
          <a:xfrm>
            <a:off x="5422611" y="3978053"/>
            <a:ext cx="851478" cy="289441"/>
          </a:xfrm>
          <a:prstGeom prst="roundRect">
            <a:avLst/>
          </a:prstGeom>
          <a:solidFill>
            <a:schemeClr val="accent4"/>
          </a:solidFill>
        </p:spPr>
        <p:txBody>
          <a:bodyPr wrap="none" rtlCol="0">
            <a:spAutoFit/>
          </a:bodyPr>
          <a:lstStyle/>
          <a:p>
            <a:pPr algn="ctr"/>
            <a:r>
              <a:rPr lang="en-US" sz="1100">
                <a:solidFill>
                  <a:schemeClr val="bg2"/>
                </a:solidFill>
                <a:ea typeface="Roboto Condensed Light" panose="02000000000000000000" pitchFamily="2" charset="0"/>
              </a:rPr>
              <a:t>Designer</a:t>
            </a:r>
          </a:p>
        </p:txBody>
      </p:sp>
      <p:sp>
        <p:nvSpPr>
          <p:cNvPr id="20" name="TextBox 19"/>
          <p:cNvSpPr txBox="1"/>
          <p:nvPr/>
        </p:nvSpPr>
        <p:spPr>
          <a:xfrm>
            <a:off x="7432386" y="3978052"/>
            <a:ext cx="851478" cy="289441"/>
          </a:xfrm>
          <a:prstGeom prst="roundRect">
            <a:avLst/>
          </a:prstGeom>
          <a:solidFill>
            <a:schemeClr val="accent5"/>
          </a:solidFill>
        </p:spPr>
        <p:txBody>
          <a:bodyPr wrap="none" rtlCol="0">
            <a:spAutoFit/>
          </a:bodyPr>
          <a:lstStyle/>
          <a:p>
            <a:pPr algn="ctr"/>
            <a:r>
              <a:rPr lang="en-US" sz="1100">
                <a:solidFill>
                  <a:schemeClr val="bg2"/>
                </a:solidFill>
                <a:ea typeface="Roboto Condensed Light" panose="02000000000000000000" pitchFamily="2" charset="0"/>
              </a:rPr>
              <a:t>Designer</a:t>
            </a:r>
          </a:p>
        </p:txBody>
      </p:sp>
      <p:sp>
        <p:nvSpPr>
          <p:cNvPr id="21" name="TextBox 20"/>
          <p:cNvSpPr txBox="1"/>
          <p:nvPr/>
        </p:nvSpPr>
        <p:spPr>
          <a:xfrm>
            <a:off x="9442161" y="3978052"/>
            <a:ext cx="851478" cy="289441"/>
          </a:xfrm>
          <a:prstGeom prst="roundRect">
            <a:avLst/>
          </a:prstGeom>
          <a:solidFill>
            <a:schemeClr val="accent6">
              <a:lumMod val="50000"/>
            </a:schemeClr>
          </a:solidFill>
        </p:spPr>
        <p:txBody>
          <a:bodyPr wrap="none" rtlCol="0">
            <a:spAutoFit/>
          </a:bodyPr>
          <a:lstStyle/>
          <a:p>
            <a:pPr algn="ctr"/>
            <a:r>
              <a:rPr lang="en-US" sz="1100">
                <a:solidFill>
                  <a:schemeClr val="bg2"/>
                </a:solidFill>
                <a:ea typeface="Roboto Condensed Light" panose="02000000000000000000" pitchFamily="2" charset="0"/>
              </a:rPr>
              <a:t>Designer</a:t>
            </a:r>
          </a:p>
        </p:txBody>
      </p:sp>
      <p:sp>
        <p:nvSpPr>
          <p:cNvPr id="22" name="Rectangle 21"/>
          <p:cNvSpPr/>
          <p:nvPr/>
        </p:nvSpPr>
        <p:spPr>
          <a:xfrm>
            <a:off x="783331" y="4888619"/>
            <a:ext cx="2090938" cy="1172437"/>
          </a:xfrm>
          <a:prstGeom prst="rect">
            <a:avLst/>
          </a:prstGeom>
        </p:spPr>
        <p:txBody>
          <a:bodyPr wrap="square">
            <a:spAutoFit/>
          </a:bodyPr>
          <a:lstStyle/>
          <a:p>
            <a:pPr algn="ctr">
              <a:lnSpc>
                <a:spcPct val="130000"/>
              </a:lnSpc>
            </a:pPr>
            <a:r>
              <a:rPr lang="en-US" sz="1100" b="1">
                <a:solidFill>
                  <a:schemeClr val="bg1"/>
                </a:solidFill>
                <a:ea typeface="Roboto" panose="02000000000000000000" pitchFamily="2" charset="0"/>
              </a:rPr>
              <a:t>Jonathan Doe</a:t>
            </a:r>
          </a:p>
          <a:p>
            <a:pPr algn="ctr">
              <a:lnSpc>
                <a:spcPct val="130000"/>
              </a:lnSpc>
            </a:pPr>
            <a:r>
              <a:rPr lang="en-US" sz="1100">
                <a:solidFill>
                  <a:schemeClr val="bg1"/>
                </a:solidFill>
                <a:ea typeface="Roboto Condensed Light" panose="02000000000000000000" pitchFamily="2" charset="0"/>
              </a:rPr>
              <a:t>Designer</a:t>
            </a:r>
          </a:p>
          <a:p>
            <a:pPr algn="ctr">
              <a:lnSpc>
                <a:spcPct val="130000"/>
              </a:lnSpc>
            </a:pPr>
            <a:r>
              <a:rPr lang="en-US" sz="1100">
                <a:solidFill>
                  <a:schemeClr val="bg1"/>
                </a:solidFill>
                <a:ea typeface="Roboto Condensed Light" panose="02000000000000000000" pitchFamily="2" charset="0"/>
              </a:rPr>
              <a:t>Objectively disintermediate leveraged manufactured</a:t>
            </a:r>
          </a:p>
        </p:txBody>
      </p:sp>
      <p:sp>
        <p:nvSpPr>
          <p:cNvPr id="23" name="Rectangle 22"/>
          <p:cNvSpPr/>
          <p:nvPr/>
        </p:nvSpPr>
        <p:spPr>
          <a:xfrm>
            <a:off x="2793106" y="4888619"/>
            <a:ext cx="2090938" cy="1172437"/>
          </a:xfrm>
          <a:prstGeom prst="rect">
            <a:avLst/>
          </a:prstGeom>
        </p:spPr>
        <p:txBody>
          <a:bodyPr wrap="square">
            <a:spAutoFit/>
          </a:bodyPr>
          <a:lstStyle/>
          <a:p>
            <a:pPr algn="ctr">
              <a:lnSpc>
                <a:spcPct val="130000"/>
              </a:lnSpc>
            </a:pPr>
            <a:r>
              <a:rPr lang="en-US" sz="1100" b="1">
                <a:solidFill>
                  <a:schemeClr val="bg1"/>
                </a:solidFill>
                <a:ea typeface="Roboto" panose="02000000000000000000" pitchFamily="2" charset="0"/>
              </a:rPr>
              <a:t>Jonathan Doe</a:t>
            </a:r>
          </a:p>
          <a:p>
            <a:pPr algn="ctr">
              <a:lnSpc>
                <a:spcPct val="130000"/>
              </a:lnSpc>
            </a:pPr>
            <a:r>
              <a:rPr lang="en-US" sz="1100">
                <a:solidFill>
                  <a:schemeClr val="bg1"/>
                </a:solidFill>
                <a:ea typeface="Roboto Condensed Light" panose="02000000000000000000" pitchFamily="2" charset="0"/>
              </a:rPr>
              <a:t>Designer</a:t>
            </a:r>
          </a:p>
          <a:p>
            <a:pPr algn="ctr">
              <a:lnSpc>
                <a:spcPct val="130000"/>
              </a:lnSpc>
            </a:pPr>
            <a:r>
              <a:rPr lang="en-US" sz="1100">
                <a:solidFill>
                  <a:schemeClr val="bg1"/>
                </a:solidFill>
                <a:ea typeface="Roboto Condensed Light" panose="02000000000000000000" pitchFamily="2" charset="0"/>
              </a:rPr>
              <a:t>Objectively disintermediate leveraged manufactured</a:t>
            </a:r>
          </a:p>
        </p:txBody>
      </p:sp>
      <p:sp>
        <p:nvSpPr>
          <p:cNvPr id="24" name="Rectangle 23"/>
          <p:cNvSpPr/>
          <p:nvPr/>
        </p:nvSpPr>
        <p:spPr>
          <a:xfrm>
            <a:off x="4802881" y="4888619"/>
            <a:ext cx="2090938" cy="1172437"/>
          </a:xfrm>
          <a:prstGeom prst="rect">
            <a:avLst/>
          </a:prstGeom>
        </p:spPr>
        <p:txBody>
          <a:bodyPr wrap="square">
            <a:spAutoFit/>
          </a:bodyPr>
          <a:lstStyle/>
          <a:p>
            <a:pPr algn="ctr">
              <a:lnSpc>
                <a:spcPct val="130000"/>
              </a:lnSpc>
            </a:pPr>
            <a:r>
              <a:rPr lang="en-US" sz="1100" b="1">
                <a:solidFill>
                  <a:schemeClr val="bg1"/>
                </a:solidFill>
                <a:ea typeface="Roboto" panose="02000000000000000000" pitchFamily="2" charset="0"/>
              </a:rPr>
              <a:t>Jonathan Doe</a:t>
            </a:r>
          </a:p>
          <a:p>
            <a:pPr algn="ctr">
              <a:lnSpc>
                <a:spcPct val="130000"/>
              </a:lnSpc>
            </a:pPr>
            <a:r>
              <a:rPr lang="en-US" sz="1100">
                <a:solidFill>
                  <a:schemeClr val="bg1"/>
                </a:solidFill>
                <a:ea typeface="Roboto Condensed Light" panose="02000000000000000000" pitchFamily="2" charset="0"/>
              </a:rPr>
              <a:t>Designer</a:t>
            </a:r>
          </a:p>
          <a:p>
            <a:pPr algn="ctr">
              <a:lnSpc>
                <a:spcPct val="130000"/>
              </a:lnSpc>
            </a:pPr>
            <a:r>
              <a:rPr lang="en-US" sz="1100">
                <a:solidFill>
                  <a:schemeClr val="bg1"/>
                </a:solidFill>
                <a:ea typeface="Roboto Condensed Light" panose="02000000000000000000" pitchFamily="2" charset="0"/>
              </a:rPr>
              <a:t>Objectively disintermediate leveraged manufactured</a:t>
            </a:r>
          </a:p>
        </p:txBody>
      </p:sp>
      <p:sp>
        <p:nvSpPr>
          <p:cNvPr id="25" name="Rectangle 24"/>
          <p:cNvSpPr/>
          <p:nvPr/>
        </p:nvSpPr>
        <p:spPr>
          <a:xfrm>
            <a:off x="6812656" y="4888619"/>
            <a:ext cx="2090938" cy="1172437"/>
          </a:xfrm>
          <a:prstGeom prst="rect">
            <a:avLst/>
          </a:prstGeom>
        </p:spPr>
        <p:txBody>
          <a:bodyPr wrap="square">
            <a:spAutoFit/>
          </a:bodyPr>
          <a:lstStyle/>
          <a:p>
            <a:pPr algn="ctr">
              <a:lnSpc>
                <a:spcPct val="130000"/>
              </a:lnSpc>
            </a:pPr>
            <a:r>
              <a:rPr lang="en-US" sz="1100" b="1">
                <a:solidFill>
                  <a:schemeClr val="bg1"/>
                </a:solidFill>
                <a:ea typeface="Roboto" panose="02000000000000000000" pitchFamily="2" charset="0"/>
              </a:rPr>
              <a:t>Jonathan Doe</a:t>
            </a:r>
          </a:p>
          <a:p>
            <a:pPr algn="ctr">
              <a:lnSpc>
                <a:spcPct val="130000"/>
              </a:lnSpc>
            </a:pPr>
            <a:r>
              <a:rPr lang="en-US" sz="1100">
                <a:solidFill>
                  <a:schemeClr val="bg1"/>
                </a:solidFill>
                <a:ea typeface="Roboto Condensed Light" panose="02000000000000000000" pitchFamily="2" charset="0"/>
              </a:rPr>
              <a:t>Designer</a:t>
            </a:r>
          </a:p>
          <a:p>
            <a:pPr algn="ctr">
              <a:lnSpc>
                <a:spcPct val="130000"/>
              </a:lnSpc>
            </a:pPr>
            <a:r>
              <a:rPr lang="en-US" sz="1100">
                <a:solidFill>
                  <a:schemeClr val="bg1"/>
                </a:solidFill>
                <a:ea typeface="Roboto Condensed Light" panose="02000000000000000000" pitchFamily="2" charset="0"/>
              </a:rPr>
              <a:t>Objectively disintermediate leveraged manufactured</a:t>
            </a:r>
          </a:p>
        </p:txBody>
      </p:sp>
      <p:sp>
        <p:nvSpPr>
          <p:cNvPr id="26" name="Rectangle 25"/>
          <p:cNvSpPr/>
          <p:nvPr/>
        </p:nvSpPr>
        <p:spPr>
          <a:xfrm>
            <a:off x="8822431" y="4886262"/>
            <a:ext cx="2090938" cy="1172437"/>
          </a:xfrm>
          <a:prstGeom prst="rect">
            <a:avLst/>
          </a:prstGeom>
        </p:spPr>
        <p:txBody>
          <a:bodyPr wrap="square">
            <a:spAutoFit/>
          </a:bodyPr>
          <a:lstStyle/>
          <a:p>
            <a:pPr algn="ctr">
              <a:lnSpc>
                <a:spcPct val="130000"/>
              </a:lnSpc>
            </a:pPr>
            <a:r>
              <a:rPr lang="en-US" sz="1100" b="1">
                <a:solidFill>
                  <a:schemeClr val="bg1"/>
                </a:solidFill>
                <a:ea typeface="Roboto" panose="02000000000000000000" pitchFamily="2" charset="0"/>
              </a:rPr>
              <a:t>Jonathan Doe</a:t>
            </a:r>
          </a:p>
          <a:p>
            <a:pPr algn="ctr">
              <a:lnSpc>
                <a:spcPct val="130000"/>
              </a:lnSpc>
            </a:pPr>
            <a:r>
              <a:rPr lang="en-US" sz="1100">
                <a:solidFill>
                  <a:schemeClr val="bg1"/>
                </a:solidFill>
                <a:ea typeface="Roboto Condensed Light" panose="02000000000000000000" pitchFamily="2" charset="0"/>
              </a:rPr>
              <a:t>Designer</a:t>
            </a:r>
          </a:p>
          <a:p>
            <a:pPr algn="ctr">
              <a:lnSpc>
                <a:spcPct val="130000"/>
              </a:lnSpc>
            </a:pPr>
            <a:r>
              <a:rPr lang="en-US" sz="1100">
                <a:solidFill>
                  <a:schemeClr val="bg1"/>
                </a:solidFill>
                <a:ea typeface="Roboto Condensed Light" panose="02000000000000000000" pitchFamily="2" charset="0"/>
              </a:rPr>
              <a:t>Objectively disintermediate leveraged manufactured</a:t>
            </a:r>
          </a:p>
        </p:txBody>
      </p:sp>
    </p:spTree>
    <p:extLst>
      <p:ext uri="{BB962C8B-B14F-4D97-AF65-F5344CB8AC3E}">
        <p14:creationId xmlns:p14="http://schemas.microsoft.com/office/powerpoint/2010/main" val="153371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F37E729-811F-4CA5-A520-C9E8F642583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09" b="7809"/>
          <a:stretch>
            <a:fillRect/>
          </a:stretch>
        </p:blipFill>
        <p:spPr/>
      </p:pic>
      <p:sp>
        <p:nvSpPr>
          <p:cNvPr id="2" name="Rectangle 1"/>
          <p:cNvSpPr/>
          <p:nvPr/>
        </p:nvSpPr>
        <p:spPr>
          <a:xfrm>
            <a:off x="0" y="4348716"/>
            <a:ext cx="11163300" cy="1442484"/>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28700" y="4649972"/>
            <a:ext cx="839972" cy="8399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2"/>
          <p:cNvSpPr>
            <a:spLocks noEditPoints="1"/>
          </p:cNvSpPr>
          <p:nvPr/>
        </p:nvSpPr>
        <p:spPr bwMode="auto">
          <a:xfrm>
            <a:off x="1251794" y="4873066"/>
            <a:ext cx="393784" cy="393784"/>
          </a:xfrm>
          <a:custGeom>
            <a:avLst/>
            <a:gdLst/>
            <a:ahLst/>
            <a:cxnLst>
              <a:cxn ang="0">
                <a:pos x="224" y="12"/>
              </a:cxn>
              <a:cxn ang="0">
                <a:pos x="188" y="0"/>
              </a:cxn>
              <a:cxn ang="0">
                <a:pos x="168" y="4"/>
              </a:cxn>
              <a:cxn ang="0">
                <a:pos x="112" y="54"/>
              </a:cxn>
              <a:cxn ang="0">
                <a:pos x="110" y="54"/>
              </a:cxn>
              <a:cxn ang="0">
                <a:pos x="28" y="138"/>
              </a:cxn>
              <a:cxn ang="0">
                <a:pos x="20" y="152"/>
              </a:cxn>
              <a:cxn ang="0">
                <a:pos x="0" y="228"/>
              </a:cxn>
              <a:cxn ang="0">
                <a:pos x="8" y="248"/>
              </a:cxn>
              <a:cxn ang="0">
                <a:pos x="28" y="256"/>
              </a:cxn>
              <a:cxn ang="0">
                <a:pos x="106" y="236"/>
              </a:cxn>
              <a:cxn ang="0">
                <a:pos x="240" y="106"/>
              </a:cxn>
              <a:cxn ang="0">
                <a:pos x="252" y="86"/>
              </a:cxn>
              <a:cxn ang="0">
                <a:pos x="254" y="52"/>
              </a:cxn>
              <a:cxn ang="0">
                <a:pos x="236" y="20"/>
              </a:cxn>
              <a:cxn ang="0">
                <a:pos x="126" y="180"/>
              </a:cxn>
              <a:cxn ang="0">
                <a:pos x="198" y="94"/>
              </a:cxn>
              <a:cxn ang="0">
                <a:pos x="196" y="126"/>
              </a:cxn>
              <a:cxn ang="0">
                <a:pos x="190" y="134"/>
              </a:cxn>
              <a:cxn ang="0">
                <a:pos x="128" y="196"/>
              </a:cxn>
              <a:cxn ang="0">
                <a:pos x="118" y="162"/>
              </a:cxn>
              <a:cxn ang="0">
                <a:pos x="100" y="142"/>
              </a:cxn>
              <a:cxn ang="0">
                <a:pos x="168" y="60"/>
              </a:cxn>
              <a:cxn ang="0">
                <a:pos x="184" y="72"/>
              </a:cxn>
              <a:cxn ang="0">
                <a:pos x="118" y="162"/>
              </a:cxn>
              <a:cxn ang="0">
                <a:pos x="72" y="130"/>
              </a:cxn>
              <a:cxn ang="0">
                <a:pos x="122" y="66"/>
              </a:cxn>
              <a:cxn ang="0">
                <a:pos x="150" y="56"/>
              </a:cxn>
              <a:cxn ang="0">
                <a:pos x="34" y="238"/>
              </a:cxn>
              <a:cxn ang="0">
                <a:pos x="28" y="240"/>
              </a:cxn>
              <a:cxn ang="0">
                <a:pos x="16" y="232"/>
              </a:cxn>
              <a:cxn ang="0">
                <a:pos x="16" y="224"/>
              </a:cxn>
              <a:cxn ang="0">
                <a:pos x="32" y="194"/>
              </a:cxn>
              <a:cxn ang="0">
                <a:pos x="52" y="204"/>
              </a:cxn>
              <a:cxn ang="0">
                <a:pos x="60" y="218"/>
              </a:cxn>
              <a:cxn ang="0">
                <a:pos x="34" y="238"/>
              </a:cxn>
              <a:cxn ang="0">
                <a:pos x="70" y="222"/>
              </a:cxn>
              <a:cxn ang="0">
                <a:pos x="58" y="198"/>
              </a:cxn>
              <a:cxn ang="0">
                <a:pos x="44" y="188"/>
              </a:cxn>
              <a:cxn ang="0">
                <a:pos x="36" y="156"/>
              </a:cxn>
              <a:cxn ang="0">
                <a:pos x="38" y="150"/>
              </a:cxn>
              <a:cxn ang="0">
                <a:pos x="60" y="144"/>
              </a:cxn>
              <a:cxn ang="0">
                <a:pos x="82" y="150"/>
              </a:cxn>
              <a:cxn ang="0">
                <a:pos x="96" y="160"/>
              </a:cxn>
              <a:cxn ang="0">
                <a:pos x="110" y="182"/>
              </a:cxn>
              <a:cxn ang="0">
                <a:pos x="110" y="206"/>
              </a:cxn>
              <a:cxn ang="0">
                <a:pos x="104" y="220"/>
              </a:cxn>
              <a:cxn ang="0">
                <a:pos x="230" y="94"/>
              </a:cxn>
              <a:cxn ang="0">
                <a:pos x="216" y="102"/>
              </a:cxn>
              <a:cxn ang="0">
                <a:pos x="210" y="80"/>
              </a:cxn>
              <a:cxn ang="0">
                <a:pos x="196" y="60"/>
              </a:cxn>
              <a:cxn ang="0">
                <a:pos x="162" y="42"/>
              </a:cxn>
              <a:cxn ang="0">
                <a:pos x="162" y="26"/>
              </a:cxn>
              <a:cxn ang="0">
                <a:pos x="180" y="16"/>
              </a:cxn>
              <a:cxn ang="0">
                <a:pos x="198" y="18"/>
              </a:cxn>
              <a:cxn ang="0">
                <a:pos x="224" y="32"/>
              </a:cxn>
              <a:cxn ang="0">
                <a:pos x="236" y="48"/>
              </a:cxn>
              <a:cxn ang="0">
                <a:pos x="240" y="66"/>
              </a:cxn>
              <a:cxn ang="0">
                <a:pos x="234" y="88"/>
              </a:cxn>
            </a:cxnLst>
            <a:rect l="0" t="0" r="r" b="b"/>
            <a:pathLst>
              <a:path w="256" h="256">
                <a:moveTo>
                  <a:pt x="236" y="20"/>
                </a:moveTo>
                <a:lnTo>
                  <a:pt x="236" y="20"/>
                </a:lnTo>
                <a:lnTo>
                  <a:pt x="224" y="12"/>
                </a:lnTo>
                <a:lnTo>
                  <a:pt x="212" y="6"/>
                </a:lnTo>
                <a:lnTo>
                  <a:pt x="200" y="2"/>
                </a:lnTo>
                <a:lnTo>
                  <a:pt x="188" y="0"/>
                </a:lnTo>
                <a:lnTo>
                  <a:pt x="188" y="0"/>
                </a:lnTo>
                <a:lnTo>
                  <a:pt x="178" y="0"/>
                </a:lnTo>
                <a:lnTo>
                  <a:pt x="168" y="4"/>
                </a:lnTo>
                <a:lnTo>
                  <a:pt x="158" y="8"/>
                </a:lnTo>
                <a:lnTo>
                  <a:pt x="150" y="16"/>
                </a:lnTo>
                <a:lnTo>
                  <a:pt x="112" y="54"/>
                </a:lnTo>
                <a:lnTo>
                  <a:pt x="112" y="54"/>
                </a:lnTo>
                <a:lnTo>
                  <a:pt x="110" y="54"/>
                </a:lnTo>
                <a:lnTo>
                  <a:pt x="110" y="54"/>
                </a:lnTo>
                <a:lnTo>
                  <a:pt x="110" y="54"/>
                </a:lnTo>
                <a:lnTo>
                  <a:pt x="110" y="54"/>
                </a:lnTo>
                <a:lnTo>
                  <a:pt x="28" y="138"/>
                </a:lnTo>
                <a:lnTo>
                  <a:pt x="28" y="138"/>
                </a:lnTo>
                <a:lnTo>
                  <a:pt x="24" y="144"/>
                </a:lnTo>
                <a:lnTo>
                  <a:pt x="20" y="152"/>
                </a:lnTo>
                <a:lnTo>
                  <a:pt x="2" y="220"/>
                </a:lnTo>
                <a:lnTo>
                  <a:pt x="2" y="220"/>
                </a:lnTo>
                <a:lnTo>
                  <a:pt x="0" y="228"/>
                </a:lnTo>
                <a:lnTo>
                  <a:pt x="0" y="228"/>
                </a:lnTo>
                <a:lnTo>
                  <a:pt x="2" y="238"/>
                </a:lnTo>
                <a:lnTo>
                  <a:pt x="8" y="248"/>
                </a:lnTo>
                <a:lnTo>
                  <a:pt x="18" y="254"/>
                </a:lnTo>
                <a:lnTo>
                  <a:pt x="28" y="256"/>
                </a:lnTo>
                <a:lnTo>
                  <a:pt x="28" y="256"/>
                </a:lnTo>
                <a:lnTo>
                  <a:pt x="38" y="254"/>
                </a:lnTo>
                <a:lnTo>
                  <a:pt x="106" y="236"/>
                </a:lnTo>
                <a:lnTo>
                  <a:pt x="106" y="236"/>
                </a:lnTo>
                <a:lnTo>
                  <a:pt x="112" y="234"/>
                </a:lnTo>
                <a:lnTo>
                  <a:pt x="118" y="228"/>
                </a:lnTo>
                <a:lnTo>
                  <a:pt x="240" y="106"/>
                </a:lnTo>
                <a:lnTo>
                  <a:pt x="240" y="106"/>
                </a:lnTo>
                <a:lnTo>
                  <a:pt x="248" y="96"/>
                </a:lnTo>
                <a:lnTo>
                  <a:pt x="252" y="86"/>
                </a:lnTo>
                <a:lnTo>
                  <a:pt x="256" y="76"/>
                </a:lnTo>
                <a:lnTo>
                  <a:pt x="256" y="64"/>
                </a:lnTo>
                <a:lnTo>
                  <a:pt x="254" y="52"/>
                </a:lnTo>
                <a:lnTo>
                  <a:pt x="250" y="42"/>
                </a:lnTo>
                <a:lnTo>
                  <a:pt x="244" y="30"/>
                </a:lnTo>
                <a:lnTo>
                  <a:pt x="236" y="20"/>
                </a:lnTo>
                <a:close/>
                <a:moveTo>
                  <a:pt x="128" y="190"/>
                </a:moveTo>
                <a:lnTo>
                  <a:pt x="128" y="190"/>
                </a:lnTo>
                <a:lnTo>
                  <a:pt x="126" y="180"/>
                </a:lnTo>
                <a:lnTo>
                  <a:pt x="122" y="170"/>
                </a:lnTo>
                <a:lnTo>
                  <a:pt x="198" y="94"/>
                </a:lnTo>
                <a:lnTo>
                  <a:pt x="198" y="94"/>
                </a:lnTo>
                <a:lnTo>
                  <a:pt x="200" y="104"/>
                </a:lnTo>
                <a:lnTo>
                  <a:pt x="200" y="116"/>
                </a:lnTo>
                <a:lnTo>
                  <a:pt x="196" y="126"/>
                </a:lnTo>
                <a:lnTo>
                  <a:pt x="190" y="134"/>
                </a:lnTo>
                <a:lnTo>
                  <a:pt x="190" y="134"/>
                </a:lnTo>
                <a:lnTo>
                  <a:pt x="190" y="134"/>
                </a:lnTo>
                <a:lnTo>
                  <a:pt x="190" y="134"/>
                </a:lnTo>
                <a:lnTo>
                  <a:pt x="128" y="196"/>
                </a:lnTo>
                <a:lnTo>
                  <a:pt x="128" y="196"/>
                </a:lnTo>
                <a:lnTo>
                  <a:pt x="128" y="190"/>
                </a:lnTo>
                <a:close/>
                <a:moveTo>
                  <a:pt x="118" y="162"/>
                </a:moveTo>
                <a:lnTo>
                  <a:pt x="118" y="162"/>
                </a:lnTo>
                <a:lnTo>
                  <a:pt x="108" y="148"/>
                </a:lnTo>
                <a:lnTo>
                  <a:pt x="108" y="148"/>
                </a:lnTo>
                <a:lnTo>
                  <a:pt x="100" y="142"/>
                </a:lnTo>
                <a:lnTo>
                  <a:pt x="92" y="136"/>
                </a:lnTo>
                <a:lnTo>
                  <a:pt x="168" y="60"/>
                </a:lnTo>
                <a:lnTo>
                  <a:pt x="168" y="60"/>
                </a:lnTo>
                <a:lnTo>
                  <a:pt x="176" y="64"/>
                </a:lnTo>
                <a:lnTo>
                  <a:pt x="184" y="72"/>
                </a:lnTo>
                <a:lnTo>
                  <a:pt x="184" y="72"/>
                </a:lnTo>
                <a:lnTo>
                  <a:pt x="190" y="78"/>
                </a:lnTo>
                <a:lnTo>
                  <a:pt x="194" y="86"/>
                </a:lnTo>
                <a:lnTo>
                  <a:pt x="118" y="162"/>
                </a:lnTo>
                <a:close/>
                <a:moveTo>
                  <a:pt x="84" y="132"/>
                </a:moveTo>
                <a:lnTo>
                  <a:pt x="84" y="132"/>
                </a:lnTo>
                <a:lnTo>
                  <a:pt x="72" y="130"/>
                </a:lnTo>
                <a:lnTo>
                  <a:pt x="60" y="128"/>
                </a:lnTo>
                <a:lnTo>
                  <a:pt x="122" y="66"/>
                </a:lnTo>
                <a:lnTo>
                  <a:pt x="122" y="66"/>
                </a:lnTo>
                <a:lnTo>
                  <a:pt x="130" y="60"/>
                </a:lnTo>
                <a:lnTo>
                  <a:pt x="140" y="56"/>
                </a:lnTo>
                <a:lnTo>
                  <a:pt x="150" y="56"/>
                </a:lnTo>
                <a:lnTo>
                  <a:pt x="160" y="58"/>
                </a:lnTo>
                <a:lnTo>
                  <a:pt x="84" y="132"/>
                </a:lnTo>
                <a:close/>
                <a:moveTo>
                  <a:pt x="34" y="238"/>
                </a:moveTo>
                <a:lnTo>
                  <a:pt x="34" y="238"/>
                </a:lnTo>
                <a:lnTo>
                  <a:pt x="28" y="240"/>
                </a:lnTo>
                <a:lnTo>
                  <a:pt x="28" y="240"/>
                </a:lnTo>
                <a:lnTo>
                  <a:pt x="24" y="240"/>
                </a:lnTo>
                <a:lnTo>
                  <a:pt x="20" y="236"/>
                </a:lnTo>
                <a:lnTo>
                  <a:pt x="16" y="232"/>
                </a:lnTo>
                <a:lnTo>
                  <a:pt x="16" y="228"/>
                </a:lnTo>
                <a:lnTo>
                  <a:pt x="16" y="228"/>
                </a:lnTo>
                <a:lnTo>
                  <a:pt x="16" y="224"/>
                </a:lnTo>
                <a:lnTo>
                  <a:pt x="26" y="192"/>
                </a:lnTo>
                <a:lnTo>
                  <a:pt x="26" y="192"/>
                </a:lnTo>
                <a:lnTo>
                  <a:pt x="32" y="194"/>
                </a:lnTo>
                <a:lnTo>
                  <a:pt x="40" y="196"/>
                </a:lnTo>
                <a:lnTo>
                  <a:pt x="46" y="200"/>
                </a:lnTo>
                <a:lnTo>
                  <a:pt x="52" y="204"/>
                </a:lnTo>
                <a:lnTo>
                  <a:pt x="52" y="204"/>
                </a:lnTo>
                <a:lnTo>
                  <a:pt x="58" y="210"/>
                </a:lnTo>
                <a:lnTo>
                  <a:pt x="60" y="218"/>
                </a:lnTo>
                <a:lnTo>
                  <a:pt x="62" y="224"/>
                </a:lnTo>
                <a:lnTo>
                  <a:pt x="64" y="232"/>
                </a:lnTo>
                <a:lnTo>
                  <a:pt x="34" y="238"/>
                </a:lnTo>
                <a:close/>
                <a:moveTo>
                  <a:pt x="70" y="230"/>
                </a:moveTo>
                <a:lnTo>
                  <a:pt x="70" y="230"/>
                </a:lnTo>
                <a:lnTo>
                  <a:pt x="70" y="222"/>
                </a:lnTo>
                <a:lnTo>
                  <a:pt x="68" y="214"/>
                </a:lnTo>
                <a:lnTo>
                  <a:pt x="64" y="206"/>
                </a:lnTo>
                <a:lnTo>
                  <a:pt x="58" y="198"/>
                </a:lnTo>
                <a:lnTo>
                  <a:pt x="58" y="198"/>
                </a:lnTo>
                <a:lnTo>
                  <a:pt x="50" y="192"/>
                </a:lnTo>
                <a:lnTo>
                  <a:pt x="44" y="188"/>
                </a:lnTo>
                <a:lnTo>
                  <a:pt x="36" y="186"/>
                </a:lnTo>
                <a:lnTo>
                  <a:pt x="28" y="184"/>
                </a:lnTo>
                <a:lnTo>
                  <a:pt x="36" y="156"/>
                </a:lnTo>
                <a:lnTo>
                  <a:pt x="36" y="156"/>
                </a:lnTo>
                <a:lnTo>
                  <a:pt x="38" y="150"/>
                </a:lnTo>
                <a:lnTo>
                  <a:pt x="38" y="150"/>
                </a:lnTo>
                <a:lnTo>
                  <a:pt x="44" y="146"/>
                </a:lnTo>
                <a:lnTo>
                  <a:pt x="52" y="144"/>
                </a:lnTo>
                <a:lnTo>
                  <a:pt x="60" y="144"/>
                </a:lnTo>
                <a:lnTo>
                  <a:pt x="68" y="144"/>
                </a:lnTo>
                <a:lnTo>
                  <a:pt x="74" y="146"/>
                </a:lnTo>
                <a:lnTo>
                  <a:pt x="82" y="150"/>
                </a:lnTo>
                <a:lnTo>
                  <a:pt x="90" y="154"/>
                </a:lnTo>
                <a:lnTo>
                  <a:pt x="96" y="160"/>
                </a:lnTo>
                <a:lnTo>
                  <a:pt x="96" y="160"/>
                </a:lnTo>
                <a:lnTo>
                  <a:pt x="102" y="166"/>
                </a:lnTo>
                <a:lnTo>
                  <a:pt x="108" y="174"/>
                </a:lnTo>
                <a:lnTo>
                  <a:pt x="110" y="182"/>
                </a:lnTo>
                <a:lnTo>
                  <a:pt x="112" y="190"/>
                </a:lnTo>
                <a:lnTo>
                  <a:pt x="112" y="198"/>
                </a:lnTo>
                <a:lnTo>
                  <a:pt x="110" y="206"/>
                </a:lnTo>
                <a:lnTo>
                  <a:pt x="108" y="214"/>
                </a:lnTo>
                <a:lnTo>
                  <a:pt x="104" y="220"/>
                </a:lnTo>
                <a:lnTo>
                  <a:pt x="104" y="220"/>
                </a:lnTo>
                <a:lnTo>
                  <a:pt x="100" y="222"/>
                </a:lnTo>
                <a:lnTo>
                  <a:pt x="70" y="230"/>
                </a:lnTo>
                <a:close/>
                <a:moveTo>
                  <a:pt x="230" y="94"/>
                </a:moveTo>
                <a:lnTo>
                  <a:pt x="216" y="108"/>
                </a:lnTo>
                <a:lnTo>
                  <a:pt x="216" y="108"/>
                </a:lnTo>
                <a:lnTo>
                  <a:pt x="216" y="102"/>
                </a:lnTo>
                <a:lnTo>
                  <a:pt x="216" y="102"/>
                </a:lnTo>
                <a:lnTo>
                  <a:pt x="214" y="90"/>
                </a:lnTo>
                <a:lnTo>
                  <a:pt x="210" y="80"/>
                </a:lnTo>
                <a:lnTo>
                  <a:pt x="204" y="70"/>
                </a:lnTo>
                <a:lnTo>
                  <a:pt x="196" y="60"/>
                </a:lnTo>
                <a:lnTo>
                  <a:pt x="196" y="60"/>
                </a:lnTo>
                <a:lnTo>
                  <a:pt x="186" y="52"/>
                </a:lnTo>
                <a:lnTo>
                  <a:pt x="174" y="46"/>
                </a:lnTo>
                <a:lnTo>
                  <a:pt x="162" y="42"/>
                </a:lnTo>
                <a:lnTo>
                  <a:pt x="148" y="40"/>
                </a:lnTo>
                <a:lnTo>
                  <a:pt x="162" y="26"/>
                </a:lnTo>
                <a:lnTo>
                  <a:pt x="162" y="26"/>
                </a:lnTo>
                <a:lnTo>
                  <a:pt x="168" y="22"/>
                </a:lnTo>
                <a:lnTo>
                  <a:pt x="174" y="18"/>
                </a:lnTo>
                <a:lnTo>
                  <a:pt x="180" y="16"/>
                </a:lnTo>
                <a:lnTo>
                  <a:pt x="188" y="16"/>
                </a:lnTo>
                <a:lnTo>
                  <a:pt x="188" y="16"/>
                </a:lnTo>
                <a:lnTo>
                  <a:pt x="198" y="18"/>
                </a:lnTo>
                <a:lnTo>
                  <a:pt x="206" y="20"/>
                </a:lnTo>
                <a:lnTo>
                  <a:pt x="216" y="26"/>
                </a:lnTo>
                <a:lnTo>
                  <a:pt x="224" y="32"/>
                </a:lnTo>
                <a:lnTo>
                  <a:pt x="224" y="32"/>
                </a:lnTo>
                <a:lnTo>
                  <a:pt x="230" y="40"/>
                </a:lnTo>
                <a:lnTo>
                  <a:pt x="236" y="48"/>
                </a:lnTo>
                <a:lnTo>
                  <a:pt x="238" y="56"/>
                </a:lnTo>
                <a:lnTo>
                  <a:pt x="240" y="66"/>
                </a:lnTo>
                <a:lnTo>
                  <a:pt x="240" y="66"/>
                </a:lnTo>
                <a:lnTo>
                  <a:pt x="240" y="74"/>
                </a:lnTo>
                <a:lnTo>
                  <a:pt x="238" y="82"/>
                </a:lnTo>
                <a:lnTo>
                  <a:pt x="234" y="88"/>
                </a:lnTo>
                <a:lnTo>
                  <a:pt x="230" y="9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6" name="Rectangle 5"/>
          <p:cNvSpPr/>
          <p:nvPr/>
        </p:nvSpPr>
        <p:spPr>
          <a:xfrm>
            <a:off x="2091766" y="4616501"/>
            <a:ext cx="8848440" cy="906915"/>
          </a:xfrm>
          <a:prstGeom prst="rect">
            <a:avLst/>
          </a:prstGeom>
        </p:spPr>
        <p:txBody>
          <a:bodyPr wrap="square">
            <a:spAutoFit/>
          </a:bodyPr>
          <a:lstStyle/>
          <a:p>
            <a:pPr>
              <a:lnSpc>
                <a:spcPct val="130000"/>
              </a:lnSpc>
            </a:pPr>
            <a:r>
              <a:rPr lang="en-US" sz="1400" dirty="0">
                <a:solidFill>
                  <a:schemeClr val="bg1"/>
                </a:solidFill>
                <a:ea typeface="Roboto Condensed Light" panose="02000000000000000000" pitchFamily="2" charset="0"/>
              </a:rPr>
              <a:t>Objectively disintermediate leveraged manufactured products before team driven resources. </a:t>
            </a:r>
            <a:r>
              <a:rPr lang="en-US" sz="1400" dirty="0" err="1">
                <a:solidFill>
                  <a:schemeClr val="bg1"/>
                </a:solidFill>
                <a:ea typeface="Roboto Condensed Light" panose="02000000000000000000" pitchFamily="2" charset="0"/>
              </a:rPr>
              <a:t>Energistically</a:t>
            </a:r>
            <a:r>
              <a:rPr lang="en-US" sz="1400" dirty="0">
                <a:solidFill>
                  <a:schemeClr val="bg1"/>
                </a:solidFill>
                <a:ea typeface="Roboto Condensed Light" panose="02000000000000000000" pitchFamily="2" charset="0"/>
              </a:rPr>
              <a:t> incentivize holistic channels rather than interactive interfaces. Progressively </a:t>
            </a:r>
            <a:r>
              <a:rPr lang="en-US" sz="1400" dirty="0" err="1">
                <a:solidFill>
                  <a:schemeClr val="bg1"/>
                </a:solidFill>
                <a:ea typeface="Roboto Condensed Light" panose="02000000000000000000" pitchFamily="2" charset="0"/>
              </a:rPr>
              <a:t>productivate</a:t>
            </a:r>
            <a:r>
              <a:rPr lang="en-US" sz="1400" dirty="0">
                <a:solidFill>
                  <a:schemeClr val="bg1"/>
                </a:solidFill>
                <a:ea typeface="Roboto Condensed Light" panose="02000000000000000000" pitchFamily="2" charset="0"/>
              </a:rPr>
              <a:t> compelling out-of-the-box leadership for client-based models.</a:t>
            </a:r>
          </a:p>
        </p:txBody>
      </p:sp>
    </p:spTree>
    <p:extLst>
      <p:ext uri="{BB962C8B-B14F-4D97-AF65-F5344CB8AC3E}">
        <p14:creationId xmlns:p14="http://schemas.microsoft.com/office/powerpoint/2010/main" val="325897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055097" cy="261610"/>
          </a:xfrm>
          <a:prstGeom prst="rect">
            <a:avLst/>
          </a:prstGeom>
          <a:solidFill>
            <a:schemeClr val="accent1"/>
          </a:solidFill>
        </p:spPr>
        <p:txBody>
          <a:bodyPr wrap="none" rtlCol="0">
            <a:spAutoFit/>
          </a:bodyPr>
          <a:lstStyle/>
          <a:p>
            <a:r>
              <a:rPr lang="en-US" sz="1100" b="1">
                <a:solidFill>
                  <a:schemeClr val="bg1"/>
                </a:solidFill>
                <a:latin typeface="+mj-lt"/>
                <a:ea typeface="Roboto" panose="02000000000000000000" pitchFamily="2" charset="0"/>
              </a:rPr>
              <a:t>PORTFOLIO</a:t>
            </a:r>
          </a:p>
        </p:txBody>
      </p:sp>
      <p:sp>
        <p:nvSpPr>
          <p:cNvPr id="9" name="TextBox 8"/>
          <p:cNvSpPr txBox="1"/>
          <p:nvPr/>
        </p:nvSpPr>
        <p:spPr>
          <a:xfrm>
            <a:off x="919756" y="1103293"/>
            <a:ext cx="4900701" cy="1077218"/>
          </a:xfrm>
          <a:prstGeom prst="rect">
            <a:avLst/>
          </a:prstGeom>
          <a:noFill/>
        </p:spPr>
        <p:txBody>
          <a:bodyPr wrap="none" rtlCol="0">
            <a:spAutoFit/>
          </a:bodyPr>
          <a:lstStyle/>
          <a:p>
            <a:r>
              <a:rPr lang="en-US" sz="3200" b="1">
                <a:solidFill>
                  <a:schemeClr val="bg1"/>
                </a:solidFill>
                <a:latin typeface="+mj-lt"/>
                <a:ea typeface="Roboto" panose="02000000000000000000" pitchFamily="2" charset="0"/>
              </a:rPr>
              <a:t>Business Creative </a:t>
            </a:r>
          </a:p>
          <a:p>
            <a:r>
              <a:rPr lang="en-US" sz="3200" b="1">
                <a:solidFill>
                  <a:schemeClr val="bg1"/>
                </a:solidFill>
                <a:latin typeface="+mj-lt"/>
                <a:ea typeface="Roboto" panose="02000000000000000000" pitchFamily="2" charset="0"/>
              </a:rPr>
              <a:t>Theme And Solutions.</a:t>
            </a:r>
          </a:p>
        </p:txBody>
      </p:sp>
      <p:sp>
        <p:nvSpPr>
          <p:cNvPr id="11" name="Footer Placeholder 10"/>
          <p:cNvSpPr>
            <a:spLocks noGrp="1"/>
          </p:cNvSpPr>
          <p:nvPr>
            <p:ph type="ftr" sz="quarter" idx="11"/>
          </p:nvPr>
        </p:nvSpPr>
        <p:spPr/>
        <p:txBody>
          <a:bodyPr/>
          <a:lstStyle/>
          <a:p>
            <a:r>
              <a:rPr lang="en-US">
                <a:latin typeface="+mj-lt"/>
              </a:rPr>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latin typeface="+mj-lt"/>
              </a:rPr>
              <a:t>16</a:t>
            </a:fld>
            <a:endParaRPr lang="en-US">
              <a:latin typeface="+mj-lt"/>
            </a:endParaRPr>
          </a:p>
        </p:txBody>
      </p:sp>
      <p:pic>
        <p:nvPicPr>
          <p:cNvPr id="13" name="Picture Placeholder 12">
            <a:extLst>
              <a:ext uri="{FF2B5EF4-FFF2-40B4-BE49-F238E27FC236}">
                <a16:creationId xmlns:a16="http://schemas.microsoft.com/office/drawing/2014/main" id="{CB4DAA19-609A-46D6-AEB5-8EEFAF79E99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863" r="24863"/>
          <a:stretch>
            <a:fillRect/>
          </a:stretch>
        </p:blipFill>
        <p:spPr/>
      </p:pic>
      <p:pic>
        <p:nvPicPr>
          <p:cNvPr id="15" name="Picture Placeholder 14">
            <a:extLst>
              <a:ext uri="{FF2B5EF4-FFF2-40B4-BE49-F238E27FC236}">
                <a16:creationId xmlns:a16="http://schemas.microsoft.com/office/drawing/2014/main" id="{061753B5-DE7F-4EB8-9EA7-625C439204C1}"/>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5799" b="5799"/>
          <a:stretch>
            <a:fillRect/>
          </a:stretch>
        </p:blipFill>
        <p:spPr/>
      </p:pic>
      <p:pic>
        <p:nvPicPr>
          <p:cNvPr id="17" name="Picture Placeholder 16">
            <a:extLst>
              <a:ext uri="{FF2B5EF4-FFF2-40B4-BE49-F238E27FC236}">
                <a16:creationId xmlns:a16="http://schemas.microsoft.com/office/drawing/2014/main" id="{6DF5E62F-20E4-45BE-9445-58F9D2D0FC5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24858" r="24858"/>
          <a:stretch>
            <a:fillRect/>
          </a:stretch>
        </p:blipFill>
        <p:spPr/>
      </p:pic>
      <p:pic>
        <p:nvPicPr>
          <p:cNvPr id="19" name="Picture Placeholder 18">
            <a:extLst>
              <a:ext uri="{FF2B5EF4-FFF2-40B4-BE49-F238E27FC236}">
                <a16:creationId xmlns:a16="http://schemas.microsoft.com/office/drawing/2014/main" id="{C0E84501-67C3-4B52-A12F-93E02F6F4FC8}"/>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24863" r="24863"/>
          <a:stretch>
            <a:fillRect/>
          </a:stretch>
        </p:blipFill>
        <p:spPr/>
      </p:pic>
      <p:sp>
        <p:nvSpPr>
          <p:cNvPr id="10" name="Rounded Rectangle 9"/>
          <p:cNvSpPr/>
          <p:nvPr/>
        </p:nvSpPr>
        <p:spPr>
          <a:xfrm>
            <a:off x="3594396" y="2532718"/>
            <a:ext cx="2469412" cy="3276600"/>
          </a:xfrm>
          <a:prstGeom prst="roundRect">
            <a:avLst>
              <a:gd name="adj" fmla="val 1597"/>
            </a:avLst>
          </a:prstGeom>
          <a:gradFill flip="none" rotWithShape="1">
            <a:gsLst>
              <a:gs pos="0">
                <a:schemeClr val="accent4">
                  <a:alpha val="85000"/>
                </a:schemeClr>
              </a:gs>
              <a:gs pos="100000">
                <a:schemeClr val="accent1">
                  <a:alpha val="8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Rounded Rectangle 7"/>
          <p:cNvSpPr/>
          <p:nvPr/>
        </p:nvSpPr>
        <p:spPr>
          <a:xfrm>
            <a:off x="8693888" y="2532718"/>
            <a:ext cx="2469412" cy="3276600"/>
          </a:xfrm>
          <a:prstGeom prst="roundRect">
            <a:avLst>
              <a:gd name="adj" fmla="val 1597"/>
            </a:avLst>
          </a:prstGeom>
          <a:gradFill flip="none" rotWithShape="1">
            <a:gsLst>
              <a:gs pos="0">
                <a:schemeClr val="accent3">
                  <a:alpha val="85000"/>
                </a:schemeClr>
              </a:gs>
              <a:gs pos="100000">
                <a:schemeClr val="accent4">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ectangle 29"/>
          <p:cNvSpPr/>
          <p:nvPr/>
        </p:nvSpPr>
        <p:spPr>
          <a:xfrm>
            <a:off x="3709285" y="3162345"/>
            <a:ext cx="2234609" cy="1992661"/>
          </a:xfrm>
          <a:prstGeom prst="rect">
            <a:avLst/>
          </a:prstGeom>
        </p:spPr>
        <p:txBody>
          <a:bodyPr wrap="square">
            <a:spAutoFit/>
          </a:bodyPr>
          <a:lstStyle/>
          <a:p>
            <a:pPr>
              <a:lnSpc>
                <a:spcPct val="130000"/>
              </a:lnSpc>
            </a:pPr>
            <a:r>
              <a:rPr lang="en-US" sz="1500" b="1" dirty="0">
                <a:solidFill>
                  <a:schemeClr val="bg1"/>
                </a:solidFill>
                <a:latin typeface="+mj-lt"/>
                <a:ea typeface="Roboto" panose="02000000000000000000" pitchFamily="2" charset="0"/>
              </a:rPr>
              <a:t>CITY MARKETING</a:t>
            </a:r>
          </a:p>
          <a:p>
            <a:pPr>
              <a:lnSpc>
                <a:spcPct val="130000"/>
              </a:lnSpc>
            </a:pPr>
            <a:r>
              <a:rPr lang="en-US" sz="1500" b="1" dirty="0">
                <a:solidFill>
                  <a:schemeClr val="bg1"/>
                </a:solidFill>
                <a:latin typeface="+mj-lt"/>
                <a:ea typeface="Roboto" panose="02000000000000000000" pitchFamily="2" charset="0"/>
              </a:rPr>
              <a:t>DEPARTMENT</a:t>
            </a:r>
            <a:endParaRPr lang="en-US" sz="1500" dirty="0">
              <a:solidFill>
                <a:schemeClr val="bg1"/>
              </a:solidFill>
              <a:latin typeface="+mj-lt"/>
              <a:ea typeface="Roboto Condensed Light" panose="02000000000000000000" pitchFamily="2" charset="0"/>
            </a:endParaRPr>
          </a:p>
          <a:p>
            <a:pPr>
              <a:lnSpc>
                <a:spcPct val="130000"/>
              </a:lnSpc>
            </a:pPr>
            <a:endParaRPr lang="en-US" sz="1100" dirty="0">
              <a:solidFill>
                <a:schemeClr val="bg1"/>
              </a:solidFill>
              <a:latin typeface="+mj-lt"/>
              <a:ea typeface="Roboto Condensed Light" panose="02000000000000000000" pitchFamily="2" charset="0"/>
            </a:endParaRPr>
          </a:p>
          <a:p>
            <a:pPr>
              <a:lnSpc>
                <a:spcPct val="130000"/>
              </a:lnSpc>
            </a:pPr>
            <a:r>
              <a:rPr lang="en-US" sz="1100" dirty="0">
                <a:solidFill>
                  <a:schemeClr val="bg1"/>
                </a:solidFill>
                <a:latin typeface="+mj-lt"/>
                <a:ea typeface="Roboto Condensed Light" panose="02000000000000000000" pitchFamily="2" charset="0"/>
              </a:rPr>
              <a:t>Objectively disintermediate leveraged manufactured products before team driven resources. rather than interactive interfaces. </a:t>
            </a:r>
          </a:p>
        </p:txBody>
      </p:sp>
      <p:sp>
        <p:nvSpPr>
          <p:cNvPr id="31" name="Rectangle 30"/>
          <p:cNvSpPr/>
          <p:nvPr/>
        </p:nvSpPr>
        <p:spPr>
          <a:xfrm>
            <a:off x="8811289" y="3162345"/>
            <a:ext cx="2234609" cy="2292744"/>
          </a:xfrm>
          <a:prstGeom prst="rect">
            <a:avLst/>
          </a:prstGeom>
        </p:spPr>
        <p:txBody>
          <a:bodyPr wrap="square">
            <a:spAutoFit/>
          </a:bodyPr>
          <a:lstStyle/>
          <a:p>
            <a:pPr>
              <a:lnSpc>
                <a:spcPct val="130000"/>
              </a:lnSpc>
            </a:pPr>
            <a:r>
              <a:rPr lang="en-US" sz="1500" b="1" dirty="0">
                <a:solidFill>
                  <a:schemeClr val="bg1"/>
                </a:solidFill>
                <a:latin typeface="+mj-lt"/>
                <a:ea typeface="Roboto" panose="02000000000000000000" pitchFamily="2" charset="0"/>
              </a:rPr>
              <a:t>BUSINESS SOLUTIONS</a:t>
            </a:r>
          </a:p>
          <a:p>
            <a:pPr>
              <a:lnSpc>
                <a:spcPct val="130000"/>
              </a:lnSpc>
            </a:pPr>
            <a:r>
              <a:rPr lang="en-US" sz="1500" b="1" dirty="0">
                <a:solidFill>
                  <a:schemeClr val="bg1"/>
                </a:solidFill>
                <a:latin typeface="+mj-lt"/>
                <a:ea typeface="Roboto" panose="02000000000000000000" pitchFamily="2" charset="0"/>
              </a:rPr>
              <a:t>DEPARTMENT</a:t>
            </a:r>
            <a:endParaRPr lang="en-US" sz="1500" dirty="0">
              <a:solidFill>
                <a:schemeClr val="bg1"/>
              </a:solidFill>
              <a:latin typeface="+mj-lt"/>
              <a:ea typeface="Roboto Condensed Light" panose="02000000000000000000" pitchFamily="2" charset="0"/>
            </a:endParaRPr>
          </a:p>
          <a:p>
            <a:pPr>
              <a:lnSpc>
                <a:spcPct val="130000"/>
              </a:lnSpc>
            </a:pPr>
            <a:endParaRPr lang="en-US" sz="1100" dirty="0">
              <a:solidFill>
                <a:schemeClr val="bg1"/>
              </a:solidFill>
              <a:latin typeface="+mj-lt"/>
              <a:ea typeface="Roboto Condensed Light" panose="02000000000000000000" pitchFamily="2" charset="0"/>
            </a:endParaRPr>
          </a:p>
          <a:p>
            <a:pPr>
              <a:lnSpc>
                <a:spcPct val="130000"/>
              </a:lnSpc>
            </a:pPr>
            <a:r>
              <a:rPr lang="en-US" sz="1100" dirty="0">
                <a:solidFill>
                  <a:schemeClr val="bg1"/>
                </a:solidFill>
                <a:latin typeface="+mj-lt"/>
                <a:ea typeface="Roboto Condensed Light" panose="02000000000000000000" pitchFamily="2" charset="0"/>
              </a:rPr>
              <a:t>Objectively disintermediate leveraged manufactured products before team driven resources. rather than interactive interfaces. </a:t>
            </a:r>
          </a:p>
        </p:txBody>
      </p:sp>
    </p:spTree>
    <p:extLst>
      <p:ext uri="{BB962C8B-B14F-4D97-AF65-F5344CB8AC3E}">
        <p14:creationId xmlns:p14="http://schemas.microsoft.com/office/powerpoint/2010/main" val="23797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055097" cy="261610"/>
          </a:xfrm>
          <a:prstGeom prst="rect">
            <a:avLst/>
          </a:prstGeom>
          <a:solidFill>
            <a:schemeClr val="accent3"/>
          </a:solidFill>
        </p:spPr>
        <p:txBody>
          <a:bodyPr wrap="none" rtlCol="0">
            <a:spAutoFit/>
          </a:bodyPr>
          <a:lstStyle/>
          <a:p>
            <a:r>
              <a:rPr lang="en-US" sz="1100" b="1">
                <a:solidFill>
                  <a:schemeClr val="bg1"/>
                </a:solidFill>
                <a:ea typeface="Roboto" panose="02000000000000000000" pitchFamily="2" charset="0"/>
              </a:rPr>
              <a:t>PORTFOLIO</a:t>
            </a:r>
          </a:p>
        </p:txBody>
      </p:sp>
      <p:sp>
        <p:nvSpPr>
          <p:cNvPr id="9" name="TextBox 8"/>
          <p:cNvSpPr txBox="1"/>
          <p:nvPr/>
        </p:nvSpPr>
        <p:spPr>
          <a:xfrm>
            <a:off x="919756" y="1103293"/>
            <a:ext cx="4900701" cy="1077218"/>
          </a:xfrm>
          <a:prstGeom prst="rect">
            <a:avLst/>
          </a:prstGeom>
          <a:noFill/>
        </p:spPr>
        <p:txBody>
          <a:bodyPr wrap="none" rtlCol="0">
            <a:spAutoFit/>
          </a:bodyPr>
          <a:lstStyle/>
          <a:p>
            <a:r>
              <a:rPr lang="en-US" sz="3200" b="1">
                <a:solidFill>
                  <a:schemeClr val="bg1"/>
                </a:solidFill>
                <a:ea typeface="Roboto" panose="02000000000000000000" pitchFamily="2" charset="0"/>
              </a:rPr>
              <a:t>Portfolio Options</a:t>
            </a:r>
          </a:p>
          <a:p>
            <a:r>
              <a:rPr lang="en-US" sz="3200" b="1">
                <a:solidFill>
                  <a:schemeClr val="bg1"/>
                </a:solidFill>
                <a:ea typeface="Roboto" panose="02000000000000000000" pitchFamily="2" charset="0"/>
              </a:rPr>
              <a:t>Theme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17</a:t>
            </a:fld>
            <a:endParaRPr lang="en-US"/>
          </a:p>
        </p:txBody>
      </p:sp>
      <p:pic>
        <p:nvPicPr>
          <p:cNvPr id="8" name="Picture Placeholder 7">
            <a:extLst>
              <a:ext uri="{FF2B5EF4-FFF2-40B4-BE49-F238E27FC236}">
                <a16:creationId xmlns:a16="http://schemas.microsoft.com/office/drawing/2014/main" id="{E982B4A3-B5B7-4667-9460-87203D4CF76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6667" b="16667"/>
          <a:stretch>
            <a:fillRect/>
          </a:stretch>
        </p:blipFill>
        <p:spPr/>
      </p:pic>
      <p:pic>
        <p:nvPicPr>
          <p:cNvPr id="13" name="Picture Placeholder 12">
            <a:extLst>
              <a:ext uri="{FF2B5EF4-FFF2-40B4-BE49-F238E27FC236}">
                <a16:creationId xmlns:a16="http://schemas.microsoft.com/office/drawing/2014/main" id="{7D340AD0-427E-4E09-B210-87AD22A8906C}"/>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660" r="16660"/>
          <a:stretch>
            <a:fillRect/>
          </a:stretch>
        </p:blipFill>
        <p:spPr/>
      </p:pic>
      <p:pic>
        <p:nvPicPr>
          <p:cNvPr id="15" name="Picture Placeholder 14">
            <a:extLst>
              <a:ext uri="{FF2B5EF4-FFF2-40B4-BE49-F238E27FC236}">
                <a16:creationId xmlns:a16="http://schemas.microsoft.com/office/drawing/2014/main" id="{65F06208-8CB6-44C6-AF4A-497FF404F9FB}"/>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6667" r="16667"/>
          <a:stretch>
            <a:fillRect/>
          </a:stretch>
        </p:blipFill>
        <p:spPr/>
      </p:pic>
      <p:pic>
        <p:nvPicPr>
          <p:cNvPr id="17" name="Picture Placeholder 16">
            <a:extLst>
              <a:ext uri="{FF2B5EF4-FFF2-40B4-BE49-F238E27FC236}">
                <a16:creationId xmlns:a16="http://schemas.microsoft.com/office/drawing/2014/main" id="{D9445ED0-C3DE-4CAC-BD0E-77BECCD25BB3}"/>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16667" r="16667"/>
          <a:stretch>
            <a:fillRect/>
          </a:stretch>
        </p:blipFill>
        <p:spPr/>
      </p:pic>
      <p:sp>
        <p:nvSpPr>
          <p:cNvPr id="27" name="Rectangle 26"/>
          <p:cNvSpPr/>
          <p:nvPr/>
        </p:nvSpPr>
        <p:spPr>
          <a:xfrm>
            <a:off x="941043" y="5044202"/>
            <a:ext cx="2466076" cy="972382"/>
          </a:xfrm>
          <a:prstGeom prst="rect">
            <a:avLst/>
          </a:prstGeom>
        </p:spPr>
        <p:txBody>
          <a:bodyPr wrap="square">
            <a:spAutoFit/>
          </a:bodyPr>
          <a:lstStyle/>
          <a:p>
            <a:pPr algn="ctr">
              <a:lnSpc>
                <a:spcPct val="130000"/>
              </a:lnSpc>
            </a:pPr>
            <a:r>
              <a:rPr lang="en-US" sz="1200" b="1" dirty="0">
                <a:solidFill>
                  <a:schemeClr val="bg1"/>
                </a:solidFill>
                <a:ea typeface="Roboto" panose="02000000000000000000" pitchFamily="2" charset="0"/>
              </a:rPr>
              <a:t>What Is A Solutions</a:t>
            </a:r>
          </a:p>
          <a:p>
            <a:pPr algn="ctr">
              <a:lnSpc>
                <a:spcPct val="130000"/>
              </a:lnSpc>
            </a:pPr>
            <a:r>
              <a:rPr lang="en-US" sz="1100" dirty="0">
                <a:solidFill>
                  <a:schemeClr val="bg1"/>
                </a:solidFill>
                <a:ea typeface="Roboto Condensed Light" panose="02000000000000000000" pitchFamily="2" charset="0"/>
              </a:rPr>
              <a:t>Objectively disintermediate leveraged manufactured products before team driven</a:t>
            </a:r>
          </a:p>
        </p:txBody>
      </p:sp>
      <p:sp>
        <p:nvSpPr>
          <p:cNvPr id="28" name="Rectangle 27"/>
          <p:cNvSpPr/>
          <p:nvPr/>
        </p:nvSpPr>
        <p:spPr>
          <a:xfrm>
            <a:off x="3553274" y="5044202"/>
            <a:ext cx="2466076" cy="972382"/>
          </a:xfrm>
          <a:prstGeom prst="rect">
            <a:avLst/>
          </a:prstGeom>
        </p:spPr>
        <p:txBody>
          <a:bodyPr wrap="square">
            <a:spAutoFit/>
          </a:bodyPr>
          <a:lstStyle/>
          <a:p>
            <a:pPr algn="ctr">
              <a:lnSpc>
                <a:spcPct val="130000"/>
              </a:lnSpc>
            </a:pPr>
            <a:r>
              <a:rPr lang="en-US" sz="1200" b="1" dirty="0">
                <a:solidFill>
                  <a:schemeClr val="bg1"/>
                </a:solidFill>
                <a:ea typeface="Roboto" panose="02000000000000000000" pitchFamily="2" charset="0"/>
              </a:rPr>
              <a:t>What Is A Solutions</a:t>
            </a:r>
          </a:p>
          <a:p>
            <a:pPr algn="ctr">
              <a:lnSpc>
                <a:spcPct val="130000"/>
              </a:lnSpc>
            </a:pPr>
            <a:r>
              <a:rPr lang="en-US" sz="1100" dirty="0">
                <a:solidFill>
                  <a:schemeClr val="bg1"/>
                </a:solidFill>
                <a:ea typeface="Roboto Condensed Light" panose="02000000000000000000" pitchFamily="2" charset="0"/>
              </a:rPr>
              <a:t>Objectively disintermediate leveraged manufactured products before team driven</a:t>
            </a:r>
          </a:p>
        </p:txBody>
      </p:sp>
      <p:sp>
        <p:nvSpPr>
          <p:cNvPr id="29" name="Rectangle 28"/>
          <p:cNvSpPr/>
          <p:nvPr/>
        </p:nvSpPr>
        <p:spPr>
          <a:xfrm>
            <a:off x="6167887" y="5048128"/>
            <a:ext cx="2466076" cy="972382"/>
          </a:xfrm>
          <a:prstGeom prst="rect">
            <a:avLst/>
          </a:prstGeom>
        </p:spPr>
        <p:txBody>
          <a:bodyPr wrap="square">
            <a:spAutoFit/>
          </a:bodyPr>
          <a:lstStyle/>
          <a:p>
            <a:pPr algn="ctr">
              <a:lnSpc>
                <a:spcPct val="130000"/>
              </a:lnSpc>
            </a:pPr>
            <a:r>
              <a:rPr lang="en-US" sz="1200" b="1" dirty="0">
                <a:solidFill>
                  <a:schemeClr val="bg1"/>
                </a:solidFill>
                <a:ea typeface="Roboto" panose="02000000000000000000" pitchFamily="2" charset="0"/>
              </a:rPr>
              <a:t>What Is A Solutions</a:t>
            </a:r>
          </a:p>
          <a:p>
            <a:pPr algn="ctr">
              <a:lnSpc>
                <a:spcPct val="130000"/>
              </a:lnSpc>
            </a:pPr>
            <a:r>
              <a:rPr lang="en-US" sz="1100" dirty="0">
                <a:solidFill>
                  <a:schemeClr val="bg1"/>
                </a:solidFill>
                <a:ea typeface="Roboto Condensed Light" panose="02000000000000000000" pitchFamily="2" charset="0"/>
              </a:rPr>
              <a:t>Objectively disintermediate leveraged manufactured products before team driven</a:t>
            </a:r>
          </a:p>
        </p:txBody>
      </p:sp>
      <p:sp>
        <p:nvSpPr>
          <p:cNvPr id="30" name="Rectangle 29"/>
          <p:cNvSpPr/>
          <p:nvPr/>
        </p:nvSpPr>
        <p:spPr>
          <a:xfrm>
            <a:off x="8780118" y="5044202"/>
            <a:ext cx="2466076" cy="972382"/>
          </a:xfrm>
          <a:prstGeom prst="rect">
            <a:avLst/>
          </a:prstGeom>
        </p:spPr>
        <p:txBody>
          <a:bodyPr wrap="square">
            <a:spAutoFit/>
          </a:bodyPr>
          <a:lstStyle/>
          <a:p>
            <a:pPr algn="ctr">
              <a:lnSpc>
                <a:spcPct val="130000"/>
              </a:lnSpc>
            </a:pPr>
            <a:r>
              <a:rPr lang="en-US" sz="1200" b="1" dirty="0">
                <a:solidFill>
                  <a:schemeClr val="bg1"/>
                </a:solidFill>
                <a:ea typeface="Roboto" panose="02000000000000000000" pitchFamily="2" charset="0"/>
              </a:rPr>
              <a:t>What Is Solutions</a:t>
            </a:r>
          </a:p>
          <a:p>
            <a:pPr algn="ctr">
              <a:lnSpc>
                <a:spcPct val="130000"/>
              </a:lnSpc>
            </a:pPr>
            <a:r>
              <a:rPr lang="en-US" sz="1100" dirty="0">
                <a:solidFill>
                  <a:schemeClr val="bg1"/>
                </a:solidFill>
                <a:ea typeface="Roboto Condensed Light" panose="02000000000000000000" pitchFamily="2" charset="0"/>
              </a:rPr>
              <a:t>Objectively disintermediate leveraged manufactured products before team driven</a:t>
            </a:r>
          </a:p>
        </p:txBody>
      </p:sp>
      <p:sp>
        <p:nvSpPr>
          <p:cNvPr id="31" name="Oval 30"/>
          <p:cNvSpPr/>
          <p:nvPr/>
        </p:nvSpPr>
        <p:spPr>
          <a:xfrm>
            <a:off x="6843906" y="3102962"/>
            <a:ext cx="1114038" cy="1114038"/>
          </a:xfrm>
          <a:prstGeom prst="ellipse">
            <a:avLst/>
          </a:prstGeom>
          <a:gradFill>
            <a:gsLst>
              <a:gs pos="0">
                <a:schemeClr val="accent1">
                  <a:alpha val="90000"/>
                </a:schemeClr>
              </a:gs>
              <a:gs pos="100000">
                <a:schemeClr val="accent4">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7161312" y="3449526"/>
            <a:ext cx="479225" cy="419322"/>
            <a:chOff x="2336800" y="2800350"/>
            <a:chExt cx="406400" cy="355600"/>
          </a:xfrm>
          <a:solidFill>
            <a:schemeClr val="bg1"/>
          </a:solidFill>
        </p:grpSpPr>
        <p:sp>
          <p:nvSpPr>
            <p:cNvPr id="33" name="Freeform 123"/>
            <p:cNvSpPr>
              <a:spLocks noEditPoints="1"/>
            </p:cNvSpPr>
            <p:nvPr/>
          </p:nvSpPr>
          <p:spPr bwMode="auto">
            <a:xfrm>
              <a:off x="2336800" y="2800350"/>
              <a:ext cx="406400" cy="292100"/>
            </a:xfrm>
            <a:custGeom>
              <a:avLst/>
              <a:gdLst/>
              <a:ahLst/>
              <a:cxnLst>
                <a:cxn ang="0">
                  <a:pos x="256" y="48"/>
                </a:cxn>
                <a:cxn ang="0">
                  <a:pos x="250" y="34"/>
                </a:cxn>
                <a:cxn ang="0">
                  <a:pos x="238" y="24"/>
                </a:cxn>
                <a:cxn ang="0">
                  <a:pos x="134" y="0"/>
                </a:cxn>
                <a:cxn ang="0">
                  <a:pos x="128" y="0"/>
                </a:cxn>
                <a:cxn ang="0">
                  <a:pos x="18" y="24"/>
                </a:cxn>
                <a:cxn ang="0">
                  <a:pos x="12" y="28"/>
                </a:cxn>
                <a:cxn ang="0">
                  <a:pos x="2" y="40"/>
                </a:cxn>
                <a:cxn ang="0">
                  <a:pos x="0" y="48"/>
                </a:cxn>
                <a:cxn ang="0">
                  <a:pos x="6" y="62"/>
                </a:cxn>
                <a:cxn ang="0">
                  <a:pos x="18" y="72"/>
                </a:cxn>
                <a:cxn ang="0">
                  <a:pos x="40" y="144"/>
                </a:cxn>
                <a:cxn ang="0">
                  <a:pos x="42" y="152"/>
                </a:cxn>
                <a:cxn ang="0">
                  <a:pos x="52" y="166"/>
                </a:cxn>
                <a:cxn ang="0">
                  <a:pos x="72" y="176"/>
                </a:cxn>
                <a:cxn ang="0">
                  <a:pos x="106" y="184"/>
                </a:cxn>
                <a:cxn ang="0">
                  <a:pos x="128" y="184"/>
                </a:cxn>
                <a:cxn ang="0">
                  <a:pos x="168" y="180"/>
                </a:cxn>
                <a:cxn ang="0">
                  <a:pos x="196" y="172"/>
                </a:cxn>
                <a:cxn ang="0">
                  <a:pos x="212" y="160"/>
                </a:cxn>
                <a:cxn ang="0">
                  <a:pos x="216" y="144"/>
                </a:cxn>
                <a:cxn ang="0">
                  <a:pos x="238" y="72"/>
                </a:cxn>
                <a:cxn ang="0">
                  <a:pos x="244" y="68"/>
                </a:cxn>
                <a:cxn ang="0">
                  <a:pos x="254" y="56"/>
                </a:cxn>
                <a:cxn ang="0">
                  <a:pos x="200" y="144"/>
                </a:cxn>
                <a:cxn ang="0">
                  <a:pos x="198" y="148"/>
                </a:cxn>
                <a:cxn ang="0">
                  <a:pos x="190" y="156"/>
                </a:cxn>
                <a:cxn ang="0">
                  <a:pos x="172" y="162"/>
                </a:cxn>
                <a:cxn ang="0">
                  <a:pos x="144" y="168"/>
                </a:cxn>
                <a:cxn ang="0">
                  <a:pos x="128" y="168"/>
                </a:cxn>
                <a:cxn ang="0">
                  <a:pos x="96" y="166"/>
                </a:cxn>
                <a:cxn ang="0">
                  <a:pos x="74" y="160"/>
                </a:cxn>
                <a:cxn ang="0">
                  <a:pos x="60" y="152"/>
                </a:cxn>
                <a:cxn ang="0">
                  <a:pos x="56" y="144"/>
                </a:cxn>
                <a:cxn ang="0">
                  <a:pos x="122" y="96"/>
                </a:cxn>
                <a:cxn ang="0">
                  <a:pos x="128" y="96"/>
                </a:cxn>
                <a:cxn ang="0">
                  <a:pos x="134" y="96"/>
                </a:cxn>
                <a:cxn ang="0">
                  <a:pos x="200" y="144"/>
                </a:cxn>
                <a:cxn ang="0">
                  <a:pos x="130" y="80"/>
                </a:cxn>
                <a:cxn ang="0">
                  <a:pos x="128" y="80"/>
                </a:cxn>
                <a:cxn ang="0">
                  <a:pos x="22" y="56"/>
                </a:cxn>
                <a:cxn ang="0">
                  <a:pos x="18" y="52"/>
                </a:cxn>
                <a:cxn ang="0">
                  <a:pos x="16" y="48"/>
                </a:cxn>
                <a:cxn ang="0">
                  <a:pos x="22" y="40"/>
                </a:cxn>
                <a:cxn ang="0">
                  <a:pos x="126" y="16"/>
                </a:cxn>
                <a:cxn ang="0">
                  <a:pos x="128" y="16"/>
                </a:cxn>
                <a:cxn ang="0">
                  <a:pos x="234" y="40"/>
                </a:cxn>
                <a:cxn ang="0">
                  <a:pos x="238" y="44"/>
                </a:cxn>
                <a:cxn ang="0">
                  <a:pos x="240" y="48"/>
                </a:cxn>
                <a:cxn ang="0">
                  <a:pos x="234" y="56"/>
                </a:cxn>
              </a:cxnLst>
              <a:rect l="0" t="0" r="r" b="b"/>
              <a:pathLst>
                <a:path w="256" h="184">
                  <a:moveTo>
                    <a:pt x="256" y="48"/>
                  </a:moveTo>
                  <a:lnTo>
                    <a:pt x="256" y="48"/>
                  </a:lnTo>
                  <a:lnTo>
                    <a:pt x="254" y="40"/>
                  </a:lnTo>
                  <a:lnTo>
                    <a:pt x="250" y="34"/>
                  </a:lnTo>
                  <a:lnTo>
                    <a:pt x="244" y="28"/>
                  </a:lnTo>
                  <a:lnTo>
                    <a:pt x="238" y="24"/>
                  </a:lnTo>
                  <a:lnTo>
                    <a:pt x="134" y="0"/>
                  </a:lnTo>
                  <a:lnTo>
                    <a:pt x="134" y="0"/>
                  </a:lnTo>
                  <a:lnTo>
                    <a:pt x="128" y="0"/>
                  </a:lnTo>
                  <a:lnTo>
                    <a:pt x="128" y="0"/>
                  </a:lnTo>
                  <a:lnTo>
                    <a:pt x="122" y="0"/>
                  </a:lnTo>
                  <a:lnTo>
                    <a:pt x="18" y="24"/>
                  </a:lnTo>
                  <a:lnTo>
                    <a:pt x="18" y="24"/>
                  </a:lnTo>
                  <a:lnTo>
                    <a:pt x="12" y="28"/>
                  </a:lnTo>
                  <a:lnTo>
                    <a:pt x="6" y="34"/>
                  </a:lnTo>
                  <a:lnTo>
                    <a:pt x="2" y="40"/>
                  </a:lnTo>
                  <a:lnTo>
                    <a:pt x="0" y="48"/>
                  </a:lnTo>
                  <a:lnTo>
                    <a:pt x="0" y="48"/>
                  </a:lnTo>
                  <a:lnTo>
                    <a:pt x="2" y="56"/>
                  </a:lnTo>
                  <a:lnTo>
                    <a:pt x="6" y="62"/>
                  </a:lnTo>
                  <a:lnTo>
                    <a:pt x="12" y="68"/>
                  </a:lnTo>
                  <a:lnTo>
                    <a:pt x="18" y="72"/>
                  </a:lnTo>
                  <a:lnTo>
                    <a:pt x="40" y="76"/>
                  </a:lnTo>
                  <a:lnTo>
                    <a:pt x="40" y="144"/>
                  </a:lnTo>
                  <a:lnTo>
                    <a:pt x="40" y="144"/>
                  </a:lnTo>
                  <a:lnTo>
                    <a:pt x="42" y="152"/>
                  </a:lnTo>
                  <a:lnTo>
                    <a:pt x="44" y="160"/>
                  </a:lnTo>
                  <a:lnTo>
                    <a:pt x="52" y="166"/>
                  </a:lnTo>
                  <a:lnTo>
                    <a:pt x="60" y="172"/>
                  </a:lnTo>
                  <a:lnTo>
                    <a:pt x="72" y="176"/>
                  </a:lnTo>
                  <a:lnTo>
                    <a:pt x="88" y="180"/>
                  </a:lnTo>
                  <a:lnTo>
                    <a:pt x="106" y="184"/>
                  </a:lnTo>
                  <a:lnTo>
                    <a:pt x="128" y="184"/>
                  </a:lnTo>
                  <a:lnTo>
                    <a:pt x="128" y="184"/>
                  </a:lnTo>
                  <a:lnTo>
                    <a:pt x="150" y="184"/>
                  </a:lnTo>
                  <a:lnTo>
                    <a:pt x="168" y="180"/>
                  </a:lnTo>
                  <a:lnTo>
                    <a:pt x="184" y="176"/>
                  </a:lnTo>
                  <a:lnTo>
                    <a:pt x="196" y="172"/>
                  </a:lnTo>
                  <a:lnTo>
                    <a:pt x="204" y="166"/>
                  </a:lnTo>
                  <a:lnTo>
                    <a:pt x="212" y="160"/>
                  </a:lnTo>
                  <a:lnTo>
                    <a:pt x="214" y="152"/>
                  </a:lnTo>
                  <a:lnTo>
                    <a:pt x="216" y="144"/>
                  </a:lnTo>
                  <a:lnTo>
                    <a:pt x="216" y="76"/>
                  </a:lnTo>
                  <a:lnTo>
                    <a:pt x="238" y="72"/>
                  </a:lnTo>
                  <a:lnTo>
                    <a:pt x="238" y="72"/>
                  </a:lnTo>
                  <a:lnTo>
                    <a:pt x="244" y="68"/>
                  </a:lnTo>
                  <a:lnTo>
                    <a:pt x="250" y="62"/>
                  </a:lnTo>
                  <a:lnTo>
                    <a:pt x="254" y="56"/>
                  </a:lnTo>
                  <a:lnTo>
                    <a:pt x="256" y="48"/>
                  </a:lnTo>
                  <a:close/>
                  <a:moveTo>
                    <a:pt x="200" y="144"/>
                  </a:moveTo>
                  <a:lnTo>
                    <a:pt x="200" y="144"/>
                  </a:lnTo>
                  <a:lnTo>
                    <a:pt x="198" y="148"/>
                  </a:lnTo>
                  <a:lnTo>
                    <a:pt x="196" y="152"/>
                  </a:lnTo>
                  <a:lnTo>
                    <a:pt x="190" y="156"/>
                  </a:lnTo>
                  <a:lnTo>
                    <a:pt x="182" y="160"/>
                  </a:lnTo>
                  <a:lnTo>
                    <a:pt x="172" y="162"/>
                  </a:lnTo>
                  <a:lnTo>
                    <a:pt x="160" y="166"/>
                  </a:lnTo>
                  <a:lnTo>
                    <a:pt x="144" y="168"/>
                  </a:lnTo>
                  <a:lnTo>
                    <a:pt x="128" y="168"/>
                  </a:lnTo>
                  <a:lnTo>
                    <a:pt x="128" y="168"/>
                  </a:lnTo>
                  <a:lnTo>
                    <a:pt x="112" y="168"/>
                  </a:lnTo>
                  <a:lnTo>
                    <a:pt x="96" y="166"/>
                  </a:lnTo>
                  <a:lnTo>
                    <a:pt x="84" y="162"/>
                  </a:lnTo>
                  <a:lnTo>
                    <a:pt x="74" y="160"/>
                  </a:lnTo>
                  <a:lnTo>
                    <a:pt x="66" y="156"/>
                  </a:lnTo>
                  <a:lnTo>
                    <a:pt x="60" y="152"/>
                  </a:lnTo>
                  <a:lnTo>
                    <a:pt x="58" y="148"/>
                  </a:lnTo>
                  <a:lnTo>
                    <a:pt x="56" y="144"/>
                  </a:lnTo>
                  <a:lnTo>
                    <a:pt x="56" y="80"/>
                  </a:lnTo>
                  <a:lnTo>
                    <a:pt x="122" y="96"/>
                  </a:lnTo>
                  <a:lnTo>
                    <a:pt x="122" y="96"/>
                  </a:lnTo>
                  <a:lnTo>
                    <a:pt x="128" y="96"/>
                  </a:lnTo>
                  <a:lnTo>
                    <a:pt x="128" y="96"/>
                  </a:lnTo>
                  <a:lnTo>
                    <a:pt x="134" y="96"/>
                  </a:lnTo>
                  <a:lnTo>
                    <a:pt x="200" y="80"/>
                  </a:lnTo>
                  <a:lnTo>
                    <a:pt x="200" y="144"/>
                  </a:lnTo>
                  <a:close/>
                  <a:moveTo>
                    <a:pt x="130" y="80"/>
                  </a:moveTo>
                  <a:lnTo>
                    <a:pt x="130" y="80"/>
                  </a:lnTo>
                  <a:lnTo>
                    <a:pt x="128" y="80"/>
                  </a:lnTo>
                  <a:lnTo>
                    <a:pt x="128" y="80"/>
                  </a:lnTo>
                  <a:lnTo>
                    <a:pt x="126" y="80"/>
                  </a:lnTo>
                  <a:lnTo>
                    <a:pt x="22" y="56"/>
                  </a:lnTo>
                  <a:lnTo>
                    <a:pt x="22" y="56"/>
                  </a:lnTo>
                  <a:lnTo>
                    <a:pt x="18" y="52"/>
                  </a:lnTo>
                  <a:lnTo>
                    <a:pt x="16" y="48"/>
                  </a:lnTo>
                  <a:lnTo>
                    <a:pt x="16" y="48"/>
                  </a:lnTo>
                  <a:lnTo>
                    <a:pt x="18" y="44"/>
                  </a:lnTo>
                  <a:lnTo>
                    <a:pt x="22" y="40"/>
                  </a:lnTo>
                  <a:lnTo>
                    <a:pt x="126" y="16"/>
                  </a:lnTo>
                  <a:lnTo>
                    <a:pt x="126" y="16"/>
                  </a:lnTo>
                  <a:lnTo>
                    <a:pt x="128" y="16"/>
                  </a:lnTo>
                  <a:lnTo>
                    <a:pt x="128" y="16"/>
                  </a:lnTo>
                  <a:lnTo>
                    <a:pt x="130" y="16"/>
                  </a:lnTo>
                  <a:lnTo>
                    <a:pt x="234" y="40"/>
                  </a:lnTo>
                  <a:lnTo>
                    <a:pt x="234" y="40"/>
                  </a:lnTo>
                  <a:lnTo>
                    <a:pt x="238" y="44"/>
                  </a:lnTo>
                  <a:lnTo>
                    <a:pt x="240" y="48"/>
                  </a:lnTo>
                  <a:lnTo>
                    <a:pt x="240" y="48"/>
                  </a:lnTo>
                  <a:lnTo>
                    <a:pt x="238" y="52"/>
                  </a:lnTo>
                  <a:lnTo>
                    <a:pt x="234" y="56"/>
                  </a:lnTo>
                  <a:lnTo>
                    <a:pt x="13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34" name="Freeform 127"/>
            <p:cNvSpPr>
              <a:spLocks/>
            </p:cNvSpPr>
            <p:nvPr/>
          </p:nvSpPr>
          <p:spPr bwMode="auto">
            <a:xfrm>
              <a:off x="2705100" y="2927350"/>
              <a:ext cx="25400" cy="139700"/>
            </a:xfrm>
            <a:custGeom>
              <a:avLst/>
              <a:gdLst/>
              <a:ahLst/>
              <a:cxnLst>
                <a:cxn ang="0">
                  <a:pos x="0" y="8"/>
                </a:cxn>
                <a:cxn ang="0">
                  <a:pos x="0" y="80"/>
                </a:cxn>
                <a:cxn ang="0">
                  <a:pos x="0" y="80"/>
                </a:cxn>
                <a:cxn ang="0">
                  <a:pos x="0" y="84"/>
                </a:cxn>
                <a:cxn ang="0">
                  <a:pos x="2" y="86"/>
                </a:cxn>
                <a:cxn ang="0">
                  <a:pos x="4" y="88"/>
                </a:cxn>
                <a:cxn ang="0">
                  <a:pos x="8" y="88"/>
                </a:cxn>
                <a:cxn ang="0">
                  <a:pos x="8" y="88"/>
                </a:cxn>
                <a:cxn ang="0">
                  <a:pos x="12" y="88"/>
                </a:cxn>
                <a:cxn ang="0">
                  <a:pos x="14" y="86"/>
                </a:cxn>
                <a:cxn ang="0">
                  <a:pos x="16" y="84"/>
                </a:cxn>
                <a:cxn ang="0">
                  <a:pos x="16" y="80"/>
                </a:cxn>
                <a:cxn ang="0">
                  <a:pos x="16" y="8"/>
                </a:cxn>
                <a:cxn ang="0">
                  <a:pos x="16" y="8"/>
                </a:cxn>
                <a:cxn ang="0">
                  <a:pos x="16" y="4"/>
                </a:cxn>
                <a:cxn ang="0">
                  <a:pos x="14" y="2"/>
                </a:cxn>
                <a:cxn ang="0">
                  <a:pos x="12" y="0"/>
                </a:cxn>
                <a:cxn ang="0">
                  <a:pos x="8" y="0"/>
                </a:cxn>
                <a:cxn ang="0">
                  <a:pos x="8" y="0"/>
                </a:cxn>
                <a:cxn ang="0">
                  <a:pos x="4" y="0"/>
                </a:cxn>
                <a:cxn ang="0">
                  <a:pos x="2" y="2"/>
                </a:cxn>
                <a:cxn ang="0">
                  <a:pos x="0" y="4"/>
                </a:cxn>
                <a:cxn ang="0">
                  <a:pos x="0" y="8"/>
                </a:cxn>
              </a:cxnLst>
              <a:rect l="0" t="0" r="r" b="b"/>
              <a:pathLst>
                <a:path w="16" h="88">
                  <a:moveTo>
                    <a:pt x="0" y="8"/>
                  </a:moveTo>
                  <a:lnTo>
                    <a:pt x="0" y="80"/>
                  </a:lnTo>
                  <a:lnTo>
                    <a:pt x="0" y="80"/>
                  </a:lnTo>
                  <a:lnTo>
                    <a:pt x="0" y="84"/>
                  </a:lnTo>
                  <a:lnTo>
                    <a:pt x="2" y="86"/>
                  </a:lnTo>
                  <a:lnTo>
                    <a:pt x="4" y="88"/>
                  </a:lnTo>
                  <a:lnTo>
                    <a:pt x="8" y="88"/>
                  </a:lnTo>
                  <a:lnTo>
                    <a:pt x="8" y="88"/>
                  </a:lnTo>
                  <a:lnTo>
                    <a:pt x="12" y="88"/>
                  </a:lnTo>
                  <a:lnTo>
                    <a:pt x="14" y="86"/>
                  </a:lnTo>
                  <a:lnTo>
                    <a:pt x="16" y="84"/>
                  </a:lnTo>
                  <a:lnTo>
                    <a:pt x="16" y="80"/>
                  </a:lnTo>
                  <a:lnTo>
                    <a:pt x="16" y="8"/>
                  </a:lnTo>
                  <a:lnTo>
                    <a:pt x="16" y="8"/>
                  </a:lnTo>
                  <a:lnTo>
                    <a:pt x="16" y="4"/>
                  </a:lnTo>
                  <a:lnTo>
                    <a:pt x="14" y="2"/>
                  </a:lnTo>
                  <a:lnTo>
                    <a:pt x="12" y="0"/>
                  </a:lnTo>
                  <a:lnTo>
                    <a:pt x="8" y="0"/>
                  </a:lnTo>
                  <a:lnTo>
                    <a:pt x="8" y="0"/>
                  </a:lnTo>
                  <a:lnTo>
                    <a:pt x="4" y="0"/>
                  </a:lnTo>
                  <a:lnTo>
                    <a:pt x="2" y="2"/>
                  </a:lnTo>
                  <a:lnTo>
                    <a:pt x="0" y="4"/>
                  </a:lnTo>
                  <a:lnTo>
                    <a:pt x="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35" name="Freeform 129"/>
            <p:cNvSpPr>
              <a:spLocks/>
            </p:cNvSpPr>
            <p:nvPr/>
          </p:nvSpPr>
          <p:spPr bwMode="auto">
            <a:xfrm>
              <a:off x="2692400" y="3079750"/>
              <a:ext cx="50800" cy="76200"/>
            </a:xfrm>
            <a:custGeom>
              <a:avLst/>
              <a:gdLst/>
              <a:ahLst/>
              <a:cxnLst>
                <a:cxn ang="0">
                  <a:pos x="16" y="0"/>
                </a:cxn>
                <a:cxn ang="0">
                  <a:pos x="16" y="0"/>
                </a:cxn>
                <a:cxn ang="0">
                  <a:pos x="12" y="2"/>
                </a:cxn>
                <a:cxn ang="0">
                  <a:pos x="10" y="4"/>
                </a:cxn>
                <a:cxn ang="0">
                  <a:pos x="4" y="12"/>
                </a:cxn>
                <a:cxn ang="0">
                  <a:pos x="2" y="24"/>
                </a:cxn>
                <a:cxn ang="0">
                  <a:pos x="0" y="32"/>
                </a:cxn>
                <a:cxn ang="0">
                  <a:pos x="0" y="32"/>
                </a:cxn>
                <a:cxn ang="0">
                  <a:pos x="2" y="38"/>
                </a:cxn>
                <a:cxn ang="0">
                  <a:pos x="4" y="44"/>
                </a:cxn>
                <a:cxn ang="0">
                  <a:pos x="10" y="46"/>
                </a:cxn>
                <a:cxn ang="0">
                  <a:pos x="16" y="48"/>
                </a:cxn>
                <a:cxn ang="0">
                  <a:pos x="16" y="48"/>
                </a:cxn>
                <a:cxn ang="0">
                  <a:pos x="22" y="46"/>
                </a:cxn>
                <a:cxn ang="0">
                  <a:pos x="28" y="44"/>
                </a:cxn>
                <a:cxn ang="0">
                  <a:pos x="30" y="38"/>
                </a:cxn>
                <a:cxn ang="0">
                  <a:pos x="32" y="32"/>
                </a:cxn>
                <a:cxn ang="0">
                  <a:pos x="32" y="32"/>
                </a:cxn>
                <a:cxn ang="0">
                  <a:pos x="30" y="24"/>
                </a:cxn>
                <a:cxn ang="0">
                  <a:pos x="28" y="12"/>
                </a:cxn>
                <a:cxn ang="0">
                  <a:pos x="22" y="4"/>
                </a:cxn>
                <a:cxn ang="0">
                  <a:pos x="20" y="2"/>
                </a:cxn>
                <a:cxn ang="0">
                  <a:pos x="16" y="0"/>
                </a:cxn>
              </a:cxnLst>
              <a:rect l="0" t="0" r="r" b="b"/>
              <a:pathLst>
                <a:path w="32" h="48">
                  <a:moveTo>
                    <a:pt x="16" y="0"/>
                  </a:moveTo>
                  <a:lnTo>
                    <a:pt x="16" y="0"/>
                  </a:lnTo>
                  <a:lnTo>
                    <a:pt x="12" y="2"/>
                  </a:lnTo>
                  <a:lnTo>
                    <a:pt x="10" y="4"/>
                  </a:lnTo>
                  <a:lnTo>
                    <a:pt x="4" y="12"/>
                  </a:lnTo>
                  <a:lnTo>
                    <a:pt x="2" y="24"/>
                  </a:lnTo>
                  <a:lnTo>
                    <a:pt x="0" y="32"/>
                  </a:lnTo>
                  <a:lnTo>
                    <a:pt x="0" y="32"/>
                  </a:lnTo>
                  <a:lnTo>
                    <a:pt x="2" y="38"/>
                  </a:lnTo>
                  <a:lnTo>
                    <a:pt x="4" y="44"/>
                  </a:lnTo>
                  <a:lnTo>
                    <a:pt x="10" y="46"/>
                  </a:lnTo>
                  <a:lnTo>
                    <a:pt x="16" y="48"/>
                  </a:lnTo>
                  <a:lnTo>
                    <a:pt x="16" y="48"/>
                  </a:lnTo>
                  <a:lnTo>
                    <a:pt x="22" y="46"/>
                  </a:lnTo>
                  <a:lnTo>
                    <a:pt x="28" y="44"/>
                  </a:lnTo>
                  <a:lnTo>
                    <a:pt x="30" y="38"/>
                  </a:lnTo>
                  <a:lnTo>
                    <a:pt x="32" y="32"/>
                  </a:lnTo>
                  <a:lnTo>
                    <a:pt x="32" y="32"/>
                  </a:lnTo>
                  <a:lnTo>
                    <a:pt x="30" y="24"/>
                  </a:lnTo>
                  <a:lnTo>
                    <a:pt x="28" y="12"/>
                  </a:lnTo>
                  <a:lnTo>
                    <a:pt x="22" y="4"/>
                  </a:lnTo>
                  <a:lnTo>
                    <a:pt x="20" y="2"/>
                  </a:lnTo>
                  <a:lnTo>
                    <a:pt x="1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2930990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055097"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PORTFOLIO</a:t>
            </a:r>
          </a:p>
        </p:txBody>
      </p:sp>
      <p:sp>
        <p:nvSpPr>
          <p:cNvPr id="9" name="TextBox 8"/>
          <p:cNvSpPr txBox="1"/>
          <p:nvPr/>
        </p:nvSpPr>
        <p:spPr>
          <a:xfrm>
            <a:off x="919756" y="1103293"/>
            <a:ext cx="4900701" cy="1077218"/>
          </a:xfrm>
          <a:prstGeom prst="rect">
            <a:avLst/>
          </a:prstGeom>
          <a:noFill/>
        </p:spPr>
        <p:txBody>
          <a:bodyPr wrap="none" rtlCol="0">
            <a:spAutoFit/>
          </a:bodyPr>
          <a:lstStyle/>
          <a:p>
            <a:r>
              <a:rPr lang="en-US" sz="3200" b="1">
                <a:solidFill>
                  <a:schemeClr val="bg1"/>
                </a:solidFill>
                <a:ea typeface="Roboto" panose="02000000000000000000" pitchFamily="2" charset="0"/>
              </a:rPr>
              <a:t>Portfolio Options</a:t>
            </a:r>
          </a:p>
          <a:p>
            <a:r>
              <a:rPr lang="en-US" sz="3200" b="1">
                <a:solidFill>
                  <a:schemeClr val="bg1"/>
                </a:solidFill>
                <a:ea typeface="Roboto" panose="02000000000000000000" pitchFamily="2" charset="0"/>
              </a:rPr>
              <a:t>Theme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18</a:t>
            </a:fld>
            <a:endParaRPr lang="en-US"/>
          </a:p>
        </p:txBody>
      </p:sp>
      <p:pic>
        <p:nvPicPr>
          <p:cNvPr id="8" name="Picture Placeholder 7">
            <a:extLst>
              <a:ext uri="{FF2B5EF4-FFF2-40B4-BE49-F238E27FC236}">
                <a16:creationId xmlns:a16="http://schemas.microsoft.com/office/drawing/2014/main" id="{FEDFBA06-FD15-44F0-B72E-21B7C7AE7713}"/>
              </a:ext>
            </a:extLst>
          </p:cNvPr>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l="9250" r="9250"/>
          <a:stretch>
            <a:fillRect/>
          </a:stretch>
        </p:blipFill>
        <p:spPr/>
      </p:pic>
      <p:pic>
        <p:nvPicPr>
          <p:cNvPr id="14" name="Picture Placeholder 13">
            <a:extLst>
              <a:ext uri="{FF2B5EF4-FFF2-40B4-BE49-F238E27FC236}">
                <a16:creationId xmlns:a16="http://schemas.microsoft.com/office/drawing/2014/main" id="{910D8C60-C2AD-4B13-BB48-B95E853416EE}"/>
              </a:ext>
            </a:extLst>
          </p:cNvPr>
          <p:cNvPicPr>
            <a:picLocks noGrp="1" noChangeAspect="1"/>
          </p:cNvPicPr>
          <p:nvPr>
            <p:ph type="pic" sz="quarter" idx="23"/>
          </p:nvPr>
        </p:nvPicPr>
        <p:blipFill>
          <a:blip r:embed="rId4" cstate="print">
            <a:extLst>
              <a:ext uri="{28A0092B-C50C-407E-A947-70E740481C1C}">
                <a14:useLocalDpi xmlns:a14="http://schemas.microsoft.com/office/drawing/2010/main" val="0"/>
              </a:ext>
            </a:extLst>
          </a:blip>
          <a:srcRect l="9520" r="9520"/>
          <a:stretch>
            <a:fillRect/>
          </a:stretch>
        </p:blipFill>
        <p:spPr/>
      </p:pic>
      <p:pic>
        <p:nvPicPr>
          <p:cNvPr id="16" name="Picture Placeholder 15">
            <a:extLst>
              <a:ext uri="{FF2B5EF4-FFF2-40B4-BE49-F238E27FC236}">
                <a16:creationId xmlns:a16="http://schemas.microsoft.com/office/drawing/2014/main" id="{D4B3D934-2B1C-477B-8038-805AEFD4526F}"/>
              </a:ext>
            </a:extLst>
          </p:cNvPr>
          <p:cNvPicPr>
            <a:picLocks noGrp="1" noChangeAspect="1"/>
          </p:cNvPicPr>
          <p:nvPr>
            <p:ph type="pic" sz="quarter" idx="24"/>
          </p:nvPr>
        </p:nvPicPr>
        <p:blipFill>
          <a:blip r:embed="rId5" cstate="print">
            <a:extLst>
              <a:ext uri="{28A0092B-C50C-407E-A947-70E740481C1C}">
                <a14:useLocalDpi xmlns:a14="http://schemas.microsoft.com/office/drawing/2010/main" val="0"/>
              </a:ext>
            </a:extLst>
          </a:blip>
          <a:srcRect t="22621" b="22621"/>
          <a:stretch>
            <a:fillRect/>
          </a:stretch>
        </p:blipFill>
        <p:spPr/>
      </p:pic>
      <p:pic>
        <p:nvPicPr>
          <p:cNvPr id="18" name="Picture Placeholder 17">
            <a:extLst>
              <a:ext uri="{FF2B5EF4-FFF2-40B4-BE49-F238E27FC236}">
                <a16:creationId xmlns:a16="http://schemas.microsoft.com/office/drawing/2014/main" id="{F49DEF70-C529-4075-8591-D6B498AB8F87}"/>
              </a:ext>
            </a:extLst>
          </p:cNvPr>
          <p:cNvPicPr>
            <a:picLocks noGrp="1" noChangeAspect="1"/>
          </p:cNvPicPr>
          <p:nvPr>
            <p:ph type="pic" sz="quarter" idx="25"/>
          </p:nvPr>
        </p:nvPicPr>
        <p:blipFill>
          <a:blip r:embed="rId6" cstate="print">
            <a:extLst>
              <a:ext uri="{28A0092B-C50C-407E-A947-70E740481C1C}">
                <a14:useLocalDpi xmlns:a14="http://schemas.microsoft.com/office/drawing/2010/main" val="0"/>
              </a:ext>
            </a:extLst>
          </a:blip>
          <a:srcRect l="14682" r="14682"/>
          <a:stretch>
            <a:fillRect/>
          </a:stretch>
        </p:blipFill>
        <p:spPr/>
      </p:pic>
      <p:pic>
        <p:nvPicPr>
          <p:cNvPr id="20" name="Picture Placeholder 19">
            <a:extLst>
              <a:ext uri="{FF2B5EF4-FFF2-40B4-BE49-F238E27FC236}">
                <a16:creationId xmlns:a16="http://schemas.microsoft.com/office/drawing/2014/main" id="{AC19071C-E4ED-4C99-80B2-7A03D2147258}"/>
              </a:ext>
            </a:extLst>
          </p:cNvPr>
          <p:cNvPicPr>
            <a:picLocks noGrp="1" noChangeAspect="1"/>
          </p:cNvPicPr>
          <p:nvPr>
            <p:ph type="pic" sz="quarter" idx="26"/>
          </p:nvPr>
        </p:nvPicPr>
        <p:blipFill>
          <a:blip r:embed="rId7" cstate="print">
            <a:extLst>
              <a:ext uri="{28A0092B-C50C-407E-A947-70E740481C1C}">
                <a14:useLocalDpi xmlns:a14="http://schemas.microsoft.com/office/drawing/2010/main" val="0"/>
              </a:ext>
            </a:extLst>
          </a:blip>
          <a:srcRect t="3566" b="3566"/>
          <a:stretch>
            <a:fillRect/>
          </a:stretch>
        </p:blipFill>
        <p:spPr/>
      </p:pic>
      <p:sp>
        <p:nvSpPr>
          <p:cNvPr id="62" name="Rectangle 61"/>
          <p:cNvSpPr/>
          <p:nvPr/>
        </p:nvSpPr>
        <p:spPr>
          <a:xfrm>
            <a:off x="6944067" y="4734089"/>
            <a:ext cx="3834715" cy="952377"/>
          </a:xfrm>
          <a:prstGeom prst="rect">
            <a:avLst/>
          </a:prstGeom>
        </p:spPr>
        <p:txBody>
          <a:bodyPr wrap="square">
            <a:spAutoFit/>
          </a:bodyPr>
          <a:lstStyle/>
          <a:p>
            <a:pPr>
              <a:lnSpc>
                <a:spcPct val="130000"/>
              </a:lnSpc>
            </a:pPr>
            <a:r>
              <a:rPr lang="en-US" sz="1100" b="1">
                <a:solidFill>
                  <a:schemeClr val="bg1"/>
                </a:solidFill>
                <a:ea typeface="Roboto" panose="02000000000000000000" pitchFamily="2" charset="0"/>
              </a:rPr>
              <a:t>Business Featured Product</a:t>
            </a: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Tree>
    <p:extLst>
      <p:ext uri="{BB962C8B-B14F-4D97-AF65-F5344CB8AC3E}">
        <p14:creationId xmlns:p14="http://schemas.microsoft.com/office/powerpoint/2010/main" val="1888751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241045"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INFOGRAPHIC</a:t>
            </a:r>
          </a:p>
        </p:txBody>
      </p:sp>
      <p:sp>
        <p:nvSpPr>
          <p:cNvPr id="9" name="TextBox 8"/>
          <p:cNvSpPr txBox="1"/>
          <p:nvPr/>
        </p:nvSpPr>
        <p:spPr>
          <a:xfrm>
            <a:off x="919756" y="1103293"/>
            <a:ext cx="5695790" cy="1077218"/>
          </a:xfrm>
          <a:prstGeom prst="rect">
            <a:avLst/>
          </a:prstGeom>
          <a:noFill/>
        </p:spPr>
        <p:txBody>
          <a:bodyPr wrap="none" rtlCol="0">
            <a:spAutoFit/>
          </a:bodyPr>
          <a:lstStyle/>
          <a:p>
            <a:r>
              <a:rPr lang="en-US" sz="3200" b="1">
                <a:solidFill>
                  <a:schemeClr val="bg1"/>
                </a:solidFill>
                <a:ea typeface="Roboto" panose="02000000000000000000" pitchFamily="2" charset="0"/>
              </a:rPr>
              <a:t>Year Exclusive Promotion</a:t>
            </a:r>
          </a:p>
          <a:p>
            <a:r>
              <a:rPr lang="en-US" sz="3200" b="1">
                <a:solidFill>
                  <a:schemeClr val="bg1"/>
                </a:solidFill>
                <a:ea typeface="Roboto" panose="02000000000000000000" pitchFamily="2" charset="0"/>
              </a:rPr>
              <a:t>Column Chart.</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19</a:t>
            </a:fld>
            <a:endParaRPr lang="en-US"/>
          </a:p>
        </p:txBody>
      </p:sp>
      <p:sp>
        <p:nvSpPr>
          <p:cNvPr id="14" name="Rectangle 13"/>
          <p:cNvSpPr/>
          <p:nvPr/>
        </p:nvSpPr>
        <p:spPr>
          <a:xfrm>
            <a:off x="956930" y="2476688"/>
            <a:ext cx="5139070" cy="732316"/>
          </a:xfrm>
          <a:prstGeom prst="rect">
            <a:avLst/>
          </a:prstGeom>
        </p:spPr>
        <p:txBody>
          <a:bodyPr wrap="square">
            <a:spAutoFit/>
          </a:bodyPr>
          <a:lstStyle/>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Energistically incentivize holistic channels rather than interactive interfaces. </a:t>
            </a:r>
          </a:p>
        </p:txBody>
      </p:sp>
      <p:graphicFrame>
        <p:nvGraphicFramePr>
          <p:cNvPr id="17" name="Chart 16"/>
          <p:cNvGraphicFramePr/>
          <p:nvPr>
            <p:extLst>
              <p:ext uri="{D42A27DB-BD31-4B8C-83A1-F6EECF244321}">
                <p14:modId xmlns:p14="http://schemas.microsoft.com/office/powerpoint/2010/main" val="2073910354"/>
              </p:ext>
            </p:extLst>
          </p:nvPr>
        </p:nvGraphicFramePr>
        <p:xfrm>
          <a:off x="956930" y="3157870"/>
          <a:ext cx="7396717" cy="2769265"/>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p:cNvSpPr/>
          <p:nvPr/>
        </p:nvSpPr>
        <p:spPr>
          <a:xfrm>
            <a:off x="8357285" y="2402153"/>
            <a:ext cx="3081670" cy="1032399"/>
          </a:xfrm>
          <a:prstGeom prst="rect">
            <a:avLst/>
          </a:prstGeom>
        </p:spPr>
        <p:txBody>
          <a:bodyPr wrap="square">
            <a:spAutoFit/>
          </a:bodyPr>
          <a:lstStyle/>
          <a:p>
            <a:pPr>
              <a:lnSpc>
                <a:spcPct val="130000"/>
              </a:lnSpc>
            </a:pPr>
            <a:r>
              <a:rPr lang="en-US" sz="1500">
                <a:solidFill>
                  <a:schemeClr val="bg1"/>
                </a:solidFill>
                <a:ea typeface="Roboto Condensed Light" panose="02000000000000000000" pitchFamily="2" charset="0"/>
              </a:rPr>
              <a:t>Chart Descriptions</a:t>
            </a:r>
            <a:endParaRPr lang="en-US" sz="1100" b="1">
              <a:solidFill>
                <a:schemeClr val="bg1"/>
              </a:solidFill>
              <a:ea typeface="Roboto" panose="02000000000000000000" pitchFamily="2" charset="0"/>
            </a:endParaRP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pic>
        <p:nvPicPr>
          <p:cNvPr id="21" name="Picture 7"/>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rot="19674064">
            <a:off x="7617940" y="2983827"/>
            <a:ext cx="511119" cy="2386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2" name="Rounded Rectangle 21"/>
          <p:cNvSpPr/>
          <p:nvPr/>
        </p:nvSpPr>
        <p:spPr>
          <a:xfrm>
            <a:off x="8805534" y="3480761"/>
            <a:ext cx="2342707" cy="1096040"/>
          </a:xfrm>
          <a:prstGeom prst="roundRect">
            <a:avLst>
              <a:gd name="adj" fmla="val 199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867557" y="3572502"/>
            <a:ext cx="2218661" cy="1112420"/>
          </a:xfrm>
          <a:prstGeom prst="rect">
            <a:avLst/>
          </a:prstGeom>
        </p:spPr>
        <p:txBody>
          <a:bodyPr wrap="square">
            <a:spAutoFit/>
          </a:bodyPr>
          <a:lstStyle/>
          <a:p>
            <a:pPr>
              <a:lnSpc>
                <a:spcPct val="130000"/>
              </a:lnSpc>
            </a:pPr>
            <a:r>
              <a:rPr lang="en-US" sz="1500">
                <a:solidFill>
                  <a:schemeClr val="bg2"/>
                </a:solidFill>
                <a:ea typeface="Roboto Condensed Light" panose="02000000000000000000" pitchFamily="2" charset="0"/>
              </a:rPr>
              <a:t>95%</a:t>
            </a:r>
          </a:p>
          <a:p>
            <a:pPr>
              <a:lnSpc>
                <a:spcPct val="130000"/>
              </a:lnSpc>
            </a:pPr>
            <a:r>
              <a:rPr lang="en-US" sz="1500">
                <a:solidFill>
                  <a:schemeClr val="bg2"/>
                </a:solidFill>
                <a:ea typeface="Roboto Condensed Light" panose="02000000000000000000" pitchFamily="2" charset="0"/>
              </a:rPr>
              <a:t>Sales Plan</a:t>
            </a:r>
            <a:endParaRPr lang="en-US" sz="1100" b="1">
              <a:solidFill>
                <a:schemeClr val="bg2"/>
              </a:solidFill>
              <a:ea typeface="Roboto" panose="02000000000000000000" pitchFamily="2" charset="0"/>
            </a:endParaRPr>
          </a:p>
          <a:p>
            <a:pPr>
              <a:lnSpc>
                <a:spcPct val="130000"/>
              </a:lnSpc>
            </a:pPr>
            <a:r>
              <a:rPr lang="en-US" sz="1100">
                <a:solidFill>
                  <a:schemeClr val="bg2"/>
                </a:solidFill>
                <a:ea typeface="Roboto Condensed Light" panose="02000000000000000000" pitchFamily="2" charset="0"/>
              </a:rPr>
              <a:t>Objectively disintermediate leveraged.</a:t>
            </a:r>
          </a:p>
        </p:txBody>
      </p:sp>
      <p:sp>
        <p:nvSpPr>
          <p:cNvPr id="24" name="Rounded Rectangle 23"/>
          <p:cNvSpPr/>
          <p:nvPr/>
        </p:nvSpPr>
        <p:spPr>
          <a:xfrm>
            <a:off x="8805534" y="4700441"/>
            <a:ext cx="2342707" cy="1096040"/>
          </a:xfrm>
          <a:prstGeom prst="roundRect">
            <a:avLst>
              <a:gd name="adj" fmla="val 199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867557" y="4792182"/>
            <a:ext cx="2218661" cy="1112420"/>
          </a:xfrm>
          <a:prstGeom prst="rect">
            <a:avLst/>
          </a:prstGeom>
        </p:spPr>
        <p:txBody>
          <a:bodyPr wrap="square">
            <a:spAutoFit/>
          </a:bodyPr>
          <a:lstStyle/>
          <a:p>
            <a:pPr>
              <a:lnSpc>
                <a:spcPct val="130000"/>
              </a:lnSpc>
            </a:pPr>
            <a:r>
              <a:rPr lang="en-US" sz="1500">
                <a:solidFill>
                  <a:schemeClr val="bg2"/>
                </a:solidFill>
                <a:ea typeface="Roboto Condensed Light" panose="02000000000000000000" pitchFamily="2" charset="0"/>
              </a:rPr>
              <a:t>80%</a:t>
            </a:r>
          </a:p>
          <a:p>
            <a:pPr>
              <a:lnSpc>
                <a:spcPct val="130000"/>
              </a:lnSpc>
            </a:pPr>
            <a:r>
              <a:rPr lang="en-US" sz="1500">
                <a:solidFill>
                  <a:schemeClr val="bg2"/>
                </a:solidFill>
                <a:ea typeface="Roboto Condensed Light" panose="02000000000000000000" pitchFamily="2" charset="0"/>
              </a:rPr>
              <a:t>Sales Plan</a:t>
            </a:r>
            <a:endParaRPr lang="en-US" sz="1100" b="1">
              <a:solidFill>
                <a:schemeClr val="bg2"/>
              </a:solidFill>
              <a:ea typeface="Roboto" panose="02000000000000000000" pitchFamily="2" charset="0"/>
            </a:endParaRPr>
          </a:p>
          <a:p>
            <a:pPr>
              <a:lnSpc>
                <a:spcPct val="130000"/>
              </a:lnSpc>
            </a:pPr>
            <a:r>
              <a:rPr lang="en-US" sz="1100">
                <a:solidFill>
                  <a:schemeClr val="bg2"/>
                </a:solidFill>
                <a:ea typeface="Roboto Condensed Light" panose="02000000000000000000" pitchFamily="2" charset="0"/>
              </a:rPr>
              <a:t>Objectively disintermediate leveraged.</a:t>
            </a:r>
          </a:p>
        </p:txBody>
      </p:sp>
    </p:spTree>
    <p:extLst>
      <p:ext uri="{BB962C8B-B14F-4D97-AF65-F5344CB8AC3E}">
        <p14:creationId xmlns:p14="http://schemas.microsoft.com/office/powerpoint/2010/main" val="2851303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77696" y="3005321"/>
            <a:ext cx="1436612" cy="261610"/>
          </a:xfrm>
          <a:prstGeom prst="rect">
            <a:avLst/>
          </a:prstGeom>
          <a:solidFill>
            <a:schemeClr val="accent1"/>
          </a:solidFill>
        </p:spPr>
        <p:txBody>
          <a:bodyPr wrap="none" rtlCol="0" anchor="ctr">
            <a:spAutoFit/>
          </a:bodyPr>
          <a:lstStyle/>
          <a:p>
            <a:pPr algn="ctr"/>
            <a:r>
              <a:rPr lang="en-US" sz="1100" b="1">
                <a:solidFill>
                  <a:schemeClr val="bg1"/>
                </a:solidFill>
                <a:ea typeface="Roboto" panose="02000000000000000000" pitchFamily="2" charset="0"/>
              </a:rPr>
              <a:t>SEAN HAMILTON</a:t>
            </a:r>
          </a:p>
        </p:txBody>
      </p:sp>
      <p:sp>
        <p:nvSpPr>
          <p:cNvPr id="9" name="TextBox 8"/>
          <p:cNvSpPr txBox="1"/>
          <p:nvPr/>
        </p:nvSpPr>
        <p:spPr>
          <a:xfrm>
            <a:off x="3971060" y="3406866"/>
            <a:ext cx="4249881" cy="584775"/>
          </a:xfrm>
          <a:prstGeom prst="rect">
            <a:avLst/>
          </a:prstGeom>
          <a:noFill/>
        </p:spPr>
        <p:txBody>
          <a:bodyPr wrap="none" rtlCol="0">
            <a:spAutoFit/>
          </a:bodyPr>
          <a:lstStyle/>
          <a:p>
            <a:pPr algn="ctr"/>
            <a:r>
              <a:rPr lang="en-US" sz="3200" b="1" dirty="0">
                <a:solidFill>
                  <a:schemeClr val="bg1"/>
                </a:solidFill>
                <a:ea typeface="Roboto" panose="02000000000000000000" pitchFamily="2" charset="0"/>
              </a:rPr>
              <a:t>Welcome Message</a:t>
            </a:r>
          </a:p>
        </p:txBody>
      </p:sp>
      <p:sp>
        <p:nvSpPr>
          <p:cNvPr id="11" name="Footer Placeholder 10"/>
          <p:cNvSpPr>
            <a:spLocks noGrp="1"/>
          </p:cNvSpPr>
          <p:nvPr>
            <p:ph type="ftr" sz="quarter" idx="11"/>
          </p:nvPr>
        </p:nvSpPr>
        <p:spPr/>
        <p:txBody>
          <a:bodyPr/>
          <a:lstStyle/>
          <a:p>
            <a:r>
              <a:rPr lang="en-US" dirty="0"/>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pPr/>
              <a:t>2</a:t>
            </a:fld>
            <a:endParaRPr lang="en-US"/>
          </a:p>
        </p:txBody>
      </p:sp>
      <p:pic>
        <p:nvPicPr>
          <p:cNvPr id="22" name="Picture Placeholder 21">
            <a:extLst>
              <a:ext uri="{FF2B5EF4-FFF2-40B4-BE49-F238E27FC236}">
                <a16:creationId xmlns:a16="http://schemas.microsoft.com/office/drawing/2014/main" id="{56E81E76-F1F5-4357-9842-9CF0C873952B}"/>
              </a:ext>
            </a:extLst>
          </p:cNvPr>
          <p:cNvPicPr>
            <a:picLocks noGrp="1" noChangeAspect="1"/>
          </p:cNvPicPr>
          <p:nvPr>
            <p:ph type="pic" sz="quarter" idx="13"/>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4531" b="34531"/>
          <a:stretch>
            <a:fillRect/>
          </a:stretch>
        </p:blipFill>
        <p:spPr/>
      </p:pic>
      <p:sp>
        <p:nvSpPr>
          <p:cNvPr id="8" name="Rectangle 7"/>
          <p:cNvSpPr/>
          <p:nvPr/>
        </p:nvSpPr>
        <p:spPr>
          <a:xfrm>
            <a:off x="1524000" y="5008539"/>
            <a:ext cx="9144000" cy="952377"/>
          </a:xfrm>
          <a:prstGeom prst="rect">
            <a:avLst/>
          </a:prstGeom>
        </p:spPr>
        <p:txBody>
          <a:bodyPr wrap="square">
            <a:spAutoFit/>
          </a:bodyPr>
          <a:lstStyle/>
          <a:p>
            <a:pPr algn="ct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Energistically incentivize holistic channels rather than interactive interfaces. Progressively productivate compelling innovation rather than functional content. Phosfluorescently strategize accurate web services rather than revolutionary bandwidth. Competently customize out-of-the-box leadership for client-based models.</a:t>
            </a:r>
          </a:p>
        </p:txBody>
      </p:sp>
      <p:sp>
        <p:nvSpPr>
          <p:cNvPr id="10" name="Rectangle 9"/>
          <p:cNvSpPr/>
          <p:nvPr/>
        </p:nvSpPr>
        <p:spPr>
          <a:xfrm>
            <a:off x="4496235" y="4123833"/>
            <a:ext cx="3199530" cy="752514"/>
          </a:xfrm>
          <a:prstGeom prst="rect">
            <a:avLst/>
          </a:prstGeom>
        </p:spPr>
        <p:txBody>
          <a:bodyPr wrap="square">
            <a:spAutoFit/>
          </a:bodyPr>
          <a:lstStyle/>
          <a:p>
            <a:pPr algn="ctr">
              <a:lnSpc>
                <a:spcPct val="130000"/>
              </a:lnSpc>
            </a:pPr>
            <a:r>
              <a:rPr lang="en-US" sz="1100" b="1">
                <a:solidFill>
                  <a:schemeClr val="bg1"/>
                </a:solidFill>
                <a:ea typeface="Roboto" panose="02000000000000000000" pitchFamily="2" charset="0"/>
              </a:rPr>
              <a:t>Presentation By:</a:t>
            </a:r>
          </a:p>
          <a:p>
            <a:pPr algn="ctr">
              <a:lnSpc>
                <a:spcPct val="130000"/>
              </a:lnSpc>
            </a:pPr>
            <a:r>
              <a:rPr lang="en-US" sz="1100">
                <a:solidFill>
                  <a:schemeClr val="bg1"/>
                </a:solidFill>
                <a:ea typeface="Roboto Condensed Light" panose="02000000000000000000" pitchFamily="2" charset="0"/>
              </a:rPr>
              <a:t>Objectively disintermediate leveraged manufactured products</a:t>
            </a:r>
          </a:p>
        </p:txBody>
      </p:sp>
    </p:spTree>
    <p:extLst>
      <p:ext uri="{BB962C8B-B14F-4D97-AF65-F5344CB8AC3E}">
        <p14:creationId xmlns:p14="http://schemas.microsoft.com/office/powerpoint/2010/main" val="4256279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241045"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INFOGRAPHIC</a:t>
            </a:r>
          </a:p>
        </p:txBody>
      </p:sp>
      <p:sp>
        <p:nvSpPr>
          <p:cNvPr id="9" name="TextBox 8"/>
          <p:cNvSpPr txBox="1"/>
          <p:nvPr/>
        </p:nvSpPr>
        <p:spPr>
          <a:xfrm>
            <a:off x="919756" y="1103293"/>
            <a:ext cx="5101076" cy="1077218"/>
          </a:xfrm>
          <a:prstGeom prst="rect">
            <a:avLst/>
          </a:prstGeom>
          <a:noFill/>
        </p:spPr>
        <p:txBody>
          <a:bodyPr wrap="none" rtlCol="0">
            <a:spAutoFit/>
          </a:bodyPr>
          <a:lstStyle/>
          <a:p>
            <a:r>
              <a:rPr lang="en-US" sz="3200" b="1">
                <a:solidFill>
                  <a:schemeClr val="bg1"/>
                </a:solidFill>
                <a:ea typeface="Roboto" panose="02000000000000000000" pitchFamily="2" charset="0"/>
              </a:rPr>
              <a:t>Project Research</a:t>
            </a:r>
          </a:p>
          <a:p>
            <a:r>
              <a:rPr lang="en-US" sz="3200" b="1">
                <a:solidFill>
                  <a:schemeClr val="bg1"/>
                </a:solidFill>
                <a:ea typeface="Roboto" panose="02000000000000000000" pitchFamily="2" charset="0"/>
              </a:rPr>
              <a:t>Business And Analysis.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20</a:t>
            </a:fld>
            <a:endParaRPr lang="en-US"/>
          </a:p>
        </p:txBody>
      </p:sp>
      <p:sp>
        <p:nvSpPr>
          <p:cNvPr id="14" name="Rectangle 13"/>
          <p:cNvSpPr/>
          <p:nvPr/>
        </p:nvSpPr>
        <p:spPr>
          <a:xfrm>
            <a:off x="956930" y="2476688"/>
            <a:ext cx="5443870" cy="1172437"/>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a:t>
            </a:r>
          </a:p>
        </p:txBody>
      </p:sp>
      <p:sp>
        <p:nvSpPr>
          <p:cNvPr id="8" name="Freeform 232"/>
          <p:cNvSpPr>
            <a:spLocks noEditPoints="1"/>
          </p:cNvSpPr>
          <p:nvPr/>
        </p:nvSpPr>
        <p:spPr bwMode="auto">
          <a:xfrm>
            <a:off x="1028700" y="4146698"/>
            <a:ext cx="2051203" cy="1644501"/>
          </a:xfrm>
          <a:custGeom>
            <a:avLst/>
            <a:gdLst>
              <a:gd name="T0" fmla="*/ 382 w 401"/>
              <a:gd name="T1" fmla="*/ 100 h 320"/>
              <a:gd name="T2" fmla="*/ 19 w 401"/>
              <a:gd name="T3" fmla="*/ 100 h 320"/>
              <a:gd name="T4" fmla="*/ 1 w 401"/>
              <a:gd name="T5" fmla="*/ 120 h 320"/>
              <a:gd name="T6" fmla="*/ 18 w 401"/>
              <a:gd name="T7" fmla="*/ 300 h 320"/>
              <a:gd name="T8" fmla="*/ 40 w 401"/>
              <a:gd name="T9" fmla="*/ 320 h 320"/>
              <a:gd name="T10" fmla="*/ 362 w 401"/>
              <a:gd name="T11" fmla="*/ 320 h 320"/>
              <a:gd name="T12" fmla="*/ 384 w 401"/>
              <a:gd name="T13" fmla="*/ 300 h 320"/>
              <a:gd name="T14" fmla="*/ 400 w 401"/>
              <a:gd name="T15" fmla="*/ 120 h 320"/>
              <a:gd name="T16" fmla="*/ 382 w 401"/>
              <a:gd name="T17" fmla="*/ 100 h 320"/>
              <a:gd name="T18" fmla="*/ 369 w 401"/>
              <a:gd name="T19" fmla="*/ 56 h 320"/>
              <a:gd name="T20" fmla="*/ 345 w 401"/>
              <a:gd name="T21" fmla="*/ 40 h 320"/>
              <a:gd name="T22" fmla="*/ 208 w 401"/>
              <a:gd name="T23" fmla="*/ 40 h 320"/>
              <a:gd name="T24" fmla="*/ 174 w 401"/>
              <a:gd name="T25" fmla="*/ 26 h 320"/>
              <a:gd name="T26" fmla="*/ 162 w 401"/>
              <a:gd name="T27" fmla="*/ 14 h 320"/>
              <a:gd name="T28" fmla="*/ 128 w 401"/>
              <a:gd name="T29" fmla="*/ 0 h 320"/>
              <a:gd name="T30" fmla="*/ 62 w 401"/>
              <a:gd name="T31" fmla="*/ 0 h 320"/>
              <a:gd name="T32" fmla="*/ 40 w 401"/>
              <a:gd name="T33" fmla="*/ 20 h 320"/>
              <a:gd name="T34" fmla="*/ 34 w 401"/>
              <a:gd name="T35" fmla="*/ 72 h 320"/>
              <a:gd name="T36" fmla="*/ 373 w 401"/>
              <a:gd name="T37" fmla="*/ 72 h 320"/>
              <a:gd name="T38" fmla="*/ 369 w 401"/>
              <a:gd name="T39" fmla="*/ 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320">
                <a:moveTo>
                  <a:pt x="382" y="100"/>
                </a:moveTo>
                <a:cubicBezTo>
                  <a:pt x="19" y="100"/>
                  <a:pt x="19" y="100"/>
                  <a:pt x="19" y="100"/>
                </a:cubicBezTo>
                <a:cubicBezTo>
                  <a:pt x="1" y="100"/>
                  <a:pt x="0" y="109"/>
                  <a:pt x="1" y="120"/>
                </a:cubicBezTo>
                <a:cubicBezTo>
                  <a:pt x="18" y="300"/>
                  <a:pt x="18" y="300"/>
                  <a:pt x="18" y="300"/>
                </a:cubicBezTo>
                <a:cubicBezTo>
                  <a:pt x="19" y="311"/>
                  <a:pt x="21" y="320"/>
                  <a:pt x="40" y="320"/>
                </a:cubicBezTo>
                <a:cubicBezTo>
                  <a:pt x="362" y="320"/>
                  <a:pt x="362" y="320"/>
                  <a:pt x="362" y="320"/>
                </a:cubicBezTo>
                <a:cubicBezTo>
                  <a:pt x="381" y="320"/>
                  <a:pt x="383" y="311"/>
                  <a:pt x="384" y="300"/>
                </a:cubicBezTo>
                <a:cubicBezTo>
                  <a:pt x="400" y="120"/>
                  <a:pt x="400" y="120"/>
                  <a:pt x="400" y="120"/>
                </a:cubicBezTo>
                <a:cubicBezTo>
                  <a:pt x="401" y="109"/>
                  <a:pt x="401" y="100"/>
                  <a:pt x="382" y="100"/>
                </a:cubicBezTo>
                <a:close/>
                <a:moveTo>
                  <a:pt x="369" y="56"/>
                </a:moveTo>
                <a:cubicBezTo>
                  <a:pt x="367" y="47"/>
                  <a:pt x="356" y="40"/>
                  <a:pt x="345" y="40"/>
                </a:cubicBezTo>
                <a:cubicBezTo>
                  <a:pt x="208" y="40"/>
                  <a:pt x="208" y="40"/>
                  <a:pt x="208" y="40"/>
                </a:cubicBezTo>
                <a:cubicBezTo>
                  <a:pt x="197" y="40"/>
                  <a:pt x="182" y="34"/>
                  <a:pt x="174" y="26"/>
                </a:cubicBezTo>
                <a:cubicBezTo>
                  <a:pt x="162" y="14"/>
                  <a:pt x="162" y="14"/>
                  <a:pt x="162" y="14"/>
                </a:cubicBezTo>
                <a:cubicBezTo>
                  <a:pt x="154" y="6"/>
                  <a:pt x="139" y="0"/>
                  <a:pt x="128" y="0"/>
                </a:cubicBezTo>
                <a:cubicBezTo>
                  <a:pt x="62" y="0"/>
                  <a:pt x="62" y="0"/>
                  <a:pt x="62" y="0"/>
                </a:cubicBezTo>
                <a:cubicBezTo>
                  <a:pt x="51" y="0"/>
                  <a:pt x="41" y="9"/>
                  <a:pt x="40" y="20"/>
                </a:cubicBezTo>
                <a:cubicBezTo>
                  <a:pt x="34" y="72"/>
                  <a:pt x="34" y="72"/>
                  <a:pt x="34" y="72"/>
                </a:cubicBezTo>
                <a:cubicBezTo>
                  <a:pt x="373" y="72"/>
                  <a:pt x="373" y="72"/>
                  <a:pt x="373" y="72"/>
                </a:cubicBezTo>
                <a:lnTo>
                  <a:pt x="369" y="56"/>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96"/>
          <p:cNvSpPr>
            <a:spLocks noEditPoints="1"/>
          </p:cNvSpPr>
          <p:nvPr/>
        </p:nvSpPr>
        <p:spPr bwMode="auto">
          <a:xfrm>
            <a:off x="2561464" y="3951877"/>
            <a:ext cx="1244992" cy="1244992"/>
          </a:xfrm>
          <a:custGeom>
            <a:avLst/>
            <a:gdLst>
              <a:gd name="T0" fmla="*/ 309 w 319"/>
              <a:gd name="T1" fmla="*/ 267 h 318"/>
              <a:gd name="T2" fmla="*/ 233 w 319"/>
              <a:gd name="T3" fmla="*/ 192 h 318"/>
              <a:gd name="T4" fmla="*/ 251 w 319"/>
              <a:gd name="T5" fmla="*/ 127 h 318"/>
              <a:gd name="T6" fmla="*/ 123 w 319"/>
              <a:gd name="T7" fmla="*/ 0 h 318"/>
              <a:gd name="T8" fmla="*/ 0 w 319"/>
              <a:gd name="T9" fmla="*/ 124 h 318"/>
              <a:gd name="T10" fmla="*/ 127 w 319"/>
              <a:gd name="T11" fmla="*/ 251 h 318"/>
              <a:gd name="T12" fmla="*/ 190 w 319"/>
              <a:gd name="T13" fmla="*/ 234 h 318"/>
              <a:gd name="T14" fmla="*/ 266 w 319"/>
              <a:gd name="T15" fmla="*/ 310 h 318"/>
              <a:gd name="T16" fmla="*/ 293 w 319"/>
              <a:gd name="T17" fmla="*/ 310 h 318"/>
              <a:gd name="T18" fmla="*/ 311 w 319"/>
              <a:gd name="T19" fmla="*/ 291 h 318"/>
              <a:gd name="T20" fmla="*/ 309 w 319"/>
              <a:gd name="T21" fmla="*/ 267 h 318"/>
              <a:gd name="T22" fmla="*/ 38 w 319"/>
              <a:gd name="T23" fmla="*/ 124 h 318"/>
              <a:gd name="T24" fmla="*/ 123 w 319"/>
              <a:gd name="T25" fmla="*/ 38 h 318"/>
              <a:gd name="T26" fmla="*/ 213 w 319"/>
              <a:gd name="T27" fmla="*/ 127 h 318"/>
              <a:gd name="T28" fmla="*/ 127 w 319"/>
              <a:gd name="T29" fmla="*/ 213 h 318"/>
              <a:gd name="T30" fmla="*/ 38 w 319"/>
              <a:gd name="T31" fmla="*/ 12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318">
                <a:moveTo>
                  <a:pt x="309" y="267"/>
                </a:moveTo>
                <a:cubicBezTo>
                  <a:pt x="233" y="192"/>
                  <a:pt x="233" y="192"/>
                  <a:pt x="233" y="192"/>
                </a:cubicBezTo>
                <a:cubicBezTo>
                  <a:pt x="244" y="173"/>
                  <a:pt x="251" y="151"/>
                  <a:pt x="251" y="127"/>
                </a:cubicBezTo>
                <a:cubicBezTo>
                  <a:pt x="251" y="59"/>
                  <a:pt x="192" y="0"/>
                  <a:pt x="123" y="0"/>
                </a:cubicBezTo>
                <a:cubicBezTo>
                  <a:pt x="55" y="0"/>
                  <a:pt x="0" y="55"/>
                  <a:pt x="0" y="124"/>
                </a:cubicBezTo>
                <a:cubicBezTo>
                  <a:pt x="0" y="192"/>
                  <a:pt x="59" y="251"/>
                  <a:pt x="127" y="251"/>
                </a:cubicBezTo>
                <a:cubicBezTo>
                  <a:pt x="150" y="251"/>
                  <a:pt x="171" y="245"/>
                  <a:pt x="190" y="234"/>
                </a:cubicBezTo>
                <a:cubicBezTo>
                  <a:pt x="266" y="310"/>
                  <a:pt x="266" y="310"/>
                  <a:pt x="266" y="310"/>
                </a:cubicBezTo>
                <a:cubicBezTo>
                  <a:pt x="273" y="318"/>
                  <a:pt x="285" y="318"/>
                  <a:pt x="293" y="310"/>
                </a:cubicBezTo>
                <a:cubicBezTo>
                  <a:pt x="311" y="291"/>
                  <a:pt x="311" y="291"/>
                  <a:pt x="311" y="291"/>
                </a:cubicBezTo>
                <a:cubicBezTo>
                  <a:pt x="319" y="284"/>
                  <a:pt x="316" y="275"/>
                  <a:pt x="309" y="267"/>
                </a:cubicBezTo>
                <a:close/>
                <a:moveTo>
                  <a:pt x="38" y="124"/>
                </a:moveTo>
                <a:cubicBezTo>
                  <a:pt x="38" y="76"/>
                  <a:pt x="76" y="38"/>
                  <a:pt x="123" y="38"/>
                </a:cubicBezTo>
                <a:cubicBezTo>
                  <a:pt x="171" y="38"/>
                  <a:pt x="213" y="80"/>
                  <a:pt x="213" y="127"/>
                </a:cubicBezTo>
                <a:cubicBezTo>
                  <a:pt x="213" y="175"/>
                  <a:pt x="175" y="213"/>
                  <a:pt x="127" y="213"/>
                </a:cubicBezTo>
                <a:cubicBezTo>
                  <a:pt x="80" y="213"/>
                  <a:pt x="38" y="171"/>
                  <a:pt x="38" y="124"/>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Rectangle 12"/>
          <p:cNvSpPr/>
          <p:nvPr/>
        </p:nvSpPr>
        <p:spPr>
          <a:xfrm>
            <a:off x="4056703" y="4444355"/>
            <a:ext cx="2039297" cy="952377"/>
          </a:xfrm>
          <a:prstGeom prst="rect">
            <a:avLst/>
          </a:prstGeom>
        </p:spPr>
        <p:txBody>
          <a:bodyPr wrap="square">
            <a:spAutoFit/>
          </a:bodyPr>
          <a:lstStyle/>
          <a:p>
            <a:pPr>
              <a:lnSpc>
                <a:spcPct val="130000"/>
              </a:lnSpc>
            </a:pPr>
            <a:r>
              <a:rPr lang="en-US" sz="1100" b="1">
                <a:solidFill>
                  <a:schemeClr val="bg1"/>
                </a:solidFill>
                <a:ea typeface="Roboto" panose="02000000000000000000" pitchFamily="2" charset="0"/>
              </a:rPr>
              <a:t>Project Research</a:t>
            </a:r>
          </a:p>
          <a:p>
            <a:pPr>
              <a:lnSpc>
                <a:spcPct val="130000"/>
              </a:lnSpc>
            </a:pPr>
            <a:r>
              <a:rPr lang="en-US" sz="1100">
                <a:solidFill>
                  <a:schemeClr val="bg1"/>
                </a:solidFill>
                <a:ea typeface="Roboto Condensed Light" panose="02000000000000000000" pitchFamily="2" charset="0"/>
              </a:rPr>
              <a:t>Objectively disintermediate leveraged manufactured products</a:t>
            </a:r>
          </a:p>
        </p:txBody>
      </p:sp>
      <p:sp>
        <p:nvSpPr>
          <p:cNvPr id="15" name="Hexagon 14"/>
          <p:cNvSpPr/>
          <p:nvPr/>
        </p:nvSpPr>
        <p:spPr>
          <a:xfrm>
            <a:off x="7477188" y="2505869"/>
            <a:ext cx="1014053" cy="874184"/>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a:t>
            </a:r>
            <a:endParaRPr lang="en-US" sz="1300">
              <a:solidFill>
                <a:schemeClr val="bg2"/>
              </a:solidFill>
              <a:ea typeface="Open Sans" panose="020B0606030504020204" pitchFamily="34" charset="0"/>
              <a:cs typeface="Open Sans" panose="020B0606030504020204" pitchFamily="34" charset="0"/>
            </a:endParaRPr>
          </a:p>
          <a:p>
            <a:pPr algn="ctr"/>
            <a:r>
              <a:rPr lang="en-US" sz="1300">
                <a:solidFill>
                  <a:schemeClr val="bg2"/>
                </a:solidFill>
                <a:ea typeface="Roboto Condensed Light" panose="02000000000000000000" pitchFamily="2" charset="0"/>
                <a:cs typeface="Open Sans" panose="020B0606030504020204" pitchFamily="34" charset="0"/>
              </a:rPr>
              <a:t>95%</a:t>
            </a:r>
          </a:p>
        </p:txBody>
      </p:sp>
      <p:sp>
        <p:nvSpPr>
          <p:cNvPr id="16" name="Hexagon 15"/>
          <p:cNvSpPr/>
          <p:nvPr/>
        </p:nvSpPr>
        <p:spPr>
          <a:xfrm>
            <a:off x="8339048" y="2988099"/>
            <a:ext cx="1014053" cy="874184"/>
          </a:xfrm>
          <a:prstGeom prst="hexag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a:off x="7477188" y="3470328"/>
            <a:ext cx="1014053" cy="874184"/>
          </a:xfrm>
          <a:prstGeom prst="hexag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a:off x="8339048" y="3952558"/>
            <a:ext cx="1014053" cy="87418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a:t>
            </a:r>
            <a:endParaRPr lang="en-US" sz="1300">
              <a:solidFill>
                <a:schemeClr val="bg2"/>
              </a:solidFill>
              <a:ea typeface="Open Sans" panose="020B0606030504020204" pitchFamily="34" charset="0"/>
              <a:cs typeface="Open Sans" panose="020B0606030504020204" pitchFamily="34" charset="0"/>
            </a:endParaRPr>
          </a:p>
          <a:p>
            <a:pPr algn="ctr"/>
            <a:r>
              <a:rPr lang="en-US" sz="1300">
                <a:solidFill>
                  <a:schemeClr val="bg2"/>
                </a:solidFill>
                <a:ea typeface="Roboto Condensed Light" panose="02000000000000000000" pitchFamily="2" charset="0"/>
                <a:cs typeface="Open Sans" panose="020B0606030504020204" pitchFamily="34" charset="0"/>
              </a:rPr>
              <a:t>55%</a:t>
            </a:r>
          </a:p>
        </p:txBody>
      </p:sp>
      <p:sp>
        <p:nvSpPr>
          <p:cNvPr id="19" name="Hexagon 18"/>
          <p:cNvSpPr/>
          <p:nvPr/>
        </p:nvSpPr>
        <p:spPr>
          <a:xfrm>
            <a:off x="7477188" y="4434788"/>
            <a:ext cx="1014053" cy="874184"/>
          </a:xfrm>
          <a:prstGeom prst="hexag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p:nvPr/>
        </p:nvSpPr>
        <p:spPr>
          <a:xfrm>
            <a:off x="9200907" y="2505869"/>
            <a:ext cx="1014053" cy="87418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a:t>
            </a:r>
            <a:endParaRPr lang="en-US" sz="1300">
              <a:solidFill>
                <a:schemeClr val="bg2"/>
              </a:solidFill>
              <a:ea typeface="Open Sans" panose="020B0606030504020204" pitchFamily="34" charset="0"/>
              <a:cs typeface="Open Sans" panose="020B0606030504020204" pitchFamily="34" charset="0"/>
            </a:endParaRPr>
          </a:p>
          <a:p>
            <a:pPr algn="ctr"/>
            <a:r>
              <a:rPr lang="en-US" sz="1300">
                <a:solidFill>
                  <a:schemeClr val="bg2"/>
                </a:solidFill>
                <a:ea typeface="Roboto Condensed Light" panose="02000000000000000000" pitchFamily="2" charset="0"/>
                <a:cs typeface="Open Sans" panose="020B0606030504020204" pitchFamily="34" charset="0"/>
              </a:rPr>
              <a:t>60%</a:t>
            </a:r>
          </a:p>
        </p:txBody>
      </p:sp>
      <p:sp>
        <p:nvSpPr>
          <p:cNvPr id="21" name="Hexagon 20"/>
          <p:cNvSpPr/>
          <p:nvPr/>
        </p:nvSpPr>
        <p:spPr>
          <a:xfrm>
            <a:off x="9200907" y="3470328"/>
            <a:ext cx="1014053" cy="874184"/>
          </a:xfrm>
          <a:prstGeom prst="hexag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a:off x="9200906" y="4434788"/>
            <a:ext cx="1014053" cy="874184"/>
          </a:xfrm>
          <a:prstGeom prst="hexag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p:nvSpPr>
        <p:spPr>
          <a:xfrm>
            <a:off x="8339047" y="4917017"/>
            <a:ext cx="1014053" cy="874184"/>
          </a:xfrm>
          <a:prstGeom prst="hexag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a:off x="8339046" y="2029375"/>
            <a:ext cx="1014053" cy="874184"/>
          </a:xfrm>
          <a:prstGeom prst="hexag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10062767" y="2982363"/>
            <a:ext cx="1014053" cy="874184"/>
          </a:xfrm>
          <a:prstGeom prst="hexag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p:cNvSpPr/>
          <p:nvPr/>
        </p:nvSpPr>
        <p:spPr>
          <a:xfrm>
            <a:off x="10062766" y="3946822"/>
            <a:ext cx="1014053" cy="874184"/>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a:t>
            </a:r>
            <a:endParaRPr lang="en-US" sz="1300">
              <a:solidFill>
                <a:schemeClr val="bg2"/>
              </a:solidFill>
              <a:ea typeface="Open Sans" panose="020B0606030504020204" pitchFamily="34" charset="0"/>
              <a:cs typeface="Open Sans" panose="020B0606030504020204" pitchFamily="34" charset="0"/>
            </a:endParaRPr>
          </a:p>
          <a:p>
            <a:pPr algn="ctr"/>
            <a:r>
              <a:rPr lang="en-US" sz="1300">
                <a:solidFill>
                  <a:schemeClr val="bg2"/>
                </a:solidFill>
                <a:ea typeface="Roboto Condensed Light" panose="02000000000000000000" pitchFamily="2" charset="0"/>
                <a:cs typeface="Open Sans" panose="020B0606030504020204" pitchFamily="34" charset="0"/>
              </a:rPr>
              <a:t>30%</a:t>
            </a:r>
          </a:p>
        </p:txBody>
      </p:sp>
      <p:sp>
        <p:nvSpPr>
          <p:cNvPr id="27" name="Freeform 89"/>
          <p:cNvSpPr>
            <a:spLocks noEditPoints="1"/>
          </p:cNvSpPr>
          <p:nvPr/>
        </p:nvSpPr>
        <p:spPr bwMode="auto">
          <a:xfrm>
            <a:off x="7875898" y="3799104"/>
            <a:ext cx="216632" cy="216632"/>
          </a:xfrm>
          <a:custGeom>
            <a:avLst/>
            <a:gdLst>
              <a:gd name="T0" fmla="*/ 136 w 146"/>
              <a:gd name="T1" fmla="*/ 37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7 h 146"/>
              <a:gd name="T18" fmla="*/ 37 w 146"/>
              <a:gd name="T19" fmla="*/ 10 h 146"/>
              <a:gd name="T20" fmla="*/ 73 w 146"/>
              <a:gd name="T21" fmla="*/ 0 h 146"/>
              <a:gd name="T22" fmla="*/ 110 w 146"/>
              <a:gd name="T23" fmla="*/ 10 h 146"/>
              <a:gd name="T24" fmla="*/ 136 w 146"/>
              <a:gd name="T25" fmla="*/ 37 h 146"/>
              <a:gd name="T26" fmla="*/ 109 w 146"/>
              <a:gd name="T27" fmla="*/ 55 h 146"/>
              <a:gd name="T28" fmla="*/ 104 w 146"/>
              <a:gd name="T29" fmla="*/ 39 h 146"/>
              <a:gd name="T30" fmla="*/ 91 w 146"/>
              <a:gd name="T31" fmla="*/ 28 h 146"/>
              <a:gd name="T32" fmla="*/ 75 w 146"/>
              <a:gd name="T33" fmla="*/ 25 h 146"/>
              <a:gd name="T34" fmla="*/ 40 w 146"/>
              <a:gd name="T35" fmla="*/ 45 h 146"/>
              <a:gd name="T36" fmla="*/ 41 w 146"/>
              <a:gd name="T37" fmla="*/ 49 h 146"/>
              <a:gd name="T38" fmla="*/ 53 w 146"/>
              <a:gd name="T39" fmla="*/ 58 h 146"/>
              <a:gd name="T40" fmla="*/ 55 w 146"/>
              <a:gd name="T41" fmla="*/ 59 h 146"/>
              <a:gd name="T42" fmla="*/ 57 w 146"/>
              <a:gd name="T43" fmla="*/ 58 h 146"/>
              <a:gd name="T44" fmla="*/ 65 w 146"/>
              <a:gd name="T45" fmla="*/ 49 h 146"/>
              <a:gd name="T46" fmla="*/ 74 w 146"/>
              <a:gd name="T47" fmla="*/ 47 h 146"/>
              <a:gd name="T48" fmla="*/ 82 w 146"/>
              <a:gd name="T49" fmla="*/ 49 h 146"/>
              <a:gd name="T50" fmla="*/ 85 w 146"/>
              <a:gd name="T51" fmla="*/ 55 h 146"/>
              <a:gd name="T52" fmla="*/ 83 w 146"/>
              <a:gd name="T53" fmla="*/ 60 h 146"/>
              <a:gd name="T54" fmla="*/ 77 w 146"/>
              <a:gd name="T55" fmla="*/ 65 h 146"/>
              <a:gd name="T56" fmla="*/ 66 w 146"/>
              <a:gd name="T57" fmla="*/ 73 h 146"/>
              <a:gd name="T58" fmla="*/ 61 w 146"/>
              <a:gd name="T59" fmla="*/ 85 h 146"/>
              <a:gd name="T60" fmla="*/ 61 w 146"/>
              <a:gd name="T61" fmla="*/ 88 h 146"/>
              <a:gd name="T62" fmla="*/ 62 w 146"/>
              <a:gd name="T63" fmla="*/ 90 h 146"/>
              <a:gd name="T64" fmla="*/ 64 w 146"/>
              <a:gd name="T65" fmla="*/ 91 h 146"/>
              <a:gd name="T66" fmla="*/ 82 w 146"/>
              <a:gd name="T67" fmla="*/ 91 h 146"/>
              <a:gd name="T68" fmla="*/ 84 w 146"/>
              <a:gd name="T69" fmla="*/ 90 h 146"/>
              <a:gd name="T70" fmla="*/ 85 w 146"/>
              <a:gd name="T71" fmla="*/ 88 h 146"/>
              <a:gd name="T72" fmla="*/ 87 w 146"/>
              <a:gd name="T73" fmla="*/ 83 h 146"/>
              <a:gd name="T74" fmla="*/ 92 w 146"/>
              <a:gd name="T75" fmla="*/ 79 h 146"/>
              <a:gd name="T76" fmla="*/ 97 w 146"/>
              <a:gd name="T77" fmla="*/ 76 h 146"/>
              <a:gd name="T78" fmla="*/ 101 w 146"/>
              <a:gd name="T79" fmla="*/ 73 h 146"/>
              <a:gd name="T80" fmla="*/ 106 w 146"/>
              <a:gd name="T81" fmla="*/ 68 h 146"/>
              <a:gd name="T82" fmla="*/ 108 w 146"/>
              <a:gd name="T83" fmla="*/ 62 h 146"/>
              <a:gd name="T84" fmla="*/ 109 w 146"/>
              <a:gd name="T85" fmla="*/ 55 h 146"/>
              <a:gd name="T86" fmla="*/ 85 w 146"/>
              <a:gd name="T87" fmla="*/ 118 h 146"/>
              <a:gd name="T88" fmla="*/ 85 w 146"/>
              <a:gd name="T89" fmla="*/ 100 h 146"/>
              <a:gd name="T90" fmla="*/ 84 w 146"/>
              <a:gd name="T91" fmla="*/ 98 h 146"/>
              <a:gd name="T92" fmla="*/ 82 w 146"/>
              <a:gd name="T93" fmla="*/ 97 h 146"/>
              <a:gd name="T94" fmla="*/ 64 w 146"/>
              <a:gd name="T95" fmla="*/ 97 h 146"/>
              <a:gd name="T96" fmla="*/ 62 w 146"/>
              <a:gd name="T97" fmla="*/ 98 h 146"/>
              <a:gd name="T98" fmla="*/ 61 w 146"/>
              <a:gd name="T99" fmla="*/ 100 h 146"/>
              <a:gd name="T100" fmla="*/ 61 w 146"/>
              <a:gd name="T101" fmla="*/ 118 h 146"/>
              <a:gd name="T102" fmla="*/ 62 w 146"/>
              <a:gd name="T103" fmla="*/ 121 h 146"/>
              <a:gd name="T104" fmla="*/ 64 w 146"/>
              <a:gd name="T105" fmla="*/ 121 h 146"/>
              <a:gd name="T106" fmla="*/ 82 w 146"/>
              <a:gd name="T107" fmla="*/ 121 h 146"/>
              <a:gd name="T108" fmla="*/ 84 w 146"/>
              <a:gd name="T109" fmla="*/ 121 h 146"/>
              <a:gd name="T110" fmla="*/ 85 w 146"/>
              <a:gd name="T11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6" h="146">
                <a:moveTo>
                  <a:pt x="136" y="37"/>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7"/>
                </a:cubicBezTo>
                <a:cubicBezTo>
                  <a:pt x="17" y="25"/>
                  <a:pt x="25" y="17"/>
                  <a:pt x="37" y="10"/>
                </a:cubicBezTo>
                <a:cubicBezTo>
                  <a:pt x="48" y="4"/>
                  <a:pt x="60" y="0"/>
                  <a:pt x="73" y="0"/>
                </a:cubicBezTo>
                <a:cubicBezTo>
                  <a:pt x="86" y="0"/>
                  <a:pt x="98" y="4"/>
                  <a:pt x="110" y="10"/>
                </a:cubicBezTo>
                <a:cubicBezTo>
                  <a:pt x="121" y="17"/>
                  <a:pt x="129" y="25"/>
                  <a:pt x="136" y="37"/>
                </a:cubicBezTo>
                <a:close/>
                <a:moveTo>
                  <a:pt x="109" y="55"/>
                </a:moveTo>
                <a:cubicBezTo>
                  <a:pt x="109" y="49"/>
                  <a:pt x="108" y="44"/>
                  <a:pt x="104" y="39"/>
                </a:cubicBezTo>
                <a:cubicBezTo>
                  <a:pt x="101" y="35"/>
                  <a:pt x="96" y="31"/>
                  <a:pt x="91" y="28"/>
                </a:cubicBezTo>
                <a:cubicBezTo>
                  <a:pt x="86" y="26"/>
                  <a:pt x="80" y="25"/>
                  <a:pt x="75" y="25"/>
                </a:cubicBezTo>
                <a:cubicBezTo>
                  <a:pt x="60" y="25"/>
                  <a:pt x="48" y="31"/>
                  <a:pt x="40" y="45"/>
                </a:cubicBezTo>
                <a:cubicBezTo>
                  <a:pt x="39" y="46"/>
                  <a:pt x="39" y="48"/>
                  <a:pt x="41" y="49"/>
                </a:cubicBezTo>
                <a:cubicBezTo>
                  <a:pt x="53" y="58"/>
                  <a:pt x="53" y="58"/>
                  <a:pt x="53" y="58"/>
                </a:cubicBezTo>
                <a:cubicBezTo>
                  <a:pt x="54" y="58"/>
                  <a:pt x="54" y="59"/>
                  <a:pt x="55" y="59"/>
                </a:cubicBezTo>
                <a:cubicBezTo>
                  <a:pt x="56" y="59"/>
                  <a:pt x="57" y="58"/>
                  <a:pt x="57" y="58"/>
                </a:cubicBezTo>
                <a:cubicBezTo>
                  <a:pt x="61" y="53"/>
                  <a:pt x="63" y="50"/>
                  <a:pt x="65" y="49"/>
                </a:cubicBezTo>
                <a:cubicBezTo>
                  <a:pt x="68" y="47"/>
                  <a:pt x="70" y="47"/>
                  <a:pt x="74" y="47"/>
                </a:cubicBezTo>
                <a:cubicBezTo>
                  <a:pt x="77" y="47"/>
                  <a:pt x="79" y="47"/>
                  <a:pt x="82" y="49"/>
                </a:cubicBezTo>
                <a:cubicBezTo>
                  <a:pt x="84" y="51"/>
                  <a:pt x="85" y="53"/>
                  <a:pt x="85" y="55"/>
                </a:cubicBezTo>
                <a:cubicBezTo>
                  <a:pt x="85" y="57"/>
                  <a:pt x="85" y="59"/>
                  <a:pt x="83" y="60"/>
                </a:cubicBezTo>
                <a:cubicBezTo>
                  <a:pt x="82" y="62"/>
                  <a:pt x="80" y="63"/>
                  <a:pt x="77" y="65"/>
                </a:cubicBezTo>
                <a:cubicBezTo>
                  <a:pt x="73" y="66"/>
                  <a:pt x="69" y="69"/>
                  <a:pt x="66" y="73"/>
                </a:cubicBezTo>
                <a:cubicBezTo>
                  <a:pt x="63" y="76"/>
                  <a:pt x="61" y="80"/>
                  <a:pt x="61" y="85"/>
                </a:cubicBezTo>
                <a:cubicBezTo>
                  <a:pt x="61" y="88"/>
                  <a:pt x="61" y="88"/>
                  <a:pt x="61" y="88"/>
                </a:cubicBezTo>
                <a:cubicBezTo>
                  <a:pt x="61" y="89"/>
                  <a:pt x="61" y="90"/>
                  <a:pt x="62" y="90"/>
                </a:cubicBezTo>
                <a:cubicBezTo>
                  <a:pt x="62" y="91"/>
                  <a:pt x="63" y="91"/>
                  <a:pt x="64" y="91"/>
                </a:cubicBezTo>
                <a:cubicBezTo>
                  <a:pt x="82" y="91"/>
                  <a:pt x="82" y="91"/>
                  <a:pt x="82" y="91"/>
                </a:cubicBezTo>
                <a:cubicBezTo>
                  <a:pt x="83" y="91"/>
                  <a:pt x="84" y="91"/>
                  <a:pt x="84" y="90"/>
                </a:cubicBezTo>
                <a:cubicBezTo>
                  <a:pt x="85" y="90"/>
                  <a:pt x="85" y="89"/>
                  <a:pt x="85" y="88"/>
                </a:cubicBezTo>
                <a:cubicBezTo>
                  <a:pt x="85" y="87"/>
                  <a:pt x="86" y="85"/>
                  <a:pt x="87" y="83"/>
                </a:cubicBezTo>
                <a:cubicBezTo>
                  <a:pt x="89" y="81"/>
                  <a:pt x="90" y="80"/>
                  <a:pt x="92" y="79"/>
                </a:cubicBezTo>
                <a:cubicBezTo>
                  <a:pt x="94" y="78"/>
                  <a:pt x="96" y="77"/>
                  <a:pt x="97" y="76"/>
                </a:cubicBezTo>
                <a:cubicBezTo>
                  <a:pt x="98" y="75"/>
                  <a:pt x="100" y="74"/>
                  <a:pt x="101" y="73"/>
                </a:cubicBezTo>
                <a:cubicBezTo>
                  <a:pt x="103" y="71"/>
                  <a:pt x="105" y="70"/>
                  <a:pt x="106" y="68"/>
                </a:cubicBezTo>
                <a:cubicBezTo>
                  <a:pt x="107" y="67"/>
                  <a:pt x="107" y="65"/>
                  <a:pt x="108" y="62"/>
                </a:cubicBezTo>
                <a:cubicBezTo>
                  <a:pt x="109" y="60"/>
                  <a:pt x="109" y="58"/>
                  <a:pt x="109" y="55"/>
                </a:cubicBezTo>
                <a:close/>
                <a:moveTo>
                  <a:pt x="85" y="118"/>
                </a:moveTo>
                <a:cubicBezTo>
                  <a:pt x="85" y="100"/>
                  <a:pt x="85" y="100"/>
                  <a:pt x="85" y="100"/>
                </a:cubicBezTo>
                <a:cubicBezTo>
                  <a:pt x="85" y="99"/>
                  <a:pt x="85" y="99"/>
                  <a:pt x="84" y="98"/>
                </a:cubicBezTo>
                <a:cubicBezTo>
                  <a:pt x="84" y="97"/>
                  <a:pt x="83" y="97"/>
                  <a:pt x="82" y="97"/>
                </a:cubicBezTo>
                <a:cubicBezTo>
                  <a:pt x="64" y="97"/>
                  <a:pt x="64" y="97"/>
                  <a:pt x="64" y="97"/>
                </a:cubicBezTo>
                <a:cubicBezTo>
                  <a:pt x="63" y="97"/>
                  <a:pt x="62" y="97"/>
                  <a:pt x="62" y="98"/>
                </a:cubicBezTo>
                <a:cubicBezTo>
                  <a:pt x="61" y="99"/>
                  <a:pt x="61" y="99"/>
                  <a:pt x="61" y="100"/>
                </a:cubicBezTo>
                <a:cubicBezTo>
                  <a:pt x="61" y="118"/>
                  <a:pt x="61" y="118"/>
                  <a:pt x="61" y="118"/>
                </a:cubicBezTo>
                <a:cubicBezTo>
                  <a:pt x="61" y="119"/>
                  <a:pt x="61" y="120"/>
                  <a:pt x="62" y="121"/>
                </a:cubicBezTo>
                <a:cubicBezTo>
                  <a:pt x="62" y="121"/>
                  <a:pt x="63" y="121"/>
                  <a:pt x="64" y="121"/>
                </a:cubicBezTo>
                <a:cubicBezTo>
                  <a:pt x="82" y="121"/>
                  <a:pt x="82" y="121"/>
                  <a:pt x="82" y="121"/>
                </a:cubicBezTo>
                <a:cubicBezTo>
                  <a:pt x="83" y="121"/>
                  <a:pt x="84" y="121"/>
                  <a:pt x="84" y="121"/>
                </a:cubicBezTo>
                <a:cubicBezTo>
                  <a:pt x="85" y="120"/>
                  <a:pt x="85" y="119"/>
                  <a:pt x="85" y="1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28397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176925" cy="261610"/>
          </a:xfrm>
          <a:prstGeom prst="rect">
            <a:avLst/>
          </a:prstGeom>
          <a:solidFill>
            <a:schemeClr val="accent3"/>
          </a:solidFill>
        </p:spPr>
        <p:txBody>
          <a:bodyPr wrap="none" rtlCol="0">
            <a:spAutoFit/>
          </a:bodyPr>
          <a:lstStyle/>
          <a:p>
            <a:r>
              <a:rPr lang="en-US" sz="1100" b="1">
                <a:solidFill>
                  <a:schemeClr val="bg1"/>
                </a:solidFill>
                <a:ea typeface="Roboto" panose="02000000000000000000" pitchFamily="2" charset="0"/>
              </a:rPr>
              <a:t>RIGHT IMAGE</a:t>
            </a:r>
          </a:p>
        </p:txBody>
      </p:sp>
      <p:sp>
        <p:nvSpPr>
          <p:cNvPr id="9" name="TextBox 8"/>
          <p:cNvSpPr txBox="1"/>
          <p:nvPr/>
        </p:nvSpPr>
        <p:spPr>
          <a:xfrm>
            <a:off x="919756" y="1103293"/>
            <a:ext cx="4900701" cy="1077218"/>
          </a:xfrm>
          <a:prstGeom prst="rect">
            <a:avLst/>
          </a:prstGeom>
          <a:noFill/>
        </p:spPr>
        <p:txBody>
          <a:bodyPr wrap="none" rtlCol="0">
            <a:spAutoFit/>
          </a:bodyPr>
          <a:lstStyle/>
          <a:p>
            <a:r>
              <a:rPr lang="en-US" sz="3200" b="1">
                <a:solidFill>
                  <a:schemeClr val="bg1"/>
                </a:solidFill>
                <a:ea typeface="Roboto" panose="02000000000000000000" pitchFamily="2" charset="0"/>
              </a:rPr>
              <a:t>Business Creative </a:t>
            </a:r>
          </a:p>
          <a:p>
            <a:r>
              <a:rPr lang="en-US" sz="3200" b="1">
                <a:solidFill>
                  <a:schemeClr val="bg1"/>
                </a:solidFill>
                <a:ea typeface="Roboto" panose="02000000000000000000" pitchFamily="2" charset="0"/>
              </a:rPr>
              <a:t>Theme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21</a:t>
            </a:fld>
            <a:endParaRPr lang="en-US"/>
          </a:p>
        </p:txBody>
      </p:sp>
      <p:pic>
        <p:nvPicPr>
          <p:cNvPr id="4" name="Picture Placeholder 3">
            <a:extLst>
              <a:ext uri="{FF2B5EF4-FFF2-40B4-BE49-F238E27FC236}">
                <a16:creationId xmlns:a16="http://schemas.microsoft.com/office/drawing/2014/main" id="{8A2079E4-639C-451D-BA87-0618F3C1DC3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784" r="24784"/>
          <a:stretch>
            <a:fillRect/>
          </a:stretch>
        </p:blipFill>
        <p:spPr/>
      </p:pic>
      <p:sp>
        <p:nvSpPr>
          <p:cNvPr id="14" name="Rectangle 13"/>
          <p:cNvSpPr/>
          <p:nvPr/>
        </p:nvSpPr>
        <p:spPr>
          <a:xfrm>
            <a:off x="956929" y="2476688"/>
            <a:ext cx="5385813" cy="1172437"/>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a:t>
            </a:r>
          </a:p>
        </p:txBody>
      </p:sp>
      <p:sp>
        <p:nvSpPr>
          <p:cNvPr id="13" name="Rectangle 12"/>
          <p:cNvSpPr/>
          <p:nvPr/>
        </p:nvSpPr>
        <p:spPr>
          <a:xfrm>
            <a:off x="1042826" y="4187880"/>
            <a:ext cx="1480584" cy="3139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bg1"/>
                </a:solidFill>
                <a:ea typeface="Roboto Condensed Light" panose="02000000000000000000" pitchFamily="2" charset="0"/>
              </a:rPr>
              <a:t>35%</a:t>
            </a:r>
          </a:p>
        </p:txBody>
      </p:sp>
      <p:sp>
        <p:nvSpPr>
          <p:cNvPr id="15" name="Rectangle 14"/>
          <p:cNvSpPr/>
          <p:nvPr/>
        </p:nvSpPr>
        <p:spPr>
          <a:xfrm>
            <a:off x="2523409" y="4187880"/>
            <a:ext cx="2264735" cy="31391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bg1"/>
                </a:solidFill>
                <a:ea typeface="Roboto Condensed Light" panose="02000000000000000000" pitchFamily="2" charset="0"/>
              </a:rPr>
              <a:t>65%</a:t>
            </a:r>
          </a:p>
        </p:txBody>
      </p:sp>
      <p:cxnSp>
        <p:nvCxnSpPr>
          <p:cNvPr id="16" name="Straight Connector 15"/>
          <p:cNvCxnSpPr/>
          <p:nvPr/>
        </p:nvCxnSpPr>
        <p:spPr>
          <a:xfrm>
            <a:off x="2521996" y="4503461"/>
            <a:ext cx="1413" cy="341251"/>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76098" y="4503461"/>
            <a:ext cx="1413" cy="341251"/>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Freeform 353"/>
          <p:cNvSpPr>
            <a:spLocks noEditPoints="1"/>
          </p:cNvSpPr>
          <p:nvPr/>
        </p:nvSpPr>
        <p:spPr bwMode="auto">
          <a:xfrm>
            <a:off x="2432663" y="4916452"/>
            <a:ext cx="178666" cy="247898"/>
          </a:xfrm>
          <a:custGeom>
            <a:avLst/>
            <a:gdLst>
              <a:gd name="T0" fmla="*/ 121 w 121"/>
              <a:gd name="T1" fmla="*/ 97 h 167"/>
              <a:gd name="T2" fmla="*/ 119 w 121"/>
              <a:gd name="T3" fmla="*/ 103 h 167"/>
              <a:gd name="T4" fmla="*/ 112 w 121"/>
              <a:gd name="T5" fmla="*/ 106 h 167"/>
              <a:gd name="T6" fmla="*/ 105 w 121"/>
              <a:gd name="T7" fmla="*/ 102 h 167"/>
              <a:gd name="T8" fmla="*/ 83 w 121"/>
              <a:gd name="T9" fmla="*/ 70 h 167"/>
              <a:gd name="T10" fmla="*/ 79 w 121"/>
              <a:gd name="T11" fmla="*/ 70 h 167"/>
              <a:gd name="T12" fmla="*/ 79 w 121"/>
              <a:gd name="T13" fmla="*/ 82 h 167"/>
              <a:gd name="T14" fmla="*/ 102 w 121"/>
              <a:gd name="T15" fmla="*/ 121 h 167"/>
              <a:gd name="T16" fmla="*/ 103 w 121"/>
              <a:gd name="T17" fmla="*/ 124 h 167"/>
              <a:gd name="T18" fmla="*/ 101 w 121"/>
              <a:gd name="T19" fmla="*/ 129 h 167"/>
              <a:gd name="T20" fmla="*/ 97 w 121"/>
              <a:gd name="T21" fmla="*/ 130 h 167"/>
              <a:gd name="T22" fmla="*/ 79 w 121"/>
              <a:gd name="T23" fmla="*/ 130 h 167"/>
              <a:gd name="T24" fmla="*/ 79 w 121"/>
              <a:gd name="T25" fmla="*/ 156 h 167"/>
              <a:gd name="T26" fmla="*/ 76 w 121"/>
              <a:gd name="T27" fmla="*/ 164 h 167"/>
              <a:gd name="T28" fmla="*/ 68 w 121"/>
              <a:gd name="T29" fmla="*/ 167 h 167"/>
              <a:gd name="T30" fmla="*/ 53 w 121"/>
              <a:gd name="T31" fmla="*/ 167 h 167"/>
              <a:gd name="T32" fmla="*/ 46 w 121"/>
              <a:gd name="T33" fmla="*/ 164 h 167"/>
              <a:gd name="T34" fmla="*/ 43 w 121"/>
              <a:gd name="T35" fmla="*/ 156 h 167"/>
              <a:gd name="T36" fmla="*/ 43 w 121"/>
              <a:gd name="T37" fmla="*/ 130 h 167"/>
              <a:gd name="T38" fmla="*/ 24 w 121"/>
              <a:gd name="T39" fmla="*/ 130 h 167"/>
              <a:gd name="T40" fmla="*/ 20 w 121"/>
              <a:gd name="T41" fmla="*/ 129 h 167"/>
              <a:gd name="T42" fmla="*/ 18 w 121"/>
              <a:gd name="T43" fmla="*/ 124 h 167"/>
              <a:gd name="T44" fmla="*/ 19 w 121"/>
              <a:gd name="T45" fmla="*/ 121 h 167"/>
              <a:gd name="T46" fmla="*/ 43 w 121"/>
              <a:gd name="T47" fmla="*/ 82 h 167"/>
              <a:gd name="T48" fmla="*/ 43 w 121"/>
              <a:gd name="T49" fmla="*/ 70 h 167"/>
              <a:gd name="T50" fmla="*/ 38 w 121"/>
              <a:gd name="T51" fmla="*/ 70 h 167"/>
              <a:gd name="T52" fmla="*/ 17 w 121"/>
              <a:gd name="T53" fmla="*/ 102 h 167"/>
              <a:gd name="T54" fmla="*/ 9 w 121"/>
              <a:gd name="T55" fmla="*/ 106 h 167"/>
              <a:gd name="T56" fmla="*/ 3 w 121"/>
              <a:gd name="T57" fmla="*/ 103 h 167"/>
              <a:gd name="T58" fmla="*/ 0 w 121"/>
              <a:gd name="T59" fmla="*/ 97 h 167"/>
              <a:gd name="T60" fmla="*/ 2 w 121"/>
              <a:gd name="T61" fmla="*/ 92 h 167"/>
              <a:gd name="T62" fmla="*/ 26 w 121"/>
              <a:gd name="T63" fmla="*/ 56 h 167"/>
              <a:gd name="T64" fmla="*/ 43 w 121"/>
              <a:gd name="T65" fmla="*/ 46 h 167"/>
              <a:gd name="T66" fmla="*/ 79 w 121"/>
              <a:gd name="T67" fmla="*/ 46 h 167"/>
              <a:gd name="T68" fmla="*/ 96 w 121"/>
              <a:gd name="T69" fmla="*/ 56 h 167"/>
              <a:gd name="T70" fmla="*/ 120 w 121"/>
              <a:gd name="T71" fmla="*/ 92 h 167"/>
              <a:gd name="T72" fmla="*/ 121 w 121"/>
              <a:gd name="T73" fmla="*/ 97 h 167"/>
              <a:gd name="T74" fmla="*/ 76 w 121"/>
              <a:gd name="T75" fmla="*/ 6 h 167"/>
              <a:gd name="T76" fmla="*/ 82 w 121"/>
              <a:gd name="T77" fmla="*/ 21 h 167"/>
              <a:gd name="T78" fmla="*/ 76 w 121"/>
              <a:gd name="T79" fmla="*/ 36 h 167"/>
              <a:gd name="T80" fmla="*/ 61 w 121"/>
              <a:gd name="T81" fmla="*/ 43 h 167"/>
              <a:gd name="T82" fmla="*/ 46 w 121"/>
              <a:gd name="T83" fmla="*/ 36 h 167"/>
              <a:gd name="T84" fmla="*/ 40 w 121"/>
              <a:gd name="T85" fmla="*/ 21 h 167"/>
              <a:gd name="T86" fmla="*/ 46 w 121"/>
              <a:gd name="T87" fmla="*/ 6 h 167"/>
              <a:gd name="T88" fmla="*/ 61 w 121"/>
              <a:gd name="T89" fmla="*/ 0 h 167"/>
              <a:gd name="T90" fmla="*/ 76 w 121"/>
              <a:gd name="T91"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1" h="167">
                <a:moveTo>
                  <a:pt x="121" y="97"/>
                </a:moveTo>
                <a:cubicBezTo>
                  <a:pt x="121" y="100"/>
                  <a:pt x="120" y="102"/>
                  <a:pt x="119" y="103"/>
                </a:cubicBezTo>
                <a:cubicBezTo>
                  <a:pt x="117" y="105"/>
                  <a:pt x="115" y="106"/>
                  <a:pt x="112" y="106"/>
                </a:cubicBezTo>
                <a:cubicBezTo>
                  <a:pt x="109" y="106"/>
                  <a:pt x="106" y="105"/>
                  <a:pt x="105" y="102"/>
                </a:cubicBezTo>
                <a:cubicBezTo>
                  <a:pt x="83" y="70"/>
                  <a:pt x="83" y="70"/>
                  <a:pt x="83" y="70"/>
                </a:cubicBezTo>
                <a:cubicBezTo>
                  <a:pt x="79" y="70"/>
                  <a:pt x="79" y="70"/>
                  <a:pt x="79" y="70"/>
                </a:cubicBezTo>
                <a:cubicBezTo>
                  <a:pt x="79" y="82"/>
                  <a:pt x="79" y="82"/>
                  <a:pt x="79" y="82"/>
                </a:cubicBezTo>
                <a:cubicBezTo>
                  <a:pt x="102" y="121"/>
                  <a:pt x="102" y="121"/>
                  <a:pt x="102" y="121"/>
                </a:cubicBezTo>
                <a:cubicBezTo>
                  <a:pt x="103" y="122"/>
                  <a:pt x="103" y="123"/>
                  <a:pt x="103" y="124"/>
                </a:cubicBezTo>
                <a:cubicBezTo>
                  <a:pt x="103" y="126"/>
                  <a:pt x="103" y="127"/>
                  <a:pt x="101" y="129"/>
                </a:cubicBezTo>
                <a:cubicBezTo>
                  <a:pt x="100" y="130"/>
                  <a:pt x="99" y="130"/>
                  <a:pt x="97" y="130"/>
                </a:cubicBezTo>
                <a:cubicBezTo>
                  <a:pt x="79" y="130"/>
                  <a:pt x="79" y="130"/>
                  <a:pt x="79" y="130"/>
                </a:cubicBezTo>
                <a:cubicBezTo>
                  <a:pt x="79" y="156"/>
                  <a:pt x="79" y="156"/>
                  <a:pt x="79" y="156"/>
                </a:cubicBezTo>
                <a:cubicBezTo>
                  <a:pt x="79" y="159"/>
                  <a:pt x="78" y="161"/>
                  <a:pt x="76" y="164"/>
                </a:cubicBezTo>
                <a:cubicBezTo>
                  <a:pt x="74" y="166"/>
                  <a:pt x="71" y="167"/>
                  <a:pt x="68" y="167"/>
                </a:cubicBezTo>
                <a:cubicBezTo>
                  <a:pt x="53" y="167"/>
                  <a:pt x="53" y="167"/>
                  <a:pt x="53" y="167"/>
                </a:cubicBezTo>
                <a:cubicBezTo>
                  <a:pt x="50" y="167"/>
                  <a:pt x="48" y="166"/>
                  <a:pt x="46" y="164"/>
                </a:cubicBezTo>
                <a:cubicBezTo>
                  <a:pt x="44" y="161"/>
                  <a:pt x="43" y="159"/>
                  <a:pt x="43" y="156"/>
                </a:cubicBezTo>
                <a:cubicBezTo>
                  <a:pt x="43" y="130"/>
                  <a:pt x="43" y="130"/>
                  <a:pt x="43" y="130"/>
                </a:cubicBezTo>
                <a:cubicBezTo>
                  <a:pt x="24" y="130"/>
                  <a:pt x="24" y="130"/>
                  <a:pt x="24" y="130"/>
                </a:cubicBezTo>
                <a:cubicBezTo>
                  <a:pt x="23" y="130"/>
                  <a:pt x="21" y="130"/>
                  <a:pt x="20" y="129"/>
                </a:cubicBezTo>
                <a:cubicBezTo>
                  <a:pt x="19" y="127"/>
                  <a:pt x="18" y="126"/>
                  <a:pt x="18" y="124"/>
                </a:cubicBezTo>
                <a:cubicBezTo>
                  <a:pt x="18" y="123"/>
                  <a:pt x="19" y="122"/>
                  <a:pt x="19" y="121"/>
                </a:cubicBezTo>
                <a:cubicBezTo>
                  <a:pt x="43" y="82"/>
                  <a:pt x="43" y="82"/>
                  <a:pt x="43" y="82"/>
                </a:cubicBezTo>
                <a:cubicBezTo>
                  <a:pt x="43" y="70"/>
                  <a:pt x="43" y="70"/>
                  <a:pt x="43" y="70"/>
                </a:cubicBezTo>
                <a:cubicBezTo>
                  <a:pt x="38" y="70"/>
                  <a:pt x="38" y="70"/>
                  <a:pt x="38" y="70"/>
                </a:cubicBezTo>
                <a:cubicBezTo>
                  <a:pt x="17" y="102"/>
                  <a:pt x="17" y="102"/>
                  <a:pt x="17" y="102"/>
                </a:cubicBezTo>
                <a:cubicBezTo>
                  <a:pt x="15" y="105"/>
                  <a:pt x="13" y="106"/>
                  <a:pt x="9" y="106"/>
                </a:cubicBezTo>
                <a:cubicBezTo>
                  <a:pt x="7" y="106"/>
                  <a:pt x="5" y="105"/>
                  <a:pt x="3" y="103"/>
                </a:cubicBezTo>
                <a:cubicBezTo>
                  <a:pt x="1" y="102"/>
                  <a:pt x="0" y="100"/>
                  <a:pt x="0" y="97"/>
                </a:cubicBezTo>
                <a:cubicBezTo>
                  <a:pt x="0" y="95"/>
                  <a:pt x="1" y="94"/>
                  <a:pt x="2" y="92"/>
                </a:cubicBezTo>
                <a:cubicBezTo>
                  <a:pt x="26" y="56"/>
                  <a:pt x="26" y="56"/>
                  <a:pt x="26" y="56"/>
                </a:cubicBezTo>
                <a:cubicBezTo>
                  <a:pt x="31" y="49"/>
                  <a:pt x="36" y="46"/>
                  <a:pt x="43" y="46"/>
                </a:cubicBezTo>
                <a:cubicBezTo>
                  <a:pt x="79" y="46"/>
                  <a:pt x="79" y="46"/>
                  <a:pt x="79" y="46"/>
                </a:cubicBezTo>
                <a:cubicBezTo>
                  <a:pt x="85" y="46"/>
                  <a:pt x="91" y="49"/>
                  <a:pt x="96" y="56"/>
                </a:cubicBezTo>
                <a:cubicBezTo>
                  <a:pt x="120" y="92"/>
                  <a:pt x="120" y="92"/>
                  <a:pt x="120" y="92"/>
                </a:cubicBezTo>
                <a:cubicBezTo>
                  <a:pt x="121" y="94"/>
                  <a:pt x="121" y="95"/>
                  <a:pt x="121" y="97"/>
                </a:cubicBezTo>
                <a:close/>
                <a:moveTo>
                  <a:pt x="76" y="6"/>
                </a:moveTo>
                <a:cubicBezTo>
                  <a:pt x="80" y="11"/>
                  <a:pt x="82" y="16"/>
                  <a:pt x="82" y="21"/>
                </a:cubicBezTo>
                <a:cubicBezTo>
                  <a:pt x="82" y="27"/>
                  <a:pt x="80" y="32"/>
                  <a:pt x="76" y="36"/>
                </a:cubicBezTo>
                <a:cubicBezTo>
                  <a:pt x="72" y="41"/>
                  <a:pt x="67" y="43"/>
                  <a:pt x="61" y="43"/>
                </a:cubicBezTo>
                <a:cubicBezTo>
                  <a:pt x="55" y="43"/>
                  <a:pt x="50" y="41"/>
                  <a:pt x="46" y="36"/>
                </a:cubicBezTo>
                <a:cubicBezTo>
                  <a:pt x="42" y="32"/>
                  <a:pt x="40" y="27"/>
                  <a:pt x="40" y="21"/>
                </a:cubicBezTo>
                <a:cubicBezTo>
                  <a:pt x="40" y="16"/>
                  <a:pt x="42" y="11"/>
                  <a:pt x="46" y="6"/>
                </a:cubicBezTo>
                <a:cubicBezTo>
                  <a:pt x="50" y="2"/>
                  <a:pt x="55" y="0"/>
                  <a:pt x="61" y="0"/>
                </a:cubicBezTo>
                <a:cubicBezTo>
                  <a:pt x="67" y="0"/>
                  <a:pt x="72" y="2"/>
                  <a:pt x="76"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354"/>
          <p:cNvSpPr>
            <a:spLocks noEditPoints="1"/>
          </p:cNvSpPr>
          <p:nvPr/>
        </p:nvSpPr>
        <p:spPr bwMode="auto">
          <a:xfrm>
            <a:off x="4705748" y="4916452"/>
            <a:ext cx="140700" cy="247898"/>
          </a:xfrm>
          <a:custGeom>
            <a:avLst/>
            <a:gdLst>
              <a:gd name="T0" fmla="*/ 96 w 96"/>
              <a:gd name="T1" fmla="*/ 64 h 167"/>
              <a:gd name="T2" fmla="*/ 96 w 96"/>
              <a:gd name="T3" fmla="*/ 103 h 167"/>
              <a:gd name="T4" fmla="*/ 94 w 96"/>
              <a:gd name="T5" fmla="*/ 110 h 167"/>
              <a:gd name="T6" fmla="*/ 87 w 96"/>
              <a:gd name="T7" fmla="*/ 112 h 167"/>
              <a:gd name="T8" fmla="*/ 81 w 96"/>
              <a:gd name="T9" fmla="*/ 110 h 167"/>
              <a:gd name="T10" fmla="*/ 78 w 96"/>
              <a:gd name="T11" fmla="*/ 103 h 167"/>
              <a:gd name="T12" fmla="*/ 78 w 96"/>
              <a:gd name="T13" fmla="*/ 70 h 167"/>
              <a:gd name="T14" fmla="*/ 72 w 96"/>
              <a:gd name="T15" fmla="*/ 70 h 167"/>
              <a:gd name="T16" fmla="*/ 72 w 96"/>
              <a:gd name="T17" fmla="*/ 156 h 167"/>
              <a:gd name="T18" fmla="*/ 69 w 96"/>
              <a:gd name="T19" fmla="*/ 164 h 167"/>
              <a:gd name="T20" fmla="*/ 62 w 96"/>
              <a:gd name="T21" fmla="*/ 167 h 167"/>
              <a:gd name="T22" fmla="*/ 54 w 96"/>
              <a:gd name="T23" fmla="*/ 164 h 167"/>
              <a:gd name="T24" fmla="*/ 51 w 96"/>
              <a:gd name="T25" fmla="*/ 156 h 167"/>
              <a:gd name="T26" fmla="*/ 51 w 96"/>
              <a:gd name="T27" fmla="*/ 112 h 167"/>
              <a:gd name="T28" fmla="*/ 45 w 96"/>
              <a:gd name="T29" fmla="*/ 112 h 167"/>
              <a:gd name="T30" fmla="*/ 45 w 96"/>
              <a:gd name="T31" fmla="*/ 156 h 167"/>
              <a:gd name="T32" fmla="*/ 42 w 96"/>
              <a:gd name="T33" fmla="*/ 164 h 167"/>
              <a:gd name="T34" fmla="*/ 34 w 96"/>
              <a:gd name="T35" fmla="*/ 167 h 167"/>
              <a:gd name="T36" fmla="*/ 27 w 96"/>
              <a:gd name="T37" fmla="*/ 164 h 167"/>
              <a:gd name="T38" fmla="*/ 24 w 96"/>
              <a:gd name="T39" fmla="*/ 156 h 167"/>
              <a:gd name="T40" fmla="*/ 24 w 96"/>
              <a:gd name="T41" fmla="*/ 70 h 167"/>
              <a:gd name="T42" fmla="*/ 18 w 96"/>
              <a:gd name="T43" fmla="*/ 70 h 167"/>
              <a:gd name="T44" fmla="*/ 18 w 96"/>
              <a:gd name="T45" fmla="*/ 103 h 167"/>
              <a:gd name="T46" fmla="*/ 15 w 96"/>
              <a:gd name="T47" fmla="*/ 110 h 167"/>
              <a:gd name="T48" fmla="*/ 9 w 96"/>
              <a:gd name="T49" fmla="*/ 112 h 167"/>
              <a:gd name="T50" fmla="*/ 2 w 96"/>
              <a:gd name="T51" fmla="*/ 110 h 167"/>
              <a:gd name="T52" fmla="*/ 0 w 96"/>
              <a:gd name="T53" fmla="*/ 103 h 167"/>
              <a:gd name="T54" fmla="*/ 0 w 96"/>
              <a:gd name="T55" fmla="*/ 64 h 167"/>
              <a:gd name="T56" fmla="*/ 5 w 96"/>
              <a:gd name="T57" fmla="*/ 51 h 167"/>
              <a:gd name="T58" fmla="*/ 18 w 96"/>
              <a:gd name="T59" fmla="*/ 46 h 167"/>
              <a:gd name="T60" fmla="*/ 78 w 96"/>
              <a:gd name="T61" fmla="*/ 46 h 167"/>
              <a:gd name="T62" fmla="*/ 91 w 96"/>
              <a:gd name="T63" fmla="*/ 51 h 167"/>
              <a:gd name="T64" fmla="*/ 96 w 96"/>
              <a:gd name="T65" fmla="*/ 64 h 167"/>
              <a:gd name="T66" fmla="*/ 63 w 96"/>
              <a:gd name="T67" fmla="*/ 6 h 167"/>
              <a:gd name="T68" fmla="*/ 69 w 96"/>
              <a:gd name="T69" fmla="*/ 21 h 167"/>
              <a:gd name="T70" fmla="*/ 63 w 96"/>
              <a:gd name="T71" fmla="*/ 36 h 167"/>
              <a:gd name="T72" fmla="*/ 48 w 96"/>
              <a:gd name="T73" fmla="*/ 43 h 167"/>
              <a:gd name="T74" fmla="*/ 33 w 96"/>
              <a:gd name="T75" fmla="*/ 36 h 167"/>
              <a:gd name="T76" fmla="*/ 27 w 96"/>
              <a:gd name="T77" fmla="*/ 21 h 167"/>
              <a:gd name="T78" fmla="*/ 33 w 96"/>
              <a:gd name="T79" fmla="*/ 6 h 167"/>
              <a:gd name="T80" fmla="*/ 48 w 96"/>
              <a:gd name="T81" fmla="*/ 0 h 167"/>
              <a:gd name="T82" fmla="*/ 63 w 96"/>
              <a:gd name="T83"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167">
                <a:moveTo>
                  <a:pt x="96" y="64"/>
                </a:moveTo>
                <a:cubicBezTo>
                  <a:pt x="96" y="103"/>
                  <a:pt x="96" y="103"/>
                  <a:pt x="96" y="103"/>
                </a:cubicBezTo>
                <a:cubicBezTo>
                  <a:pt x="96" y="106"/>
                  <a:pt x="96" y="108"/>
                  <a:pt x="94" y="110"/>
                </a:cubicBezTo>
                <a:cubicBezTo>
                  <a:pt x="92" y="111"/>
                  <a:pt x="90" y="112"/>
                  <a:pt x="87" y="112"/>
                </a:cubicBezTo>
                <a:cubicBezTo>
                  <a:pt x="85" y="112"/>
                  <a:pt x="83" y="111"/>
                  <a:pt x="81" y="110"/>
                </a:cubicBezTo>
                <a:cubicBezTo>
                  <a:pt x="79" y="108"/>
                  <a:pt x="78" y="106"/>
                  <a:pt x="78" y="103"/>
                </a:cubicBezTo>
                <a:cubicBezTo>
                  <a:pt x="78" y="70"/>
                  <a:pt x="78" y="70"/>
                  <a:pt x="78" y="70"/>
                </a:cubicBezTo>
                <a:cubicBezTo>
                  <a:pt x="72" y="70"/>
                  <a:pt x="72" y="70"/>
                  <a:pt x="72" y="70"/>
                </a:cubicBezTo>
                <a:cubicBezTo>
                  <a:pt x="72" y="156"/>
                  <a:pt x="72" y="156"/>
                  <a:pt x="72" y="156"/>
                </a:cubicBezTo>
                <a:cubicBezTo>
                  <a:pt x="72" y="159"/>
                  <a:pt x="71" y="161"/>
                  <a:pt x="69" y="164"/>
                </a:cubicBezTo>
                <a:cubicBezTo>
                  <a:pt x="67" y="166"/>
                  <a:pt x="64" y="167"/>
                  <a:pt x="62" y="167"/>
                </a:cubicBezTo>
                <a:cubicBezTo>
                  <a:pt x="59" y="167"/>
                  <a:pt x="56" y="166"/>
                  <a:pt x="54" y="164"/>
                </a:cubicBezTo>
                <a:cubicBezTo>
                  <a:pt x="52" y="161"/>
                  <a:pt x="51" y="159"/>
                  <a:pt x="51" y="156"/>
                </a:cubicBezTo>
                <a:cubicBezTo>
                  <a:pt x="51" y="112"/>
                  <a:pt x="51" y="112"/>
                  <a:pt x="51" y="112"/>
                </a:cubicBezTo>
                <a:cubicBezTo>
                  <a:pt x="45" y="112"/>
                  <a:pt x="45" y="112"/>
                  <a:pt x="45" y="112"/>
                </a:cubicBezTo>
                <a:cubicBezTo>
                  <a:pt x="45" y="156"/>
                  <a:pt x="45" y="156"/>
                  <a:pt x="45" y="156"/>
                </a:cubicBezTo>
                <a:cubicBezTo>
                  <a:pt x="45" y="159"/>
                  <a:pt x="44" y="161"/>
                  <a:pt x="42" y="164"/>
                </a:cubicBezTo>
                <a:cubicBezTo>
                  <a:pt x="40" y="166"/>
                  <a:pt x="37" y="167"/>
                  <a:pt x="34" y="167"/>
                </a:cubicBezTo>
                <a:cubicBezTo>
                  <a:pt x="31" y="167"/>
                  <a:pt x="29" y="166"/>
                  <a:pt x="27" y="164"/>
                </a:cubicBezTo>
                <a:cubicBezTo>
                  <a:pt x="25" y="161"/>
                  <a:pt x="24" y="159"/>
                  <a:pt x="24" y="156"/>
                </a:cubicBezTo>
                <a:cubicBezTo>
                  <a:pt x="24" y="70"/>
                  <a:pt x="24" y="70"/>
                  <a:pt x="24" y="70"/>
                </a:cubicBezTo>
                <a:cubicBezTo>
                  <a:pt x="18" y="70"/>
                  <a:pt x="18" y="70"/>
                  <a:pt x="18" y="70"/>
                </a:cubicBezTo>
                <a:cubicBezTo>
                  <a:pt x="18" y="103"/>
                  <a:pt x="18" y="103"/>
                  <a:pt x="18" y="103"/>
                </a:cubicBezTo>
                <a:cubicBezTo>
                  <a:pt x="18" y="106"/>
                  <a:pt x="17" y="108"/>
                  <a:pt x="15" y="110"/>
                </a:cubicBezTo>
                <a:cubicBezTo>
                  <a:pt x="13" y="111"/>
                  <a:pt x="11" y="112"/>
                  <a:pt x="9" y="112"/>
                </a:cubicBezTo>
                <a:cubicBezTo>
                  <a:pt x="6" y="112"/>
                  <a:pt x="4" y="111"/>
                  <a:pt x="2" y="110"/>
                </a:cubicBezTo>
                <a:cubicBezTo>
                  <a:pt x="0" y="108"/>
                  <a:pt x="0" y="106"/>
                  <a:pt x="0" y="103"/>
                </a:cubicBezTo>
                <a:cubicBezTo>
                  <a:pt x="0" y="64"/>
                  <a:pt x="0" y="64"/>
                  <a:pt x="0" y="64"/>
                </a:cubicBezTo>
                <a:cubicBezTo>
                  <a:pt x="0" y="59"/>
                  <a:pt x="1" y="54"/>
                  <a:pt x="5" y="51"/>
                </a:cubicBezTo>
                <a:cubicBezTo>
                  <a:pt x="8" y="47"/>
                  <a:pt x="13" y="46"/>
                  <a:pt x="18" y="46"/>
                </a:cubicBezTo>
                <a:cubicBezTo>
                  <a:pt x="78" y="46"/>
                  <a:pt x="78" y="46"/>
                  <a:pt x="78" y="46"/>
                </a:cubicBezTo>
                <a:cubicBezTo>
                  <a:pt x="83" y="46"/>
                  <a:pt x="88" y="47"/>
                  <a:pt x="91" y="51"/>
                </a:cubicBezTo>
                <a:cubicBezTo>
                  <a:pt x="95" y="54"/>
                  <a:pt x="96" y="59"/>
                  <a:pt x="96" y="64"/>
                </a:cubicBezTo>
                <a:close/>
                <a:moveTo>
                  <a:pt x="63" y="6"/>
                </a:moveTo>
                <a:cubicBezTo>
                  <a:pt x="67" y="11"/>
                  <a:pt x="69" y="16"/>
                  <a:pt x="69" y="21"/>
                </a:cubicBezTo>
                <a:cubicBezTo>
                  <a:pt x="69" y="27"/>
                  <a:pt x="67" y="32"/>
                  <a:pt x="63" y="36"/>
                </a:cubicBezTo>
                <a:cubicBezTo>
                  <a:pt x="59" y="41"/>
                  <a:pt x="54" y="43"/>
                  <a:pt x="48" y="43"/>
                </a:cubicBezTo>
                <a:cubicBezTo>
                  <a:pt x="42" y="43"/>
                  <a:pt x="37" y="41"/>
                  <a:pt x="33" y="36"/>
                </a:cubicBezTo>
                <a:cubicBezTo>
                  <a:pt x="29" y="32"/>
                  <a:pt x="27" y="27"/>
                  <a:pt x="27" y="21"/>
                </a:cubicBezTo>
                <a:cubicBezTo>
                  <a:pt x="27" y="16"/>
                  <a:pt x="29" y="11"/>
                  <a:pt x="33" y="6"/>
                </a:cubicBezTo>
                <a:cubicBezTo>
                  <a:pt x="37" y="2"/>
                  <a:pt x="42" y="0"/>
                  <a:pt x="48" y="0"/>
                </a:cubicBezTo>
                <a:cubicBezTo>
                  <a:pt x="54" y="0"/>
                  <a:pt x="59" y="2"/>
                  <a:pt x="63" y="6"/>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946297" y="3848548"/>
            <a:ext cx="760144"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Women</a:t>
            </a:r>
          </a:p>
        </p:txBody>
      </p:sp>
      <p:sp>
        <p:nvSpPr>
          <p:cNvPr id="21" name="TextBox 20"/>
          <p:cNvSpPr txBox="1"/>
          <p:nvPr/>
        </p:nvSpPr>
        <p:spPr>
          <a:xfrm>
            <a:off x="2432663" y="3848548"/>
            <a:ext cx="498855"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Man</a:t>
            </a:r>
          </a:p>
        </p:txBody>
      </p:sp>
      <p:sp>
        <p:nvSpPr>
          <p:cNvPr id="22" name="Rectangle 21"/>
          <p:cNvSpPr/>
          <p:nvPr/>
        </p:nvSpPr>
        <p:spPr>
          <a:xfrm>
            <a:off x="956930" y="5353509"/>
            <a:ext cx="5763184" cy="592278"/>
          </a:xfrm>
          <a:prstGeom prst="rect">
            <a:avLst/>
          </a:prstGeom>
        </p:spPr>
        <p:txBody>
          <a:bodyPr wrap="square">
            <a:spAutoFit/>
          </a:bodyPr>
          <a:lstStyle/>
          <a:p>
            <a:pPr>
              <a:lnSpc>
                <a:spcPct val="130000"/>
              </a:lnSpc>
            </a:pPr>
            <a:r>
              <a:rPr lang="en-US" sz="1500" dirty="0">
                <a:solidFill>
                  <a:schemeClr val="bg1"/>
                </a:solidFill>
                <a:ea typeface="Roboto Condensed Light" panose="02000000000000000000" pitchFamily="2" charset="0"/>
              </a:rPr>
              <a:t>Chart Descriptions</a:t>
            </a:r>
            <a:endParaRPr lang="en-US" sz="1100" b="1" dirty="0">
              <a:solidFill>
                <a:schemeClr val="bg1"/>
              </a:solidFill>
              <a:ea typeface="Roboto" panose="02000000000000000000" pitchFamily="2" charset="0"/>
            </a:endParaRPr>
          </a:p>
          <a:p>
            <a:pPr>
              <a:lnSpc>
                <a:spcPct val="130000"/>
              </a:lnSpc>
            </a:pPr>
            <a:r>
              <a:rPr lang="en-US" sz="1100" dirty="0">
                <a:solidFill>
                  <a:schemeClr val="bg1"/>
                </a:solidFill>
                <a:ea typeface="Roboto Condensed Light" panose="02000000000000000000" pitchFamily="2" charset="0"/>
              </a:rPr>
              <a:t>Objectively disintermediate leveraged manufactured products before team</a:t>
            </a:r>
          </a:p>
        </p:txBody>
      </p:sp>
    </p:spTree>
    <p:extLst>
      <p:ext uri="{BB962C8B-B14F-4D97-AF65-F5344CB8AC3E}">
        <p14:creationId xmlns:p14="http://schemas.microsoft.com/office/powerpoint/2010/main" val="1558273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5013E2F-A0E8-434E-902E-3E568F9169E1}"/>
              </a:ext>
            </a:extLst>
          </p:cNvPr>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t="31955" b="31955"/>
          <a:stretch>
            <a:fillRect/>
          </a:stretch>
        </p:blipFill>
        <p:spPr>
          <a:xfrm>
            <a:off x="1028700" y="685800"/>
            <a:ext cx="10134600" cy="5486400"/>
          </a:xfrm>
        </p:spPr>
      </p:pic>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22</a:t>
            </a:fld>
            <a:endParaRPr lang="en-US"/>
          </a:p>
        </p:txBody>
      </p:sp>
      <p:sp>
        <p:nvSpPr>
          <p:cNvPr id="15" name="Rounded Rectangle 14"/>
          <p:cNvSpPr/>
          <p:nvPr/>
        </p:nvSpPr>
        <p:spPr>
          <a:xfrm>
            <a:off x="3581400" y="2543840"/>
            <a:ext cx="5029200" cy="1770321"/>
          </a:xfrm>
          <a:prstGeom prst="roundRect">
            <a:avLst>
              <a:gd name="adj" fmla="val 10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87456" y="2792768"/>
            <a:ext cx="3817089" cy="1272464"/>
          </a:xfrm>
          <a:prstGeom prst="rect">
            <a:avLst/>
          </a:prstGeom>
        </p:spPr>
        <p:txBody>
          <a:bodyPr wrap="square">
            <a:spAutoFit/>
          </a:bodyPr>
          <a:lstStyle/>
          <a:p>
            <a:pPr algn="ctr">
              <a:lnSpc>
                <a:spcPct val="130000"/>
              </a:lnSpc>
            </a:pPr>
            <a:r>
              <a:rPr lang="en-US" sz="1600" b="1" dirty="0">
                <a:solidFill>
                  <a:schemeClr val="bg1"/>
                </a:solidFill>
                <a:ea typeface="Roboto" panose="02000000000000000000" pitchFamily="2" charset="0"/>
              </a:rPr>
              <a:t>Solutions</a:t>
            </a:r>
          </a:p>
          <a:p>
            <a:pPr algn="ct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a:t>
            </a:r>
          </a:p>
        </p:txBody>
      </p:sp>
    </p:spTree>
    <p:extLst>
      <p:ext uri="{BB962C8B-B14F-4D97-AF65-F5344CB8AC3E}">
        <p14:creationId xmlns:p14="http://schemas.microsoft.com/office/powerpoint/2010/main" val="2665074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899605"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MOCK UP</a:t>
            </a:r>
          </a:p>
        </p:txBody>
      </p:sp>
      <p:sp>
        <p:nvSpPr>
          <p:cNvPr id="9" name="TextBox 8"/>
          <p:cNvSpPr txBox="1"/>
          <p:nvPr/>
        </p:nvSpPr>
        <p:spPr>
          <a:xfrm>
            <a:off x="919756" y="1103293"/>
            <a:ext cx="5309467" cy="1077218"/>
          </a:xfrm>
          <a:prstGeom prst="rect">
            <a:avLst/>
          </a:prstGeom>
          <a:noFill/>
        </p:spPr>
        <p:txBody>
          <a:bodyPr wrap="none" rtlCol="0">
            <a:spAutoFit/>
          </a:bodyPr>
          <a:lstStyle/>
          <a:p>
            <a:r>
              <a:rPr lang="en-US" sz="3200" b="1">
                <a:solidFill>
                  <a:schemeClr val="bg1"/>
                </a:solidFill>
                <a:ea typeface="Roboto" panose="02000000000000000000" pitchFamily="2" charset="0"/>
              </a:rPr>
              <a:t>Business Creative </a:t>
            </a:r>
          </a:p>
          <a:p>
            <a:r>
              <a:rPr lang="en-US" sz="3200" b="1">
                <a:solidFill>
                  <a:schemeClr val="bg1"/>
                </a:solidFill>
                <a:ea typeface="Roboto" panose="02000000000000000000" pitchFamily="2" charset="0"/>
              </a:rPr>
              <a:t>Mock Up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23</a:t>
            </a:fld>
            <a:endParaRPr lang="en-US"/>
          </a:p>
        </p:txBody>
      </p:sp>
      <p:pic>
        <p:nvPicPr>
          <p:cNvPr id="4" name="Picture Placeholder 3">
            <a:extLst>
              <a:ext uri="{FF2B5EF4-FFF2-40B4-BE49-F238E27FC236}">
                <a16:creationId xmlns:a16="http://schemas.microsoft.com/office/drawing/2014/main" id="{53EA1B9F-1543-402A-AB03-151E06AC6D5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766" b="4766"/>
          <a:stretch>
            <a:fillRect/>
          </a:stretch>
        </p:blipFill>
        <p:spPr/>
      </p:pic>
      <p:sp>
        <p:nvSpPr>
          <p:cNvPr id="14" name="Rectangle 13"/>
          <p:cNvSpPr/>
          <p:nvPr/>
        </p:nvSpPr>
        <p:spPr>
          <a:xfrm>
            <a:off x="956930" y="2476688"/>
            <a:ext cx="5139070" cy="732316"/>
          </a:xfrm>
          <a:prstGeom prst="rect">
            <a:avLst/>
          </a:prstGeom>
        </p:spPr>
        <p:txBody>
          <a:bodyPr wrap="square">
            <a:spAutoFit/>
          </a:bodyPr>
          <a:lstStyle/>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Energistically incentivize holistic channels rather than interactive interfaces.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6719" y="1944223"/>
            <a:ext cx="4754267" cy="4358078"/>
          </a:xfrm>
          <a:prstGeom prst="rect">
            <a:avLst/>
          </a:prstGeom>
        </p:spPr>
      </p:pic>
      <p:sp>
        <p:nvSpPr>
          <p:cNvPr id="15" name="Rectangle 14"/>
          <p:cNvSpPr/>
          <p:nvPr/>
        </p:nvSpPr>
        <p:spPr>
          <a:xfrm>
            <a:off x="1028700" y="3758567"/>
            <a:ext cx="969264" cy="20326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bg1"/>
              </a:solidFill>
              <a:ea typeface="Roboto Condensed Light" panose="02000000000000000000" pitchFamily="2" charset="0"/>
            </a:endParaRPr>
          </a:p>
          <a:p>
            <a:pPr algn="ctr"/>
            <a:r>
              <a:rPr lang="en-US">
                <a:solidFill>
                  <a:schemeClr val="bg1"/>
                </a:solidFill>
                <a:ea typeface="Roboto Condensed Light" panose="02000000000000000000" pitchFamily="2" charset="0"/>
              </a:rPr>
              <a:t>65%</a:t>
            </a:r>
          </a:p>
          <a:p>
            <a:pPr algn="ctr"/>
            <a:r>
              <a:rPr lang="en-US" sz="1100">
                <a:solidFill>
                  <a:schemeClr val="bg1"/>
                </a:solidFill>
                <a:ea typeface="Roboto Condensed Light" panose="02000000000000000000" pitchFamily="2" charset="0"/>
              </a:rPr>
              <a:t>Forum</a:t>
            </a:r>
          </a:p>
        </p:txBody>
      </p:sp>
      <p:sp>
        <p:nvSpPr>
          <p:cNvPr id="16" name="Rectangle 15"/>
          <p:cNvSpPr/>
          <p:nvPr/>
        </p:nvSpPr>
        <p:spPr>
          <a:xfrm>
            <a:off x="2053634" y="4752975"/>
            <a:ext cx="969264" cy="1038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bg1"/>
              </a:solidFill>
              <a:ea typeface="Roboto Condensed Light" panose="02000000000000000000" pitchFamily="2" charset="0"/>
            </a:endParaRPr>
          </a:p>
          <a:p>
            <a:pPr algn="ctr"/>
            <a:r>
              <a:rPr lang="en-US">
                <a:solidFill>
                  <a:schemeClr val="bg1"/>
                </a:solidFill>
                <a:ea typeface="Roboto Condensed Light" panose="02000000000000000000" pitchFamily="2" charset="0"/>
              </a:rPr>
              <a:t>80%</a:t>
            </a:r>
          </a:p>
          <a:p>
            <a:pPr algn="ctr"/>
            <a:r>
              <a:rPr lang="en-US" sz="1100">
                <a:solidFill>
                  <a:schemeClr val="bg1"/>
                </a:solidFill>
                <a:ea typeface="Roboto Condensed Light" panose="02000000000000000000" pitchFamily="2" charset="0"/>
              </a:rPr>
              <a:t>Project</a:t>
            </a:r>
          </a:p>
        </p:txBody>
      </p:sp>
      <p:sp>
        <p:nvSpPr>
          <p:cNvPr id="17" name="Rectangle 16"/>
          <p:cNvSpPr/>
          <p:nvPr/>
        </p:nvSpPr>
        <p:spPr>
          <a:xfrm>
            <a:off x="3078568" y="4455040"/>
            <a:ext cx="969264" cy="133615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bg1"/>
              </a:solidFill>
              <a:ea typeface="Roboto Condensed Light" panose="02000000000000000000" pitchFamily="2" charset="0"/>
            </a:endParaRPr>
          </a:p>
          <a:p>
            <a:pPr algn="ctr"/>
            <a:r>
              <a:rPr lang="en-US">
                <a:solidFill>
                  <a:schemeClr val="bg1"/>
                </a:solidFill>
                <a:ea typeface="Roboto Condensed Light" panose="02000000000000000000" pitchFamily="2" charset="0"/>
              </a:rPr>
              <a:t>30%</a:t>
            </a:r>
          </a:p>
          <a:p>
            <a:pPr algn="ctr"/>
            <a:r>
              <a:rPr lang="en-US" sz="1100">
                <a:solidFill>
                  <a:schemeClr val="bg1"/>
                </a:solidFill>
                <a:ea typeface="Roboto Condensed Light" panose="02000000000000000000" pitchFamily="2" charset="0"/>
              </a:rPr>
              <a:t>Photos</a:t>
            </a:r>
          </a:p>
        </p:txBody>
      </p:sp>
      <p:sp>
        <p:nvSpPr>
          <p:cNvPr id="18" name="Rectangle 17"/>
          <p:cNvSpPr/>
          <p:nvPr/>
        </p:nvSpPr>
        <p:spPr>
          <a:xfrm>
            <a:off x="5128435" y="3540641"/>
            <a:ext cx="969264" cy="225055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bg1"/>
              </a:solidFill>
              <a:ea typeface="Roboto Condensed Light" panose="02000000000000000000" pitchFamily="2" charset="0"/>
            </a:endParaRPr>
          </a:p>
          <a:p>
            <a:pPr algn="ctr"/>
            <a:r>
              <a:rPr lang="en-US">
                <a:solidFill>
                  <a:schemeClr val="bg1"/>
                </a:solidFill>
                <a:ea typeface="Roboto Condensed Light" panose="02000000000000000000" pitchFamily="2" charset="0"/>
              </a:rPr>
              <a:t>70%</a:t>
            </a:r>
          </a:p>
          <a:p>
            <a:pPr algn="ctr"/>
            <a:r>
              <a:rPr lang="en-US" sz="1100">
                <a:solidFill>
                  <a:schemeClr val="bg1"/>
                </a:solidFill>
                <a:ea typeface="Roboto Condensed Light" panose="02000000000000000000" pitchFamily="2" charset="0"/>
              </a:rPr>
              <a:t>Awwards</a:t>
            </a:r>
          </a:p>
        </p:txBody>
      </p:sp>
      <p:sp>
        <p:nvSpPr>
          <p:cNvPr id="19" name="Rectangle 18"/>
          <p:cNvSpPr/>
          <p:nvPr/>
        </p:nvSpPr>
        <p:spPr>
          <a:xfrm>
            <a:off x="4103502" y="3965944"/>
            <a:ext cx="969264" cy="182525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bg1"/>
              </a:solidFill>
              <a:ea typeface="Roboto Condensed Light" panose="02000000000000000000" pitchFamily="2" charset="0"/>
            </a:endParaRPr>
          </a:p>
          <a:p>
            <a:pPr algn="ctr"/>
            <a:r>
              <a:rPr lang="en-US">
                <a:solidFill>
                  <a:schemeClr val="bg1"/>
                </a:solidFill>
                <a:ea typeface="Roboto Condensed Light" panose="02000000000000000000" pitchFamily="2" charset="0"/>
              </a:rPr>
              <a:t>60%</a:t>
            </a:r>
          </a:p>
          <a:p>
            <a:pPr algn="ctr"/>
            <a:r>
              <a:rPr lang="en-US" sz="1100">
                <a:solidFill>
                  <a:schemeClr val="bg1"/>
                </a:solidFill>
                <a:ea typeface="Roboto Condensed Light" panose="02000000000000000000" pitchFamily="2" charset="0"/>
              </a:rPr>
              <a:t>Consulting</a:t>
            </a:r>
          </a:p>
        </p:txBody>
      </p:sp>
      <p:sp>
        <p:nvSpPr>
          <p:cNvPr id="20" name="Freeform 131"/>
          <p:cNvSpPr>
            <a:spLocks noEditPoints="1"/>
          </p:cNvSpPr>
          <p:nvPr/>
        </p:nvSpPr>
        <p:spPr bwMode="auto">
          <a:xfrm>
            <a:off x="1388267" y="3376610"/>
            <a:ext cx="250131" cy="198764"/>
          </a:xfrm>
          <a:custGeom>
            <a:avLst/>
            <a:gdLst>
              <a:gd name="T0" fmla="*/ 124 w 169"/>
              <a:gd name="T1" fmla="*/ 25 h 134"/>
              <a:gd name="T2" fmla="*/ 133 w 169"/>
              <a:gd name="T3" fmla="*/ 49 h 134"/>
              <a:gd name="T4" fmla="*/ 124 w 169"/>
              <a:gd name="T5" fmla="*/ 73 h 134"/>
              <a:gd name="T6" fmla="*/ 100 w 169"/>
              <a:gd name="T7" fmla="*/ 91 h 134"/>
              <a:gd name="T8" fmla="*/ 66 w 169"/>
              <a:gd name="T9" fmla="*/ 97 h 134"/>
              <a:gd name="T10" fmla="*/ 50 w 169"/>
              <a:gd name="T11" fmla="*/ 96 h 134"/>
              <a:gd name="T12" fmla="*/ 23 w 169"/>
              <a:gd name="T13" fmla="*/ 108 h 134"/>
              <a:gd name="T14" fmla="*/ 15 w 169"/>
              <a:gd name="T15" fmla="*/ 109 h 134"/>
              <a:gd name="T16" fmla="*/ 15 w 169"/>
              <a:gd name="T17" fmla="*/ 109 h 134"/>
              <a:gd name="T18" fmla="*/ 13 w 169"/>
              <a:gd name="T19" fmla="*/ 109 h 134"/>
              <a:gd name="T20" fmla="*/ 12 w 169"/>
              <a:gd name="T21" fmla="*/ 107 h 134"/>
              <a:gd name="T22" fmla="*/ 12 w 169"/>
              <a:gd name="T23" fmla="*/ 106 h 134"/>
              <a:gd name="T24" fmla="*/ 12 w 169"/>
              <a:gd name="T25" fmla="*/ 105 h 134"/>
              <a:gd name="T26" fmla="*/ 12 w 169"/>
              <a:gd name="T27" fmla="*/ 105 h 134"/>
              <a:gd name="T28" fmla="*/ 12 w 169"/>
              <a:gd name="T29" fmla="*/ 104 h 134"/>
              <a:gd name="T30" fmla="*/ 13 w 169"/>
              <a:gd name="T31" fmla="*/ 104 h 134"/>
              <a:gd name="T32" fmla="*/ 13 w 169"/>
              <a:gd name="T33" fmla="*/ 103 h 134"/>
              <a:gd name="T34" fmla="*/ 13 w 169"/>
              <a:gd name="T35" fmla="*/ 103 h 134"/>
              <a:gd name="T36" fmla="*/ 14 w 169"/>
              <a:gd name="T37" fmla="*/ 102 h 134"/>
              <a:gd name="T38" fmla="*/ 16 w 169"/>
              <a:gd name="T39" fmla="*/ 100 h 134"/>
              <a:gd name="T40" fmla="*/ 18 w 169"/>
              <a:gd name="T41" fmla="*/ 97 h 134"/>
              <a:gd name="T42" fmla="*/ 21 w 169"/>
              <a:gd name="T43" fmla="*/ 95 h 134"/>
              <a:gd name="T44" fmla="*/ 23 w 169"/>
              <a:gd name="T45" fmla="*/ 91 h 134"/>
              <a:gd name="T46" fmla="*/ 25 w 169"/>
              <a:gd name="T47" fmla="*/ 87 h 134"/>
              <a:gd name="T48" fmla="*/ 6 w 169"/>
              <a:gd name="T49" fmla="*/ 70 h 134"/>
              <a:gd name="T50" fmla="*/ 0 w 169"/>
              <a:gd name="T51" fmla="*/ 49 h 134"/>
              <a:gd name="T52" fmla="*/ 9 w 169"/>
              <a:gd name="T53" fmla="*/ 25 h 134"/>
              <a:gd name="T54" fmla="*/ 33 w 169"/>
              <a:gd name="T55" fmla="*/ 7 h 134"/>
              <a:gd name="T56" fmla="*/ 66 w 169"/>
              <a:gd name="T57" fmla="*/ 0 h 134"/>
              <a:gd name="T58" fmla="*/ 100 w 169"/>
              <a:gd name="T59" fmla="*/ 7 h 134"/>
              <a:gd name="T60" fmla="*/ 124 w 169"/>
              <a:gd name="T61" fmla="*/ 25 h 134"/>
              <a:gd name="T62" fmla="*/ 169 w 169"/>
              <a:gd name="T63" fmla="*/ 73 h 134"/>
              <a:gd name="T64" fmla="*/ 162 w 169"/>
              <a:gd name="T65" fmla="*/ 94 h 134"/>
              <a:gd name="T66" fmla="*/ 144 w 169"/>
              <a:gd name="T67" fmla="*/ 111 h 134"/>
              <a:gd name="T68" fmla="*/ 146 w 169"/>
              <a:gd name="T69" fmla="*/ 115 h 134"/>
              <a:gd name="T70" fmla="*/ 148 w 169"/>
              <a:gd name="T71" fmla="*/ 119 h 134"/>
              <a:gd name="T72" fmla="*/ 150 w 169"/>
              <a:gd name="T73" fmla="*/ 122 h 134"/>
              <a:gd name="T74" fmla="*/ 153 w 169"/>
              <a:gd name="T75" fmla="*/ 124 h 134"/>
              <a:gd name="T76" fmla="*/ 155 w 169"/>
              <a:gd name="T77" fmla="*/ 127 h 134"/>
              <a:gd name="T78" fmla="*/ 155 w 169"/>
              <a:gd name="T79" fmla="*/ 127 h 134"/>
              <a:gd name="T80" fmla="*/ 156 w 169"/>
              <a:gd name="T81" fmla="*/ 128 h 134"/>
              <a:gd name="T82" fmla="*/ 156 w 169"/>
              <a:gd name="T83" fmla="*/ 128 h 134"/>
              <a:gd name="T84" fmla="*/ 157 w 169"/>
              <a:gd name="T85" fmla="*/ 129 h 134"/>
              <a:gd name="T86" fmla="*/ 157 w 169"/>
              <a:gd name="T87" fmla="*/ 129 h 134"/>
              <a:gd name="T88" fmla="*/ 157 w 169"/>
              <a:gd name="T89" fmla="*/ 130 h 134"/>
              <a:gd name="T90" fmla="*/ 157 w 169"/>
              <a:gd name="T91" fmla="*/ 130 h 134"/>
              <a:gd name="T92" fmla="*/ 157 w 169"/>
              <a:gd name="T93" fmla="*/ 131 h 134"/>
              <a:gd name="T94" fmla="*/ 156 w 169"/>
              <a:gd name="T95" fmla="*/ 133 h 134"/>
              <a:gd name="T96" fmla="*/ 154 w 169"/>
              <a:gd name="T97" fmla="*/ 134 h 134"/>
              <a:gd name="T98" fmla="*/ 145 w 169"/>
              <a:gd name="T99" fmla="*/ 132 h 134"/>
              <a:gd name="T100" fmla="*/ 119 w 169"/>
              <a:gd name="T101" fmla="*/ 120 h 134"/>
              <a:gd name="T102" fmla="*/ 103 w 169"/>
              <a:gd name="T103" fmla="*/ 121 h 134"/>
              <a:gd name="T104" fmla="*/ 58 w 169"/>
              <a:gd name="T105" fmla="*/ 109 h 134"/>
              <a:gd name="T106" fmla="*/ 66 w 169"/>
              <a:gd name="T107" fmla="*/ 109 h 134"/>
              <a:gd name="T108" fmla="*/ 95 w 169"/>
              <a:gd name="T109" fmla="*/ 105 h 134"/>
              <a:gd name="T110" fmla="*/ 120 w 169"/>
              <a:gd name="T111" fmla="*/ 93 h 134"/>
              <a:gd name="T112" fmla="*/ 139 w 169"/>
              <a:gd name="T113" fmla="*/ 73 h 134"/>
              <a:gd name="T114" fmla="*/ 145 w 169"/>
              <a:gd name="T115" fmla="*/ 49 h 134"/>
              <a:gd name="T116" fmla="*/ 143 w 169"/>
              <a:gd name="T117" fmla="*/ 34 h 134"/>
              <a:gd name="T118" fmla="*/ 162 w 169"/>
              <a:gd name="T119" fmla="*/ 51 h 134"/>
              <a:gd name="T120" fmla="*/ 169 w 169"/>
              <a:gd name="T121"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34">
                <a:moveTo>
                  <a:pt x="124" y="25"/>
                </a:moveTo>
                <a:cubicBezTo>
                  <a:pt x="130" y="32"/>
                  <a:pt x="133" y="40"/>
                  <a:pt x="133" y="49"/>
                </a:cubicBezTo>
                <a:cubicBezTo>
                  <a:pt x="133" y="58"/>
                  <a:pt x="130" y="66"/>
                  <a:pt x="124" y="73"/>
                </a:cubicBezTo>
                <a:cubicBezTo>
                  <a:pt x="118" y="81"/>
                  <a:pt x="110" y="86"/>
                  <a:pt x="100" y="91"/>
                </a:cubicBezTo>
                <a:cubicBezTo>
                  <a:pt x="89" y="95"/>
                  <a:pt x="78" y="97"/>
                  <a:pt x="66" y="97"/>
                </a:cubicBezTo>
                <a:cubicBezTo>
                  <a:pt x="61" y="97"/>
                  <a:pt x="55" y="97"/>
                  <a:pt x="50" y="96"/>
                </a:cubicBezTo>
                <a:cubicBezTo>
                  <a:pt x="42" y="101"/>
                  <a:pt x="33" y="105"/>
                  <a:pt x="23" y="108"/>
                </a:cubicBezTo>
                <a:cubicBezTo>
                  <a:pt x="21" y="108"/>
                  <a:pt x="18" y="109"/>
                  <a:pt x="15" y="109"/>
                </a:cubicBezTo>
                <a:cubicBezTo>
                  <a:pt x="15" y="109"/>
                  <a:pt x="15" y="109"/>
                  <a:pt x="15" y="109"/>
                </a:cubicBezTo>
                <a:cubicBezTo>
                  <a:pt x="14" y="109"/>
                  <a:pt x="14" y="109"/>
                  <a:pt x="13" y="109"/>
                </a:cubicBezTo>
                <a:cubicBezTo>
                  <a:pt x="12" y="108"/>
                  <a:pt x="12" y="107"/>
                  <a:pt x="12" y="107"/>
                </a:cubicBezTo>
                <a:cubicBezTo>
                  <a:pt x="12" y="106"/>
                  <a:pt x="12" y="106"/>
                  <a:pt x="12" y="106"/>
                </a:cubicBezTo>
                <a:cubicBezTo>
                  <a:pt x="12" y="106"/>
                  <a:pt x="12" y="106"/>
                  <a:pt x="12" y="105"/>
                </a:cubicBezTo>
                <a:cubicBezTo>
                  <a:pt x="12" y="105"/>
                  <a:pt x="12" y="105"/>
                  <a:pt x="12" y="105"/>
                </a:cubicBezTo>
                <a:cubicBezTo>
                  <a:pt x="12" y="105"/>
                  <a:pt x="12" y="104"/>
                  <a:pt x="12" y="104"/>
                </a:cubicBezTo>
                <a:cubicBezTo>
                  <a:pt x="12" y="104"/>
                  <a:pt x="12" y="104"/>
                  <a:pt x="13" y="104"/>
                </a:cubicBezTo>
                <a:cubicBezTo>
                  <a:pt x="13" y="104"/>
                  <a:pt x="13" y="103"/>
                  <a:pt x="13" y="103"/>
                </a:cubicBezTo>
                <a:cubicBezTo>
                  <a:pt x="13" y="103"/>
                  <a:pt x="13" y="103"/>
                  <a:pt x="13" y="103"/>
                </a:cubicBezTo>
                <a:cubicBezTo>
                  <a:pt x="14" y="103"/>
                  <a:pt x="14" y="103"/>
                  <a:pt x="14" y="102"/>
                </a:cubicBezTo>
                <a:cubicBezTo>
                  <a:pt x="14" y="102"/>
                  <a:pt x="15" y="101"/>
                  <a:pt x="16" y="100"/>
                </a:cubicBezTo>
                <a:cubicBezTo>
                  <a:pt x="17" y="99"/>
                  <a:pt x="18" y="98"/>
                  <a:pt x="18" y="97"/>
                </a:cubicBezTo>
                <a:cubicBezTo>
                  <a:pt x="19" y="97"/>
                  <a:pt x="20" y="96"/>
                  <a:pt x="21" y="95"/>
                </a:cubicBezTo>
                <a:cubicBezTo>
                  <a:pt x="21" y="93"/>
                  <a:pt x="22" y="92"/>
                  <a:pt x="23" y="91"/>
                </a:cubicBezTo>
                <a:cubicBezTo>
                  <a:pt x="24" y="90"/>
                  <a:pt x="24" y="88"/>
                  <a:pt x="25" y="87"/>
                </a:cubicBezTo>
                <a:cubicBezTo>
                  <a:pt x="17" y="82"/>
                  <a:pt x="11" y="77"/>
                  <a:pt x="6" y="70"/>
                </a:cubicBezTo>
                <a:cubicBezTo>
                  <a:pt x="2" y="63"/>
                  <a:pt x="0" y="56"/>
                  <a:pt x="0" y="49"/>
                </a:cubicBezTo>
                <a:cubicBezTo>
                  <a:pt x="0" y="40"/>
                  <a:pt x="3" y="32"/>
                  <a:pt x="9" y="25"/>
                </a:cubicBezTo>
                <a:cubicBezTo>
                  <a:pt x="14" y="17"/>
                  <a:pt x="23" y="11"/>
                  <a:pt x="33" y="7"/>
                </a:cubicBezTo>
                <a:cubicBezTo>
                  <a:pt x="43" y="3"/>
                  <a:pt x="54" y="0"/>
                  <a:pt x="66" y="0"/>
                </a:cubicBezTo>
                <a:cubicBezTo>
                  <a:pt x="78" y="0"/>
                  <a:pt x="89" y="3"/>
                  <a:pt x="100" y="7"/>
                </a:cubicBezTo>
                <a:cubicBezTo>
                  <a:pt x="110" y="11"/>
                  <a:pt x="118" y="17"/>
                  <a:pt x="124" y="25"/>
                </a:cubicBezTo>
                <a:close/>
                <a:moveTo>
                  <a:pt x="169" y="73"/>
                </a:moveTo>
                <a:cubicBezTo>
                  <a:pt x="169" y="81"/>
                  <a:pt x="167" y="88"/>
                  <a:pt x="162" y="94"/>
                </a:cubicBezTo>
                <a:cubicBezTo>
                  <a:pt x="158" y="101"/>
                  <a:pt x="152" y="106"/>
                  <a:pt x="144" y="111"/>
                </a:cubicBezTo>
                <a:cubicBezTo>
                  <a:pt x="145" y="112"/>
                  <a:pt x="145" y="114"/>
                  <a:pt x="146" y="115"/>
                </a:cubicBezTo>
                <a:cubicBezTo>
                  <a:pt x="147" y="116"/>
                  <a:pt x="147" y="118"/>
                  <a:pt x="148" y="119"/>
                </a:cubicBezTo>
                <a:cubicBezTo>
                  <a:pt x="149" y="120"/>
                  <a:pt x="150" y="121"/>
                  <a:pt x="150" y="122"/>
                </a:cubicBezTo>
                <a:cubicBezTo>
                  <a:pt x="151" y="122"/>
                  <a:pt x="152" y="123"/>
                  <a:pt x="153" y="124"/>
                </a:cubicBezTo>
                <a:cubicBezTo>
                  <a:pt x="154" y="125"/>
                  <a:pt x="155" y="126"/>
                  <a:pt x="155" y="127"/>
                </a:cubicBezTo>
                <a:cubicBezTo>
                  <a:pt x="155" y="127"/>
                  <a:pt x="155" y="127"/>
                  <a:pt x="155" y="127"/>
                </a:cubicBezTo>
                <a:cubicBezTo>
                  <a:pt x="156" y="127"/>
                  <a:pt x="156" y="127"/>
                  <a:pt x="156" y="128"/>
                </a:cubicBezTo>
                <a:cubicBezTo>
                  <a:pt x="156" y="128"/>
                  <a:pt x="156" y="128"/>
                  <a:pt x="156" y="128"/>
                </a:cubicBezTo>
                <a:cubicBezTo>
                  <a:pt x="156" y="128"/>
                  <a:pt x="156" y="128"/>
                  <a:pt x="157" y="129"/>
                </a:cubicBezTo>
                <a:cubicBezTo>
                  <a:pt x="157" y="129"/>
                  <a:pt x="157" y="129"/>
                  <a:pt x="157" y="129"/>
                </a:cubicBezTo>
                <a:cubicBezTo>
                  <a:pt x="157" y="129"/>
                  <a:pt x="157" y="129"/>
                  <a:pt x="157" y="130"/>
                </a:cubicBezTo>
                <a:cubicBezTo>
                  <a:pt x="157" y="130"/>
                  <a:pt x="157" y="130"/>
                  <a:pt x="157" y="130"/>
                </a:cubicBezTo>
                <a:cubicBezTo>
                  <a:pt x="157" y="130"/>
                  <a:pt x="157" y="131"/>
                  <a:pt x="157" y="131"/>
                </a:cubicBezTo>
                <a:cubicBezTo>
                  <a:pt x="157" y="132"/>
                  <a:pt x="156" y="132"/>
                  <a:pt x="156" y="133"/>
                </a:cubicBezTo>
                <a:cubicBezTo>
                  <a:pt x="155" y="133"/>
                  <a:pt x="154" y="134"/>
                  <a:pt x="154" y="134"/>
                </a:cubicBezTo>
                <a:cubicBezTo>
                  <a:pt x="150" y="133"/>
                  <a:pt x="148" y="133"/>
                  <a:pt x="145" y="132"/>
                </a:cubicBezTo>
                <a:cubicBezTo>
                  <a:pt x="136" y="130"/>
                  <a:pt x="127" y="125"/>
                  <a:pt x="119" y="120"/>
                </a:cubicBezTo>
                <a:cubicBezTo>
                  <a:pt x="114" y="121"/>
                  <a:pt x="108" y="121"/>
                  <a:pt x="103" y="121"/>
                </a:cubicBezTo>
                <a:cubicBezTo>
                  <a:pt x="85" y="121"/>
                  <a:pt x="71" y="117"/>
                  <a:pt x="58" y="109"/>
                </a:cubicBezTo>
                <a:cubicBezTo>
                  <a:pt x="62" y="109"/>
                  <a:pt x="64" y="109"/>
                  <a:pt x="66" y="109"/>
                </a:cubicBezTo>
                <a:cubicBezTo>
                  <a:pt x="76" y="109"/>
                  <a:pt x="86" y="108"/>
                  <a:pt x="95" y="105"/>
                </a:cubicBezTo>
                <a:cubicBezTo>
                  <a:pt x="105" y="102"/>
                  <a:pt x="113" y="98"/>
                  <a:pt x="120" y="93"/>
                </a:cubicBezTo>
                <a:cubicBezTo>
                  <a:pt x="128" y="87"/>
                  <a:pt x="134" y="80"/>
                  <a:pt x="139" y="73"/>
                </a:cubicBezTo>
                <a:cubicBezTo>
                  <a:pt x="143" y="65"/>
                  <a:pt x="145" y="57"/>
                  <a:pt x="145" y="49"/>
                </a:cubicBezTo>
                <a:cubicBezTo>
                  <a:pt x="145" y="44"/>
                  <a:pt x="144" y="39"/>
                  <a:pt x="143" y="34"/>
                </a:cubicBezTo>
                <a:cubicBezTo>
                  <a:pt x="151" y="39"/>
                  <a:pt x="157" y="45"/>
                  <a:pt x="162" y="51"/>
                </a:cubicBezTo>
                <a:cubicBezTo>
                  <a:pt x="167" y="58"/>
                  <a:pt x="169" y="65"/>
                  <a:pt x="169" y="7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71"/>
          <p:cNvSpPr>
            <a:spLocks noEditPoints="1"/>
          </p:cNvSpPr>
          <p:nvPr/>
        </p:nvSpPr>
        <p:spPr bwMode="auto">
          <a:xfrm>
            <a:off x="2436984" y="4347841"/>
            <a:ext cx="250131" cy="214397"/>
          </a:xfrm>
          <a:custGeom>
            <a:avLst/>
            <a:gdLst>
              <a:gd name="T0" fmla="*/ 169 w 169"/>
              <a:gd name="T1" fmla="*/ 40 h 145"/>
              <a:gd name="T2" fmla="*/ 169 w 169"/>
              <a:gd name="T3" fmla="*/ 76 h 145"/>
              <a:gd name="T4" fmla="*/ 0 w 169"/>
              <a:gd name="T5" fmla="*/ 76 h 145"/>
              <a:gd name="T6" fmla="*/ 0 w 169"/>
              <a:gd name="T7" fmla="*/ 40 h 145"/>
              <a:gd name="T8" fmla="*/ 4 w 169"/>
              <a:gd name="T9" fmla="*/ 29 h 145"/>
              <a:gd name="T10" fmla="*/ 15 w 169"/>
              <a:gd name="T11" fmla="*/ 24 h 145"/>
              <a:gd name="T12" fmla="*/ 48 w 169"/>
              <a:gd name="T13" fmla="*/ 24 h 145"/>
              <a:gd name="T14" fmla="*/ 48 w 169"/>
              <a:gd name="T15" fmla="*/ 9 h 145"/>
              <a:gd name="T16" fmla="*/ 51 w 169"/>
              <a:gd name="T17" fmla="*/ 3 h 145"/>
              <a:gd name="T18" fmla="*/ 57 w 169"/>
              <a:gd name="T19" fmla="*/ 0 h 145"/>
              <a:gd name="T20" fmla="*/ 112 w 169"/>
              <a:gd name="T21" fmla="*/ 0 h 145"/>
              <a:gd name="T22" fmla="*/ 118 w 169"/>
              <a:gd name="T23" fmla="*/ 3 h 145"/>
              <a:gd name="T24" fmla="*/ 121 w 169"/>
              <a:gd name="T25" fmla="*/ 9 h 145"/>
              <a:gd name="T26" fmla="*/ 121 w 169"/>
              <a:gd name="T27" fmla="*/ 24 h 145"/>
              <a:gd name="T28" fmla="*/ 154 w 169"/>
              <a:gd name="T29" fmla="*/ 24 h 145"/>
              <a:gd name="T30" fmla="*/ 165 w 169"/>
              <a:gd name="T31" fmla="*/ 29 h 145"/>
              <a:gd name="T32" fmla="*/ 169 w 169"/>
              <a:gd name="T33" fmla="*/ 40 h 145"/>
              <a:gd name="T34" fmla="*/ 169 w 169"/>
              <a:gd name="T35" fmla="*/ 85 h 145"/>
              <a:gd name="T36" fmla="*/ 169 w 169"/>
              <a:gd name="T37" fmla="*/ 130 h 145"/>
              <a:gd name="T38" fmla="*/ 165 w 169"/>
              <a:gd name="T39" fmla="*/ 141 h 145"/>
              <a:gd name="T40" fmla="*/ 154 w 169"/>
              <a:gd name="T41" fmla="*/ 145 h 145"/>
              <a:gd name="T42" fmla="*/ 15 w 169"/>
              <a:gd name="T43" fmla="*/ 145 h 145"/>
              <a:gd name="T44" fmla="*/ 4 w 169"/>
              <a:gd name="T45" fmla="*/ 141 h 145"/>
              <a:gd name="T46" fmla="*/ 0 w 169"/>
              <a:gd name="T47" fmla="*/ 130 h 145"/>
              <a:gd name="T48" fmla="*/ 0 w 169"/>
              <a:gd name="T49" fmla="*/ 85 h 145"/>
              <a:gd name="T50" fmla="*/ 63 w 169"/>
              <a:gd name="T51" fmla="*/ 85 h 145"/>
              <a:gd name="T52" fmla="*/ 63 w 169"/>
              <a:gd name="T53" fmla="*/ 100 h 145"/>
              <a:gd name="T54" fmla="*/ 65 w 169"/>
              <a:gd name="T55" fmla="*/ 104 h 145"/>
              <a:gd name="T56" fmla="*/ 69 w 169"/>
              <a:gd name="T57" fmla="*/ 106 h 145"/>
              <a:gd name="T58" fmla="*/ 100 w 169"/>
              <a:gd name="T59" fmla="*/ 106 h 145"/>
              <a:gd name="T60" fmla="*/ 104 w 169"/>
              <a:gd name="T61" fmla="*/ 104 h 145"/>
              <a:gd name="T62" fmla="*/ 106 w 169"/>
              <a:gd name="T63" fmla="*/ 100 h 145"/>
              <a:gd name="T64" fmla="*/ 106 w 169"/>
              <a:gd name="T65" fmla="*/ 85 h 145"/>
              <a:gd name="T66" fmla="*/ 169 w 169"/>
              <a:gd name="T67" fmla="*/ 85 h 145"/>
              <a:gd name="T68" fmla="*/ 60 w 169"/>
              <a:gd name="T69" fmla="*/ 24 h 145"/>
              <a:gd name="T70" fmla="*/ 109 w 169"/>
              <a:gd name="T71" fmla="*/ 24 h 145"/>
              <a:gd name="T72" fmla="*/ 109 w 169"/>
              <a:gd name="T73" fmla="*/ 12 h 145"/>
              <a:gd name="T74" fmla="*/ 60 w 169"/>
              <a:gd name="T75" fmla="*/ 12 h 145"/>
              <a:gd name="T76" fmla="*/ 60 w 169"/>
              <a:gd name="T77" fmla="*/ 24 h 145"/>
              <a:gd name="T78" fmla="*/ 97 w 169"/>
              <a:gd name="T79" fmla="*/ 85 h 145"/>
              <a:gd name="T80" fmla="*/ 97 w 169"/>
              <a:gd name="T81" fmla="*/ 97 h 145"/>
              <a:gd name="T82" fmla="*/ 72 w 169"/>
              <a:gd name="T83" fmla="*/ 97 h 145"/>
              <a:gd name="T84" fmla="*/ 72 w 169"/>
              <a:gd name="T85" fmla="*/ 85 h 145"/>
              <a:gd name="T86" fmla="*/ 97 w 169"/>
              <a:gd name="T87"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5">
                <a:moveTo>
                  <a:pt x="169" y="40"/>
                </a:moveTo>
                <a:cubicBezTo>
                  <a:pt x="169" y="76"/>
                  <a:pt x="169" y="76"/>
                  <a:pt x="169" y="76"/>
                </a:cubicBezTo>
                <a:cubicBezTo>
                  <a:pt x="0" y="76"/>
                  <a:pt x="0" y="76"/>
                  <a:pt x="0" y="76"/>
                </a:cubicBezTo>
                <a:cubicBezTo>
                  <a:pt x="0" y="40"/>
                  <a:pt x="0" y="40"/>
                  <a:pt x="0" y="40"/>
                </a:cubicBezTo>
                <a:cubicBezTo>
                  <a:pt x="0" y="35"/>
                  <a:pt x="1" y="32"/>
                  <a:pt x="4" y="29"/>
                </a:cubicBezTo>
                <a:cubicBezTo>
                  <a:pt x="7" y="26"/>
                  <a:pt x="11" y="24"/>
                  <a:pt x="15" y="24"/>
                </a:cubicBezTo>
                <a:cubicBezTo>
                  <a:pt x="48" y="24"/>
                  <a:pt x="48" y="24"/>
                  <a:pt x="48" y="24"/>
                </a:cubicBezTo>
                <a:cubicBezTo>
                  <a:pt x="48" y="9"/>
                  <a:pt x="48" y="9"/>
                  <a:pt x="48" y="9"/>
                </a:cubicBezTo>
                <a:cubicBezTo>
                  <a:pt x="48" y="7"/>
                  <a:pt x="49" y="5"/>
                  <a:pt x="51" y="3"/>
                </a:cubicBezTo>
                <a:cubicBezTo>
                  <a:pt x="53" y="1"/>
                  <a:pt x="55" y="0"/>
                  <a:pt x="57" y="0"/>
                </a:cubicBezTo>
                <a:cubicBezTo>
                  <a:pt x="112" y="0"/>
                  <a:pt x="112" y="0"/>
                  <a:pt x="112" y="0"/>
                </a:cubicBezTo>
                <a:cubicBezTo>
                  <a:pt x="114" y="0"/>
                  <a:pt x="116" y="1"/>
                  <a:pt x="118" y="3"/>
                </a:cubicBezTo>
                <a:cubicBezTo>
                  <a:pt x="120" y="5"/>
                  <a:pt x="121" y="7"/>
                  <a:pt x="121" y="9"/>
                </a:cubicBezTo>
                <a:cubicBezTo>
                  <a:pt x="121" y="24"/>
                  <a:pt x="121" y="24"/>
                  <a:pt x="121" y="24"/>
                </a:cubicBezTo>
                <a:cubicBezTo>
                  <a:pt x="154" y="24"/>
                  <a:pt x="154" y="24"/>
                  <a:pt x="154" y="24"/>
                </a:cubicBezTo>
                <a:cubicBezTo>
                  <a:pt x="158" y="24"/>
                  <a:pt x="162" y="26"/>
                  <a:pt x="165" y="29"/>
                </a:cubicBezTo>
                <a:cubicBezTo>
                  <a:pt x="168" y="32"/>
                  <a:pt x="169" y="35"/>
                  <a:pt x="169" y="40"/>
                </a:cubicBezTo>
                <a:close/>
                <a:moveTo>
                  <a:pt x="169" y="85"/>
                </a:moveTo>
                <a:cubicBezTo>
                  <a:pt x="169" y="130"/>
                  <a:pt x="169" y="130"/>
                  <a:pt x="169" y="130"/>
                </a:cubicBezTo>
                <a:cubicBezTo>
                  <a:pt x="169" y="134"/>
                  <a:pt x="168" y="138"/>
                  <a:pt x="165" y="141"/>
                </a:cubicBezTo>
                <a:cubicBezTo>
                  <a:pt x="162" y="144"/>
                  <a:pt x="158" y="145"/>
                  <a:pt x="154" y="145"/>
                </a:cubicBezTo>
                <a:cubicBezTo>
                  <a:pt x="15" y="145"/>
                  <a:pt x="15" y="145"/>
                  <a:pt x="15" y="145"/>
                </a:cubicBezTo>
                <a:cubicBezTo>
                  <a:pt x="11" y="145"/>
                  <a:pt x="7" y="144"/>
                  <a:pt x="4" y="141"/>
                </a:cubicBezTo>
                <a:cubicBezTo>
                  <a:pt x="1" y="138"/>
                  <a:pt x="0" y="134"/>
                  <a:pt x="0" y="130"/>
                </a:cubicBezTo>
                <a:cubicBezTo>
                  <a:pt x="0" y="85"/>
                  <a:pt x="0" y="85"/>
                  <a:pt x="0" y="85"/>
                </a:cubicBezTo>
                <a:cubicBezTo>
                  <a:pt x="63" y="85"/>
                  <a:pt x="63" y="85"/>
                  <a:pt x="63" y="85"/>
                </a:cubicBezTo>
                <a:cubicBezTo>
                  <a:pt x="63" y="100"/>
                  <a:pt x="63" y="100"/>
                  <a:pt x="63" y="100"/>
                </a:cubicBezTo>
                <a:cubicBezTo>
                  <a:pt x="63" y="102"/>
                  <a:pt x="64" y="103"/>
                  <a:pt x="65" y="104"/>
                </a:cubicBezTo>
                <a:cubicBezTo>
                  <a:pt x="66" y="106"/>
                  <a:pt x="68" y="106"/>
                  <a:pt x="69" y="106"/>
                </a:cubicBezTo>
                <a:cubicBezTo>
                  <a:pt x="100" y="106"/>
                  <a:pt x="100" y="106"/>
                  <a:pt x="100" y="106"/>
                </a:cubicBezTo>
                <a:cubicBezTo>
                  <a:pt x="101" y="106"/>
                  <a:pt x="103" y="106"/>
                  <a:pt x="104" y="104"/>
                </a:cubicBezTo>
                <a:cubicBezTo>
                  <a:pt x="105" y="103"/>
                  <a:pt x="106" y="102"/>
                  <a:pt x="106" y="100"/>
                </a:cubicBezTo>
                <a:cubicBezTo>
                  <a:pt x="106" y="85"/>
                  <a:pt x="106" y="85"/>
                  <a:pt x="106" y="85"/>
                </a:cubicBezTo>
                <a:lnTo>
                  <a:pt x="169" y="85"/>
                </a:lnTo>
                <a:close/>
                <a:moveTo>
                  <a:pt x="60" y="24"/>
                </a:moveTo>
                <a:cubicBezTo>
                  <a:pt x="109" y="24"/>
                  <a:pt x="109" y="24"/>
                  <a:pt x="109" y="24"/>
                </a:cubicBezTo>
                <a:cubicBezTo>
                  <a:pt x="109" y="12"/>
                  <a:pt x="109" y="12"/>
                  <a:pt x="109" y="12"/>
                </a:cubicBezTo>
                <a:cubicBezTo>
                  <a:pt x="60" y="12"/>
                  <a:pt x="60" y="12"/>
                  <a:pt x="60" y="12"/>
                </a:cubicBezTo>
                <a:lnTo>
                  <a:pt x="60" y="24"/>
                </a:lnTo>
                <a:close/>
                <a:moveTo>
                  <a:pt x="97" y="85"/>
                </a:moveTo>
                <a:cubicBezTo>
                  <a:pt x="97" y="97"/>
                  <a:pt x="97" y="97"/>
                  <a:pt x="97" y="97"/>
                </a:cubicBezTo>
                <a:cubicBezTo>
                  <a:pt x="72" y="97"/>
                  <a:pt x="72" y="97"/>
                  <a:pt x="72" y="97"/>
                </a:cubicBezTo>
                <a:cubicBezTo>
                  <a:pt x="72" y="85"/>
                  <a:pt x="72" y="85"/>
                  <a:pt x="72" y="85"/>
                </a:cubicBezTo>
                <a:lnTo>
                  <a:pt x="97" y="85"/>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0"/>
          <p:cNvSpPr>
            <a:spLocks noEditPoints="1"/>
          </p:cNvSpPr>
          <p:nvPr/>
        </p:nvSpPr>
        <p:spPr bwMode="auto">
          <a:xfrm>
            <a:off x="3428084" y="4028636"/>
            <a:ext cx="270231" cy="234498"/>
          </a:xfrm>
          <a:custGeom>
            <a:avLst/>
            <a:gdLst>
              <a:gd name="T0" fmla="*/ 158 w 182"/>
              <a:gd name="T1" fmla="*/ 24 h 158"/>
              <a:gd name="T2" fmla="*/ 175 w 182"/>
              <a:gd name="T3" fmla="*/ 32 h 158"/>
              <a:gd name="T4" fmla="*/ 182 w 182"/>
              <a:gd name="T5" fmla="*/ 49 h 158"/>
              <a:gd name="T6" fmla="*/ 182 w 182"/>
              <a:gd name="T7" fmla="*/ 133 h 158"/>
              <a:gd name="T8" fmla="*/ 175 w 182"/>
              <a:gd name="T9" fmla="*/ 150 h 158"/>
              <a:gd name="T10" fmla="*/ 158 w 182"/>
              <a:gd name="T11" fmla="*/ 158 h 158"/>
              <a:gd name="T12" fmla="*/ 24 w 182"/>
              <a:gd name="T13" fmla="*/ 158 h 158"/>
              <a:gd name="T14" fmla="*/ 7 w 182"/>
              <a:gd name="T15" fmla="*/ 150 h 158"/>
              <a:gd name="T16" fmla="*/ 0 w 182"/>
              <a:gd name="T17" fmla="*/ 133 h 158"/>
              <a:gd name="T18" fmla="*/ 0 w 182"/>
              <a:gd name="T19" fmla="*/ 49 h 158"/>
              <a:gd name="T20" fmla="*/ 7 w 182"/>
              <a:gd name="T21" fmla="*/ 32 h 158"/>
              <a:gd name="T22" fmla="*/ 24 w 182"/>
              <a:gd name="T23" fmla="*/ 24 h 158"/>
              <a:gd name="T24" fmla="*/ 46 w 182"/>
              <a:gd name="T25" fmla="*/ 24 h 158"/>
              <a:gd name="T26" fmla="*/ 50 w 182"/>
              <a:gd name="T27" fmla="*/ 12 h 158"/>
              <a:gd name="T28" fmla="*/ 57 w 182"/>
              <a:gd name="T29" fmla="*/ 4 h 158"/>
              <a:gd name="T30" fmla="*/ 67 w 182"/>
              <a:gd name="T31" fmla="*/ 0 h 158"/>
              <a:gd name="T32" fmla="*/ 115 w 182"/>
              <a:gd name="T33" fmla="*/ 0 h 158"/>
              <a:gd name="T34" fmla="*/ 125 w 182"/>
              <a:gd name="T35" fmla="*/ 4 h 158"/>
              <a:gd name="T36" fmla="*/ 132 w 182"/>
              <a:gd name="T37" fmla="*/ 12 h 158"/>
              <a:gd name="T38" fmla="*/ 136 w 182"/>
              <a:gd name="T39" fmla="*/ 24 h 158"/>
              <a:gd name="T40" fmla="*/ 158 w 182"/>
              <a:gd name="T41" fmla="*/ 24 h 158"/>
              <a:gd name="T42" fmla="*/ 61 w 182"/>
              <a:gd name="T43" fmla="*/ 121 h 158"/>
              <a:gd name="T44" fmla="*/ 91 w 182"/>
              <a:gd name="T45" fmla="*/ 133 h 158"/>
              <a:gd name="T46" fmla="*/ 121 w 182"/>
              <a:gd name="T47" fmla="*/ 121 h 158"/>
              <a:gd name="T48" fmla="*/ 133 w 182"/>
              <a:gd name="T49" fmla="*/ 91 h 158"/>
              <a:gd name="T50" fmla="*/ 121 w 182"/>
              <a:gd name="T51" fmla="*/ 61 h 158"/>
              <a:gd name="T52" fmla="*/ 91 w 182"/>
              <a:gd name="T53" fmla="*/ 49 h 158"/>
              <a:gd name="T54" fmla="*/ 61 w 182"/>
              <a:gd name="T55" fmla="*/ 61 h 158"/>
              <a:gd name="T56" fmla="*/ 49 w 182"/>
              <a:gd name="T57" fmla="*/ 91 h 158"/>
              <a:gd name="T58" fmla="*/ 61 w 182"/>
              <a:gd name="T59" fmla="*/ 121 h 158"/>
              <a:gd name="T60" fmla="*/ 72 w 182"/>
              <a:gd name="T61" fmla="*/ 72 h 158"/>
              <a:gd name="T62" fmla="*/ 91 w 182"/>
              <a:gd name="T63" fmla="*/ 64 h 158"/>
              <a:gd name="T64" fmla="*/ 110 w 182"/>
              <a:gd name="T65" fmla="*/ 72 h 158"/>
              <a:gd name="T66" fmla="*/ 118 w 182"/>
              <a:gd name="T67" fmla="*/ 91 h 158"/>
              <a:gd name="T68" fmla="*/ 110 w 182"/>
              <a:gd name="T69" fmla="*/ 110 h 158"/>
              <a:gd name="T70" fmla="*/ 91 w 182"/>
              <a:gd name="T71" fmla="*/ 118 h 158"/>
              <a:gd name="T72" fmla="*/ 72 w 182"/>
              <a:gd name="T73" fmla="*/ 110 h 158"/>
              <a:gd name="T74" fmla="*/ 64 w 182"/>
              <a:gd name="T75" fmla="*/ 91 h 158"/>
              <a:gd name="T76" fmla="*/ 72 w 182"/>
              <a:gd name="T77" fmla="*/ 7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58">
                <a:moveTo>
                  <a:pt x="158" y="24"/>
                </a:moveTo>
                <a:cubicBezTo>
                  <a:pt x="164" y="24"/>
                  <a:pt x="170" y="27"/>
                  <a:pt x="175" y="32"/>
                </a:cubicBezTo>
                <a:cubicBezTo>
                  <a:pt x="179" y="36"/>
                  <a:pt x="182" y="42"/>
                  <a:pt x="182" y="49"/>
                </a:cubicBezTo>
                <a:cubicBezTo>
                  <a:pt x="182" y="133"/>
                  <a:pt x="182" y="133"/>
                  <a:pt x="182" y="133"/>
                </a:cubicBezTo>
                <a:cubicBezTo>
                  <a:pt x="182" y="140"/>
                  <a:pt x="179" y="146"/>
                  <a:pt x="175" y="150"/>
                </a:cubicBezTo>
                <a:cubicBezTo>
                  <a:pt x="170" y="155"/>
                  <a:pt x="164" y="158"/>
                  <a:pt x="158" y="158"/>
                </a:cubicBezTo>
                <a:cubicBezTo>
                  <a:pt x="24" y="158"/>
                  <a:pt x="24" y="158"/>
                  <a:pt x="24" y="158"/>
                </a:cubicBezTo>
                <a:cubicBezTo>
                  <a:pt x="18" y="158"/>
                  <a:pt x="12" y="155"/>
                  <a:pt x="7" y="150"/>
                </a:cubicBezTo>
                <a:cubicBezTo>
                  <a:pt x="3" y="146"/>
                  <a:pt x="0" y="140"/>
                  <a:pt x="0" y="133"/>
                </a:cubicBezTo>
                <a:cubicBezTo>
                  <a:pt x="0" y="49"/>
                  <a:pt x="0" y="49"/>
                  <a:pt x="0" y="49"/>
                </a:cubicBezTo>
                <a:cubicBezTo>
                  <a:pt x="0" y="42"/>
                  <a:pt x="3" y="36"/>
                  <a:pt x="7" y="32"/>
                </a:cubicBezTo>
                <a:cubicBezTo>
                  <a:pt x="12" y="27"/>
                  <a:pt x="18" y="24"/>
                  <a:pt x="24" y="24"/>
                </a:cubicBezTo>
                <a:cubicBezTo>
                  <a:pt x="46" y="24"/>
                  <a:pt x="46" y="24"/>
                  <a:pt x="46" y="24"/>
                </a:cubicBezTo>
                <a:cubicBezTo>
                  <a:pt x="50" y="12"/>
                  <a:pt x="50" y="12"/>
                  <a:pt x="50" y="12"/>
                </a:cubicBezTo>
                <a:cubicBezTo>
                  <a:pt x="52" y="9"/>
                  <a:pt x="54" y="6"/>
                  <a:pt x="57" y="4"/>
                </a:cubicBezTo>
                <a:cubicBezTo>
                  <a:pt x="60" y="1"/>
                  <a:pt x="63" y="0"/>
                  <a:pt x="67" y="0"/>
                </a:cubicBezTo>
                <a:cubicBezTo>
                  <a:pt x="115" y="0"/>
                  <a:pt x="115" y="0"/>
                  <a:pt x="115" y="0"/>
                </a:cubicBezTo>
                <a:cubicBezTo>
                  <a:pt x="119" y="0"/>
                  <a:pt x="122" y="1"/>
                  <a:pt x="125" y="4"/>
                </a:cubicBezTo>
                <a:cubicBezTo>
                  <a:pt x="128" y="6"/>
                  <a:pt x="130" y="9"/>
                  <a:pt x="132" y="12"/>
                </a:cubicBezTo>
                <a:cubicBezTo>
                  <a:pt x="136" y="24"/>
                  <a:pt x="136" y="24"/>
                  <a:pt x="136" y="24"/>
                </a:cubicBezTo>
                <a:lnTo>
                  <a:pt x="158" y="24"/>
                </a:lnTo>
                <a:close/>
                <a:moveTo>
                  <a:pt x="61" y="121"/>
                </a:moveTo>
                <a:cubicBezTo>
                  <a:pt x="69" y="129"/>
                  <a:pt x="79" y="133"/>
                  <a:pt x="91" y="133"/>
                </a:cubicBezTo>
                <a:cubicBezTo>
                  <a:pt x="103" y="133"/>
                  <a:pt x="113" y="129"/>
                  <a:pt x="121" y="121"/>
                </a:cubicBezTo>
                <a:cubicBezTo>
                  <a:pt x="129" y="113"/>
                  <a:pt x="133" y="103"/>
                  <a:pt x="133" y="91"/>
                </a:cubicBezTo>
                <a:cubicBezTo>
                  <a:pt x="133" y="79"/>
                  <a:pt x="129" y="69"/>
                  <a:pt x="121" y="61"/>
                </a:cubicBezTo>
                <a:cubicBezTo>
                  <a:pt x="113" y="53"/>
                  <a:pt x="103" y="49"/>
                  <a:pt x="91" y="49"/>
                </a:cubicBezTo>
                <a:cubicBezTo>
                  <a:pt x="79" y="49"/>
                  <a:pt x="69" y="53"/>
                  <a:pt x="61" y="61"/>
                </a:cubicBezTo>
                <a:cubicBezTo>
                  <a:pt x="53" y="69"/>
                  <a:pt x="49" y="79"/>
                  <a:pt x="49" y="91"/>
                </a:cubicBezTo>
                <a:cubicBezTo>
                  <a:pt x="49" y="103"/>
                  <a:pt x="53" y="113"/>
                  <a:pt x="61" y="121"/>
                </a:cubicBezTo>
                <a:close/>
                <a:moveTo>
                  <a:pt x="72" y="72"/>
                </a:moveTo>
                <a:cubicBezTo>
                  <a:pt x="77" y="66"/>
                  <a:pt x="83" y="64"/>
                  <a:pt x="91" y="64"/>
                </a:cubicBezTo>
                <a:cubicBezTo>
                  <a:pt x="98" y="64"/>
                  <a:pt x="105" y="66"/>
                  <a:pt x="110" y="72"/>
                </a:cubicBezTo>
                <a:cubicBezTo>
                  <a:pt x="116" y="77"/>
                  <a:pt x="118" y="84"/>
                  <a:pt x="118" y="91"/>
                </a:cubicBezTo>
                <a:cubicBezTo>
                  <a:pt x="118" y="99"/>
                  <a:pt x="116" y="105"/>
                  <a:pt x="110" y="110"/>
                </a:cubicBezTo>
                <a:cubicBezTo>
                  <a:pt x="105" y="116"/>
                  <a:pt x="98" y="118"/>
                  <a:pt x="91" y="118"/>
                </a:cubicBezTo>
                <a:cubicBezTo>
                  <a:pt x="83" y="118"/>
                  <a:pt x="77" y="116"/>
                  <a:pt x="72" y="110"/>
                </a:cubicBezTo>
                <a:cubicBezTo>
                  <a:pt x="66" y="105"/>
                  <a:pt x="64" y="99"/>
                  <a:pt x="64" y="91"/>
                </a:cubicBezTo>
                <a:cubicBezTo>
                  <a:pt x="64" y="84"/>
                  <a:pt x="66" y="77"/>
                  <a:pt x="72" y="72"/>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73"/>
          <p:cNvSpPr>
            <a:spLocks noEditPoints="1"/>
          </p:cNvSpPr>
          <p:nvPr/>
        </p:nvSpPr>
        <p:spPr bwMode="auto">
          <a:xfrm>
            <a:off x="4453018" y="3506203"/>
            <a:ext cx="270231" cy="252365"/>
          </a:xfrm>
          <a:custGeom>
            <a:avLst/>
            <a:gdLst>
              <a:gd name="T0" fmla="*/ 31 w 182"/>
              <a:gd name="T1" fmla="*/ 97 h 170"/>
              <a:gd name="T2" fmla="*/ 5 w 182"/>
              <a:gd name="T3" fmla="*/ 93 h 170"/>
              <a:gd name="T4" fmla="*/ 12 w 182"/>
              <a:gd name="T5" fmla="*/ 49 h 170"/>
              <a:gd name="T6" fmla="*/ 25 w 182"/>
              <a:gd name="T7" fmla="*/ 55 h 170"/>
              <a:gd name="T8" fmla="*/ 49 w 182"/>
              <a:gd name="T9" fmla="*/ 54 h 170"/>
              <a:gd name="T10" fmla="*/ 56 w 182"/>
              <a:gd name="T11" fmla="*/ 85 h 170"/>
              <a:gd name="T12" fmla="*/ 61 w 182"/>
              <a:gd name="T13" fmla="*/ 24 h 170"/>
              <a:gd name="T14" fmla="*/ 36 w 182"/>
              <a:gd name="T15" fmla="*/ 49 h 170"/>
              <a:gd name="T16" fmla="*/ 12 w 182"/>
              <a:gd name="T17" fmla="*/ 24 h 170"/>
              <a:gd name="T18" fmla="*/ 36 w 182"/>
              <a:gd name="T19" fmla="*/ 0 h 170"/>
              <a:gd name="T20" fmla="*/ 157 w 182"/>
              <a:gd name="T21" fmla="*/ 145 h 170"/>
              <a:gd name="T22" fmla="*/ 132 w 182"/>
              <a:gd name="T23" fmla="*/ 170 h 170"/>
              <a:gd name="T24" fmla="*/ 31 w 182"/>
              <a:gd name="T25" fmla="*/ 163 h 170"/>
              <a:gd name="T26" fmla="*/ 25 w 182"/>
              <a:gd name="T27" fmla="*/ 135 h 170"/>
              <a:gd name="T28" fmla="*/ 28 w 182"/>
              <a:gd name="T29" fmla="*/ 115 h 170"/>
              <a:gd name="T30" fmla="*/ 38 w 182"/>
              <a:gd name="T31" fmla="*/ 98 h 170"/>
              <a:gd name="T32" fmla="*/ 57 w 182"/>
              <a:gd name="T33" fmla="*/ 91 h 170"/>
              <a:gd name="T34" fmla="*/ 68 w 182"/>
              <a:gd name="T35" fmla="*/ 98 h 170"/>
              <a:gd name="T36" fmla="*/ 91 w 182"/>
              <a:gd name="T37" fmla="*/ 104 h 170"/>
              <a:gd name="T38" fmla="*/ 114 w 182"/>
              <a:gd name="T39" fmla="*/ 98 h 170"/>
              <a:gd name="T40" fmla="*/ 125 w 182"/>
              <a:gd name="T41" fmla="*/ 91 h 170"/>
              <a:gd name="T42" fmla="*/ 143 w 182"/>
              <a:gd name="T43" fmla="*/ 98 h 170"/>
              <a:gd name="T44" fmla="*/ 153 w 182"/>
              <a:gd name="T45" fmla="*/ 115 h 170"/>
              <a:gd name="T46" fmla="*/ 157 w 182"/>
              <a:gd name="T47" fmla="*/ 135 h 170"/>
              <a:gd name="T48" fmla="*/ 116 w 182"/>
              <a:gd name="T49" fmla="*/ 35 h 170"/>
              <a:gd name="T50" fmla="*/ 116 w 182"/>
              <a:gd name="T51" fmla="*/ 86 h 170"/>
              <a:gd name="T52" fmla="*/ 65 w 182"/>
              <a:gd name="T53" fmla="*/ 86 h 170"/>
              <a:gd name="T54" fmla="*/ 65 w 182"/>
              <a:gd name="T55" fmla="*/ 35 h 170"/>
              <a:gd name="T56" fmla="*/ 116 w 182"/>
              <a:gd name="T57" fmla="*/ 35 h 170"/>
              <a:gd name="T58" fmla="*/ 169 w 182"/>
              <a:gd name="T59" fmla="*/ 24 h 170"/>
              <a:gd name="T60" fmla="*/ 145 w 182"/>
              <a:gd name="T61" fmla="*/ 49 h 170"/>
              <a:gd name="T62" fmla="*/ 121 w 182"/>
              <a:gd name="T63" fmla="*/ 24 h 170"/>
              <a:gd name="T64" fmla="*/ 145 w 182"/>
              <a:gd name="T65" fmla="*/ 0 h 170"/>
              <a:gd name="T66" fmla="*/ 182 w 182"/>
              <a:gd name="T67" fmla="*/ 82 h 170"/>
              <a:gd name="T68" fmla="*/ 163 w 182"/>
              <a:gd name="T69" fmla="*/ 97 h 170"/>
              <a:gd name="T70" fmla="*/ 125 w 182"/>
              <a:gd name="T71" fmla="*/ 85 h 170"/>
              <a:gd name="T72" fmla="*/ 133 w 182"/>
              <a:gd name="T73" fmla="*/ 54 h 170"/>
              <a:gd name="T74" fmla="*/ 156 w 182"/>
              <a:gd name="T75" fmla="*/ 55 h 170"/>
              <a:gd name="T76" fmla="*/ 170 w 182"/>
              <a:gd name="T77" fmla="*/ 4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7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41"/>
          <p:cNvSpPr>
            <a:spLocks noEditPoints="1"/>
          </p:cNvSpPr>
          <p:nvPr/>
        </p:nvSpPr>
        <p:spPr bwMode="auto">
          <a:xfrm>
            <a:off x="5495818" y="3159978"/>
            <a:ext cx="234498" cy="216632"/>
          </a:xfrm>
          <a:custGeom>
            <a:avLst/>
            <a:gdLst>
              <a:gd name="T0" fmla="*/ 158 w 158"/>
              <a:gd name="T1" fmla="*/ 34 h 146"/>
              <a:gd name="T2" fmla="*/ 158 w 158"/>
              <a:gd name="T3" fmla="*/ 46 h 146"/>
              <a:gd name="T4" fmla="*/ 154 w 158"/>
              <a:gd name="T5" fmla="*/ 59 h 146"/>
              <a:gd name="T6" fmla="*/ 143 w 158"/>
              <a:gd name="T7" fmla="*/ 72 h 146"/>
              <a:gd name="T8" fmla="*/ 127 w 158"/>
              <a:gd name="T9" fmla="*/ 81 h 146"/>
              <a:gd name="T10" fmla="*/ 106 w 158"/>
              <a:gd name="T11" fmla="*/ 85 h 146"/>
              <a:gd name="T12" fmla="*/ 97 w 158"/>
              <a:gd name="T13" fmla="*/ 94 h 146"/>
              <a:gd name="T14" fmla="*/ 92 w 158"/>
              <a:gd name="T15" fmla="*/ 101 h 146"/>
              <a:gd name="T16" fmla="*/ 91 w 158"/>
              <a:gd name="T17" fmla="*/ 109 h 146"/>
              <a:gd name="T18" fmla="*/ 94 w 158"/>
              <a:gd name="T19" fmla="*/ 118 h 146"/>
              <a:gd name="T20" fmla="*/ 103 w 158"/>
              <a:gd name="T21" fmla="*/ 121 h 146"/>
              <a:gd name="T22" fmla="*/ 116 w 158"/>
              <a:gd name="T23" fmla="*/ 126 h 146"/>
              <a:gd name="T24" fmla="*/ 121 w 158"/>
              <a:gd name="T25" fmla="*/ 136 h 146"/>
              <a:gd name="T26" fmla="*/ 121 w 158"/>
              <a:gd name="T27" fmla="*/ 143 h 146"/>
              <a:gd name="T28" fmla="*/ 120 w 158"/>
              <a:gd name="T29" fmla="*/ 145 h 146"/>
              <a:gd name="T30" fmla="*/ 118 w 158"/>
              <a:gd name="T31" fmla="*/ 146 h 146"/>
              <a:gd name="T32" fmla="*/ 40 w 158"/>
              <a:gd name="T33" fmla="*/ 146 h 146"/>
              <a:gd name="T34" fmla="*/ 37 w 158"/>
              <a:gd name="T35" fmla="*/ 145 h 146"/>
              <a:gd name="T36" fmla="*/ 37 w 158"/>
              <a:gd name="T37" fmla="*/ 143 h 146"/>
              <a:gd name="T38" fmla="*/ 37 w 158"/>
              <a:gd name="T39" fmla="*/ 136 h 146"/>
              <a:gd name="T40" fmla="*/ 42 w 158"/>
              <a:gd name="T41" fmla="*/ 126 h 146"/>
              <a:gd name="T42" fmla="*/ 55 w 158"/>
              <a:gd name="T43" fmla="*/ 121 h 146"/>
              <a:gd name="T44" fmla="*/ 64 w 158"/>
              <a:gd name="T45" fmla="*/ 118 h 146"/>
              <a:gd name="T46" fmla="*/ 67 w 158"/>
              <a:gd name="T47" fmla="*/ 109 h 146"/>
              <a:gd name="T48" fmla="*/ 65 w 158"/>
              <a:gd name="T49" fmla="*/ 101 h 146"/>
              <a:gd name="T50" fmla="*/ 61 w 158"/>
              <a:gd name="T51" fmla="*/ 94 h 146"/>
              <a:gd name="T52" fmla="*/ 52 w 158"/>
              <a:gd name="T53" fmla="*/ 85 h 146"/>
              <a:gd name="T54" fmla="*/ 31 w 158"/>
              <a:gd name="T55" fmla="*/ 81 h 146"/>
              <a:gd name="T56" fmla="*/ 15 w 158"/>
              <a:gd name="T57" fmla="*/ 72 h 146"/>
              <a:gd name="T58" fmla="*/ 4 w 158"/>
              <a:gd name="T59" fmla="*/ 59 h 146"/>
              <a:gd name="T60" fmla="*/ 0 w 158"/>
              <a:gd name="T61" fmla="*/ 46 h 146"/>
              <a:gd name="T62" fmla="*/ 0 w 158"/>
              <a:gd name="T63" fmla="*/ 34 h 146"/>
              <a:gd name="T64" fmla="*/ 3 w 158"/>
              <a:gd name="T65" fmla="*/ 27 h 146"/>
              <a:gd name="T66" fmla="*/ 9 w 158"/>
              <a:gd name="T67" fmla="*/ 25 h 146"/>
              <a:gd name="T68" fmla="*/ 37 w 158"/>
              <a:gd name="T69" fmla="*/ 25 h 146"/>
              <a:gd name="T70" fmla="*/ 37 w 158"/>
              <a:gd name="T71" fmla="*/ 15 h 146"/>
              <a:gd name="T72" fmla="*/ 41 w 158"/>
              <a:gd name="T73" fmla="*/ 5 h 146"/>
              <a:gd name="T74" fmla="*/ 52 w 158"/>
              <a:gd name="T75" fmla="*/ 0 h 146"/>
              <a:gd name="T76" fmla="*/ 106 w 158"/>
              <a:gd name="T77" fmla="*/ 0 h 146"/>
              <a:gd name="T78" fmla="*/ 117 w 158"/>
              <a:gd name="T79" fmla="*/ 5 h 146"/>
              <a:gd name="T80" fmla="*/ 121 w 158"/>
              <a:gd name="T81" fmla="*/ 15 h 146"/>
              <a:gd name="T82" fmla="*/ 121 w 158"/>
              <a:gd name="T83" fmla="*/ 25 h 146"/>
              <a:gd name="T84" fmla="*/ 149 w 158"/>
              <a:gd name="T85" fmla="*/ 25 h 146"/>
              <a:gd name="T86" fmla="*/ 155 w 158"/>
              <a:gd name="T87" fmla="*/ 27 h 146"/>
              <a:gd name="T88" fmla="*/ 158 w 158"/>
              <a:gd name="T89" fmla="*/ 34 h 146"/>
              <a:gd name="T90" fmla="*/ 44 w 158"/>
              <a:gd name="T91" fmla="*/ 72 h 146"/>
              <a:gd name="T92" fmla="*/ 37 w 158"/>
              <a:gd name="T93" fmla="*/ 37 h 146"/>
              <a:gd name="T94" fmla="*/ 12 w 158"/>
              <a:gd name="T95" fmla="*/ 37 h 146"/>
              <a:gd name="T96" fmla="*/ 12 w 158"/>
              <a:gd name="T97" fmla="*/ 46 h 146"/>
              <a:gd name="T98" fmla="*/ 21 w 158"/>
              <a:gd name="T99" fmla="*/ 61 h 146"/>
              <a:gd name="T100" fmla="*/ 44 w 158"/>
              <a:gd name="T101" fmla="*/ 72 h 146"/>
              <a:gd name="T102" fmla="*/ 146 w 158"/>
              <a:gd name="T103" fmla="*/ 46 h 146"/>
              <a:gd name="T104" fmla="*/ 146 w 158"/>
              <a:gd name="T105" fmla="*/ 37 h 146"/>
              <a:gd name="T106" fmla="*/ 121 w 158"/>
              <a:gd name="T107" fmla="*/ 37 h 146"/>
              <a:gd name="T108" fmla="*/ 114 w 158"/>
              <a:gd name="T109" fmla="*/ 72 h 146"/>
              <a:gd name="T110" fmla="*/ 137 w 158"/>
              <a:gd name="T111" fmla="*/ 61 h 146"/>
              <a:gd name="T112" fmla="*/ 146 w 158"/>
              <a:gd name="T113"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 h="146">
                <a:moveTo>
                  <a:pt x="158" y="34"/>
                </a:moveTo>
                <a:cubicBezTo>
                  <a:pt x="158" y="46"/>
                  <a:pt x="158" y="46"/>
                  <a:pt x="158" y="46"/>
                </a:cubicBezTo>
                <a:cubicBezTo>
                  <a:pt x="158" y="50"/>
                  <a:pt x="156" y="55"/>
                  <a:pt x="154" y="59"/>
                </a:cubicBezTo>
                <a:cubicBezTo>
                  <a:pt x="151" y="64"/>
                  <a:pt x="148" y="68"/>
                  <a:pt x="143" y="72"/>
                </a:cubicBezTo>
                <a:cubicBezTo>
                  <a:pt x="139" y="75"/>
                  <a:pt x="133" y="78"/>
                  <a:pt x="127" y="81"/>
                </a:cubicBezTo>
                <a:cubicBezTo>
                  <a:pt x="120" y="83"/>
                  <a:pt x="113" y="85"/>
                  <a:pt x="106" y="85"/>
                </a:cubicBezTo>
                <a:cubicBezTo>
                  <a:pt x="104" y="88"/>
                  <a:pt x="101" y="91"/>
                  <a:pt x="97" y="94"/>
                </a:cubicBezTo>
                <a:cubicBezTo>
                  <a:pt x="95" y="96"/>
                  <a:pt x="93" y="98"/>
                  <a:pt x="92" y="101"/>
                </a:cubicBezTo>
                <a:cubicBezTo>
                  <a:pt x="92" y="103"/>
                  <a:pt x="91" y="106"/>
                  <a:pt x="91" y="109"/>
                </a:cubicBezTo>
                <a:cubicBezTo>
                  <a:pt x="91" y="113"/>
                  <a:pt x="92" y="116"/>
                  <a:pt x="94" y="118"/>
                </a:cubicBezTo>
                <a:cubicBezTo>
                  <a:pt x="96" y="120"/>
                  <a:pt x="99" y="121"/>
                  <a:pt x="103" y="121"/>
                </a:cubicBezTo>
                <a:cubicBezTo>
                  <a:pt x="108" y="121"/>
                  <a:pt x="112" y="123"/>
                  <a:pt x="116" y="126"/>
                </a:cubicBezTo>
                <a:cubicBezTo>
                  <a:pt x="119" y="129"/>
                  <a:pt x="121" y="132"/>
                  <a:pt x="121" y="136"/>
                </a:cubicBezTo>
                <a:cubicBezTo>
                  <a:pt x="121" y="143"/>
                  <a:pt x="121" y="143"/>
                  <a:pt x="121" y="143"/>
                </a:cubicBezTo>
                <a:cubicBezTo>
                  <a:pt x="121" y="143"/>
                  <a:pt x="121" y="144"/>
                  <a:pt x="120" y="145"/>
                </a:cubicBezTo>
                <a:cubicBezTo>
                  <a:pt x="120" y="145"/>
                  <a:pt x="119" y="146"/>
                  <a:pt x="118" y="146"/>
                </a:cubicBezTo>
                <a:cubicBezTo>
                  <a:pt x="40" y="146"/>
                  <a:pt x="40" y="146"/>
                  <a:pt x="40" y="146"/>
                </a:cubicBezTo>
                <a:cubicBezTo>
                  <a:pt x="39" y="146"/>
                  <a:pt x="38" y="145"/>
                  <a:pt x="37" y="145"/>
                </a:cubicBezTo>
                <a:cubicBezTo>
                  <a:pt x="37" y="144"/>
                  <a:pt x="37" y="143"/>
                  <a:pt x="37" y="143"/>
                </a:cubicBezTo>
                <a:cubicBezTo>
                  <a:pt x="37" y="136"/>
                  <a:pt x="37" y="136"/>
                  <a:pt x="37" y="136"/>
                </a:cubicBezTo>
                <a:cubicBezTo>
                  <a:pt x="37" y="132"/>
                  <a:pt x="38" y="129"/>
                  <a:pt x="42" y="126"/>
                </a:cubicBezTo>
                <a:cubicBezTo>
                  <a:pt x="46" y="123"/>
                  <a:pt x="50" y="121"/>
                  <a:pt x="55" y="121"/>
                </a:cubicBezTo>
                <a:cubicBezTo>
                  <a:pt x="59" y="121"/>
                  <a:pt x="62" y="120"/>
                  <a:pt x="64" y="118"/>
                </a:cubicBezTo>
                <a:cubicBezTo>
                  <a:pt x="66" y="116"/>
                  <a:pt x="67" y="113"/>
                  <a:pt x="67" y="109"/>
                </a:cubicBezTo>
                <a:cubicBezTo>
                  <a:pt x="67" y="106"/>
                  <a:pt x="66" y="103"/>
                  <a:pt x="65" y="101"/>
                </a:cubicBezTo>
                <a:cubicBezTo>
                  <a:pt x="65" y="98"/>
                  <a:pt x="63" y="96"/>
                  <a:pt x="61" y="94"/>
                </a:cubicBezTo>
                <a:cubicBezTo>
                  <a:pt x="57" y="91"/>
                  <a:pt x="54" y="88"/>
                  <a:pt x="52" y="85"/>
                </a:cubicBezTo>
                <a:cubicBezTo>
                  <a:pt x="44" y="85"/>
                  <a:pt x="38" y="83"/>
                  <a:pt x="31" y="81"/>
                </a:cubicBezTo>
                <a:cubicBezTo>
                  <a:pt x="25" y="78"/>
                  <a:pt x="19" y="75"/>
                  <a:pt x="15" y="72"/>
                </a:cubicBezTo>
                <a:cubicBezTo>
                  <a:pt x="10" y="68"/>
                  <a:pt x="7" y="64"/>
                  <a:pt x="4" y="59"/>
                </a:cubicBezTo>
                <a:cubicBezTo>
                  <a:pt x="2" y="55"/>
                  <a:pt x="0" y="50"/>
                  <a:pt x="0" y="46"/>
                </a:cubicBezTo>
                <a:cubicBezTo>
                  <a:pt x="0" y="34"/>
                  <a:pt x="0" y="34"/>
                  <a:pt x="0" y="34"/>
                </a:cubicBezTo>
                <a:cubicBezTo>
                  <a:pt x="0" y="31"/>
                  <a:pt x="1" y="29"/>
                  <a:pt x="3" y="27"/>
                </a:cubicBezTo>
                <a:cubicBezTo>
                  <a:pt x="5" y="25"/>
                  <a:pt x="7" y="25"/>
                  <a:pt x="9" y="25"/>
                </a:cubicBezTo>
                <a:cubicBezTo>
                  <a:pt x="37" y="25"/>
                  <a:pt x="37" y="25"/>
                  <a:pt x="37" y="25"/>
                </a:cubicBezTo>
                <a:cubicBezTo>
                  <a:pt x="37" y="15"/>
                  <a:pt x="37" y="15"/>
                  <a:pt x="37" y="15"/>
                </a:cubicBezTo>
                <a:cubicBezTo>
                  <a:pt x="37" y="11"/>
                  <a:pt x="38" y="8"/>
                  <a:pt x="41" y="5"/>
                </a:cubicBezTo>
                <a:cubicBezTo>
                  <a:pt x="44" y="2"/>
                  <a:pt x="48" y="0"/>
                  <a:pt x="52" y="0"/>
                </a:cubicBezTo>
                <a:cubicBezTo>
                  <a:pt x="106" y="0"/>
                  <a:pt x="106" y="0"/>
                  <a:pt x="106" y="0"/>
                </a:cubicBezTo>
                <a:cubicBezTo>
                  <a:pt x="110" y="0"/>
                  <a:pt x="114" y="2"/>
                  <a:pt x="117" y="5"/>
                </a:cubicBezTo>
                <a:cubicBezTo>
                  <a:pt x="120" y="8"/>
                  <a:pt x="121" y="11"/>
                  <a:pt x="121" y="15"/>
                </a:cubicBezTo>
                <a:cubicBezTo>
                  <a:pt x="121" y="25"/>
                  <a:pt x="121" y="25"/>
                  <a:pt x="121" y="25"/>
                </a:cubicBezTo>
                <a:cubicBezTo>
                  <a:pt x="149" y="25"/>
                  <a:pt x="149" y="25"/>
                  <a:pt x="149" y="25"/>
                </a:cubicBezTo>
                <a:cubicBezTo>
                  <a:pt x="151" y="25"/>
                  <a:pt x="153" y="25"/>
                  <a:pt x="155" y="27"/>
                </a:cubicBezTo>
                <a:cubicBezTo>
                  <a:pt x="157" y="29"/>
                  <a:pt x="158" y="31"/>
                  <a:pt x="158" y="34"/>
                </a:cubicBezTo>
                <a:close/>
                <a:moveTo>
                  <a:pt x="44" y="72"/>
                </a:moveTo>
                <a:cubicBezTo>
                  <a:pt x="39" y="62"/>
                  <a:pt x="37" y="50"/>
                  <a:pt x="37" y="37"/>
                </a:cubicBezTo>
                <a:cubicBezTo>
                  <a:pt x="12" y="37"/>
                  <a:pt x="12" y="37"/>
                  <a:pt x="12" y="37"/>
                </a:cubicBezTo>
                <a:cubicBezTo>
                  <a:pt x="12" y="46"/>
                  <a:pt x="12" y="46"/>
                  <a:pt x="12" y="46"/>
                </a:cubicBezTo>
                <a:cubicBezTo>
                  <a:pt x="12" y="51"/>
                  <a:pt x="15" y="56"/>
                  <a:pt x="21" y="61"/>
                </a:cubicBezTo>
                <a:cubicBezTo>
                  <a:pt x="27" y="66"/>
                  <a:pt x="35" y="70"/>
                  <a:pt x="44" y="72"/>
                </a:cubicBezTo>
                <a:close/>
                <a:moveTo>
                  <a:pt x="146" y="46"/>
                </a:moveTo>
                <a:cubicBezTo>
                  <a:pt x="146" y="37"/>
                  <a:pt x="146" y="37"/>
                  <a:pt x="146" y="37"/>
                </a:cubicBezTo>
                <a:cubicBezTo>
                  <a:pt x="121" y="37"/>
                  <a:pt x="121" y="37"/>
                  <a:pt x="121" y="37"/>
                </a:cubicBezTo>
                <a:cubicBezTo>
                  <a:pt x="121" y="50"/>
                  <a:pt x="119" y="62"/>
                  <a:pt x="114" y="72"/>
                </a:cubicBezTo>
                <a:cubicBezTo>
                  <a:pt x="123" y="70"/>
                  <a:pt x="131" y="66"/>
                  <a:pt x="137" y="61"/>
                </a:cubicBezTo>
                <a:cubicBezTo>
                  <a:pt x="143" y="56"/>
                  <a:pt x="146" y="51"/>
                  <a:pt x="146" y="46"/>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87291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www.websitename.com</a:t>
            </a:r>
          </a:p>
        </p:txBody>
      </p:sp>
      <p:sp>
        <p:nvSpPr>
          <p:cNvPr id="2" name="Slide Number Placeholder 1"/>
          <p:cNvSpPr>
            <a:spLocks noGrp="1"/>
          </p:cNvSpPr>
          <p:nvPr>
            <p:ph type="sldNum" sz="quarter" idx="12"/>
          </p:nvPr>
        </p:nvSpPr>
        <p:spPr/>
        <p:txBody>
          <a:bodyPr/>
          <a:lstStyle/>
          <a:p>
            <a:fld id="{A2912448-FEEC-49E8-9588-2DF1F90D57C2}" type="slidenum">
              <a:rPr lang="en-US" smtClean="0"/>
              <a:t>24</a:t>
            </a:fld>
            <a:endParaRPr lang="en-US"/>
          </a:p>
        </p:txBody>
      </p:sp>
      <p:pic>
        <p:nvPicPr>
          <p:cNvPr id="6" name="Picture Placeholder 5">
            <a:extLst>
              <a:ext uri="{FF2B5EF4-FFF2-40B4-BE49-F238E27FC236}">
                <a16:creationId xmlns:a16="http://schemas.microsoft.com/office/drawing/2014/main" id="{45A0919D-57D5-4961-8CAB-3D7AC19EE0A8}"/>
              </a:ext>
            </a:extLst>
          </p:cNvPr>
          <p:cNvPicPr>
            <a:picLocks noGrp="1" noChangeAspect="1"/>
          </p:cNvPicPr>
          <p:nvPr>
            <p:ph type="pic" sz="quarter" idx="22"/>
          </p:nvPr>
        </p:nvPicPr>
        <p:blipFill>
          <a:blip r:embed="rId2" cstate="print">
            <a:extLst>
              <a:ext uri="{28A0092B-C50C-407E-A947-70E740481C1C}">
                <a14:useLocalDpi xmlns:a14="http://schemas.microsoft.com/office/drawing/2010/main" val="0"/>
              </a:ext>
            </a:extLst>
          </a:blip>
          <a:srcRect t="13906" b="13906"/>
          <a:stretch>
            <a:fillRect/>
          </a:stretch>
        </p:blipFill>
        <p:spPr/>
      </p:pic>
      <p:sp>
        <p:nvSpPr>
          <p:cNvPr id="8" name="TextBox 7"/>
          <p:cNvSpPr txBox="1"/>
          <p:nvPr/>
        </p:nvSpPr>
        <p:spPr>
          <a:xfrm>
            <a:off x="7014848" y="701748"/>
            <a:ext cx="787395"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ADRESS</a:t>
            </a:r>
          </a:p>
        </p:txBody>
      </p:sp>
      <p:sp>
        <p:nvSpPr>
          <p:cNvPr id="9" name="TextBox 8"/>
          <p:cNvSpPr txBox="1"/>
          <p:nvPr/>
        </p:nvSpPr>
        <p:spPr>
          <a:xfrm>
            <a:off x="6905904" y="1103293"/>
            <a:ext cx="3807453" cy="1077218"/>
          </a:xfrm>
          <a:prstGeom prst="rect">
            <a:avLst/>
          </a:prstGeom>
          <a:noFill/>
        </p:spPr>
        <p:txBody>
          <a:bodyPr wrap="none" rtlCol="0">
            <a:spAutoFit/>
          </a:bodyPr>
          <a:lstStyle/>
          <a:p>
            <a:r>
              <a:rPr lang="en-US" sz="3200" b="1">
                <a:solidFill>
                  <a:schemeClr val="bg1"/>
                </a:solidFill>
                <a:ea typeface="Roboto" panose="02000000000000000000" pitchFamily="2" charset="0"/>
              </a:rPr>
              <a:t>Contact Us</a:t>
            </a:r>
          </a:p>
          <a:p>
            <a:r>
              <a:rPr lang="en-US" sz="3200" b="1">
                <a:solidFill>
                  <a:schemeClr val="bg1"/>
                </a:solidFill>
                <a:ea typeface="Roboto" panose="02000000000000000000" pitchFamily="2" charset="0"/>
              </a:rPr>
              <a:t>We Are Creative.</a:t>
            </a:r>
          </a:p>
        </p:txBody>
      </p:sp>
      <p:sp>
        <p:nvSpPr>
          <p:cNvPr id="10" name="Rectangle 9"/>
          <p:cNvSpPr/>
          <p:nvPr/>
        </p:nvSpPr>
        <p:spPr>
          <a:xfrm>
            <a:off x="6910678" y="2403060"/>
            <a:ext cx="4252622" cy="1832618"/>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Objectively disintermediate leveraged manufactured products before team driven resources. </a:t>
            </a:r>
          </a:p>
          <a:p>
            <a:pPr>
              <a:lnSpc>
                <a:spcPct val="130000"/>
              </a:lnSpc>
            </a:pPr>
            <a:endParaRPr lang="en-US" sz="1100" dirty="0">
              <a:solidFill>
                <a:schemeClr val="bg1"/>
              </a:solidFill>
              <a:ea typeface="Roboto Condensed Light" panose="02000000000000000000" pitchFamily="2" charset="0"/>
            </a:endParaRPr>
          </a:p>
          <a:p>
            <a:pPr>
              <a:lnSpc>
                <a:spcPct val="130000"/>
              </a:lnSpc>
            </a:pP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a:t>
            </a:r>
          </a:p>
        </p:txBody>
      </p:sp>
      <p:sp>
        <p:nvSpPr>
          <p:cNvPr id="12" name="TextBox 11"/>
          <p:cNvSpPr txBox="1"/>
          <p:nvPr/>
        </p:nvSpPr>
        <p:spPr>
          <a:xfrm>
            <a:off x="6920418" y="4877587"/>
            <a:ext cx="1393330"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+976 8808123456</a:t>
            </a:r>
          </a:p>
        </p:txBody>
      </p:sp>
      <p:sp>
        <p:nvSpPr>
          <p:cNvPr id="14" name="TextBox 13"/>
          <p:cNvSpPr txBox="1"/>
          <p:nvPr/>
        </p:nvSpPr>
        <p:spPr>
          <a:xfrm>
            <a:off x="6920418" y="5246918"/>
            <a:ext cx="1696298"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northland@mail.com</a:t>
            </a:r>
          </a:p>
        </p:txBody>
      </p:sp>
      <p:sp>
        <p:nvSpPr>
          <p:cNvPr id="16" name="TextBox 15"/>
          <p:cNvSpPr txBox="1"/>
          <p:nvPr/>
        </p:nvSpPr>
        <p:spPr>
          <a:xfrm>
            <a:off x="6920418" y="5616250"/>
            <a:ext cx="1901483"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www.websitename.com</a:t>
            </a:r>
          </a:p>
        </p:txBody>
      </p:sp>
      <p:sp>
        <p:nvSpPr>
          <p:cNvPr id="18" name="TextBox 17"/>
          <p:cNvSpPr txBox="1"/>
          <p:nvPr/>
        </p:nvSpPr>
        <p:spPr>
          <a:xfrm>
            <a:off x="9376537" y="4877587"/>
            <a:ext cx="1928733"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Facebook.com/facebook</a:t>
            </a:r>
          </a:p>
        </p:txBody>
      </p:sp>
      <p:sp>
        <p:nvSpPr>
          <p:cNvPr id="20" name="TextBox 19"/>
          <p:cNvSpPr txBox="1"/>
          <p:nvPr/>
        </p:nvSpPr>
        <p:spPr>
          <a:xfrm>
            <a:off x="9376537" y="5246918"/>
            <a:ext cx="1968809"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Twitter.com/twittername</a:t>
            </a:r>
          </a:p>
        </p:txBody>
      </p:sp>
      <p:sp>
        <p:nvSpPr>
          <p:cNvPr id="22" name="TextBox 21"/>
          <p:cNvSpPr txBox="1"/>
          <p:nvPr/>
        </p:nvSpPr>
        <p:spPr>
          <a:xfrm>
            <a:off x="9376537" y="5616250"/>
            <a:ext cx="1989647" cy="261610"/>
          </a:xfrm>
          <a:prstGeom prst="rect">
            <a:avLst/>
          </a:prstGeom>
          <a:noFill/>
        </p:spPr>
        <p:txBody>
          <a:bodyPr wrap="none" rtlCol="0">
            <a:spAutoFit/>
          </a:bodyPr>
          <a:lstStyle/>
          <a:p>
            <a:r>
              <a:rPr lang="en-US" sz="1100">
                <a:solidFill>
                  <a:schemeClr val="bg1"/>
                </a:solidFill>
                <a:ea typeface="Roboto Condensed Light" panose="02000000000000000000" pitchFamily="2" charset="0"/>
              </a:rPr>
              <a:t>Google.com/googlename</a:t>
            </a:r>
          </a:p>
        </p:txBody>
      </p:sp>
      <p:cxnSp>
        <p:nvCxnSpPr>
          <p:cNvPr id="25" name="Straight Connector 24"/>
          <p:cNvCxnSpPr/>
          <p:nvPr/>
        </p:nvCxnSpPr>
        <p:spPr>
          <a:xfrm>
            <a:off x="7014848" y="4430484"/>
            <a:ext cx="414845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840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904415" cy="261610"/>
          </a:xfrm>
          <a:prstGeom prst="rect">
            <a:avLst/>
          </a:prstGeom>
          <a:solidFill>
            <a:schemeClr val="accent4"/>
          </a:solidFill>
        </p:spPr>
        <p:txBody>
          <a:bodyPr wrap="none" rtlCol="0">
            <a:spAutoFit/>
          </a:bodyPr>
          <a:lstStyle/>
          <a:p>
            <a:r>
              <a:rPr lang="en-US" sz="1100" b="1">
                <a:solidFill>
                  <a:schemeClr val="bg1"/>
                </a:solidFill>
                <a:ea typeface="Roboto" panose="02000000000000000000" pitchFamily="2" charset="0"/>
              </a:rPr>
              <a:t>MESSAGE</a:t>
            </a:r>
          </a:p>
        </p:txBody>
      </p:sp>
      <p:sp>
        <p:nvSpPr>
          <p:cNvPr id="9" name="TextBox 8"/>
          <p:cNvSpPr txBox="1"/>
          <p:nvPr/>
        </p:nvSpPr>
        <p:spPr>
          <a:xfrm>
            <a:off x="919756" y="1103293"/>
            <a:ext cx="4900701" cy="1077218"/>
          </a:xfrm>
          <a:prstGeom prst="rect">
            <a:avLst/>
          </a:prstGeom>
          <a:noFill/>
        </p:spPr>
        <p:txBody>
          <a:bodyPr wrap="none" rtlCol="0">
            <a:spAutoFit/>
          </a:bodyPr>
          <a:lstStyle/>
          <a:p>
            <a:r>
              <a:rPr lang="en-US" sz="3200" b="1" dirty="0">
                <a:solidFill>
                  <a:schemeClr val="bg1"/>
                </a:solidFill>
                <a:ea typeface="Roboto" panose="02000000000000000000" pitchFamily="2" charset="0"/>
              </a:rPr>
              <a:t>Business Creative </a:t>
            </a:r>
          </a:p>
          <a:p>
            <a:r>
              <a:rPr lang="en-US" sz="3200" b="1" dirty="0">
                <a:solidFill>
                  <a:schemeClr val="bg1"/>
                </a:solidFill>
                <a:ea typeface="Roboto" panose="02000000000000000000" pitchFamily="2" charset="0"/>
              </a:rPr>
              <a:t>Theme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3</a:t>
            </a:fld>
            <a:endParaRPr lang="en-US"/>
          </a:p>
        </p:txBody>
      </p:sp>
      <p:pic>
        <p:nvPicPr>
          <p:cNvPr id="4" name="Picture Placeholder 3">
            <a:extLst>
              <a:ext uri="{FF2B5EF4-FFF2-40B4-BE49-F238E27FC236}">
                <a16:creationId xmlns:a16="http://schemas.microsoft.com/office/drawing/2014/main" id="{E99F2E66-542C-4A5E-B09F-64D813F0DBD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8465" b="28465"/>
          <a:stretch>
            <a:fillRect/>
          </a:stretch>
        </p:blipFill>
        <p:spPr/>
      </p:pic>
      <p:sp>
        <p:nvSpPr>
          <p:cNvPr id="6" name="Rectangle 5"/>
          <p:cNvSpPr/>
          <p:nvPr/>
        </p:nvSpPr>
        <p:spPr>
          <a:xfrm>
            <a:off x="6096000" y="2514600"/>
            <a:ext cx="5067300" cy="3276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427676" y="2940821"/>
            <a:ext cx="4240324" cy="419474"/>
          </a:xfrm>
          <a:prstGeom prst="rect">
            <a:avLst/>
          </a:prstGeom>
        </p:spPr>
        <p:txBody>
          <a:bodyPr wrap="square">
            <a:spAutoFit/>
          </a:bodyPr>
          <a:lstStyle/>
          <a:p>
            <a:pPr>
              <a:lnSpc>
                <a:spcPct val="130000"/>
              </a:lnSpc>
            </a:pPr>
            <a:r>
              <a:rPr lang="en-US" b="1" dirty="0">
                <a:solidFill>
                  <a:schemeClr val="bg1"/>
                </a:solidFill>
                <a:ea typeface="Roboto" panose="02000000000000000000" pitchFamily="2" charset="0"/>
              </a:rPr>
              <a:t>Welcome</a:t>
            </a:r>
          </a:p>
        </p:txBody>
      </p:sp>
      <p:sp>
        <p:nvSpPr>
          <p:cNvPr id="16" name="Rectangle 15"/>
          <p:cNvSpPr/>
          <p:nvPr/>
        </p:nvSpPr>
        <p:spPr>
          <a:xfrm>
            <a:off x="6427677" y="3497705"/>
            <a:ext cx="4037123" cy="1172437"/>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Objectively disintermediate leveraged manufactured products before team driven resources. </a:t>
            </a:r>
          </a:p>
        </p:txBody>
      </p:sp>
      <p:sp>
        <p:nvSpPr>
          <p:cNvPr id="17" name="Freeform 149"/>
          <p:cNvSpPr>
            <a:spLocks/>
          </p:cNvSpPr>
          <p:nvPr/>
        </p:nvSpPr>
        <p:spPr bwMode="auto">
          <a:xfrm>
            <a:off x="6518943" y="5112043"/>
            <a:ext cx="218865" cy="180899"/>
          </a:xfrm>
          <a:custGeom>
            <a:avLst/>
            <a:gdLst>
              <a:gd name="T0" fmla="*/ 149 w 149"/>
              <a:gd name="T1" fmla="*/ 15 h 121"/>
              <a:gd name="T2" fmla="*/ 134 w 149"/>
              <a:gd name="T3" fmla="*/ 31 h 121"/>
              <a:gd name="T4" fmla="*/ 134 w 149"/>
              <a:gd name="T5" fmla="*/ 35 h 121"/>
              <a:gd name="T6" fmla="*/ 131 w 149"/>
              <a:gd name="T7" fmla="*/ 59 h 121"/>
              <a:gd name="T8" fmla="*/ 120 w 149"/>
              <a:gd name="T9" fmla="*/ 83 h 121"/>
              <a:gd name="T10" fmla="*/ 102 w 149"/>
              <a:gd name="T11" fmla="*/ 103 h 121"/>
              <a:gd name="T12" fmla="*/ 78 w 149"/>
              <a:gd name="T13" fmla="*/ 116 h 121"/>
              <a:gd name="T14" fmla="*/ 47 w 149"/>
              <a:gd name="T15" fmla="*/ 121 h 121"/>
              <a:gd name="T16" fmla="*/ 0 w 149"/>
              <a:gd name="T17" fmla="*/ 108 h 121"/>
              <a:gd name="T18" fmla="*/ 8 w 149"/>
              <a:gd name="T19" fmla="*/ 108 h 121"/>
              <a:gd name="T20" fmla="*/ 46 w 149"/>
              <a:gd name="T21" fmla="*/ 95 h 121"/>
              <a:gd name="T22" fmla="*/ 28 w 149"/>
              <a:gd name="T23" fmla="*/ 89 h 121"/>
              <a:gd name="T24" fmla="*/ 17 w 149"/>
              <a:gd name="T25" fmla="*/ 74 h 121"/>
              <a:gd name="T26" fmla="*/ 23 w 149"/>
              <a:gd name="T27" fmla="*/ 74 h 121"/>
              <a:gd name="T28" fmla="*/ 31 w 149"/>
              <a:gd name="T29" fmla="*/ 73 h 121"/>
              <a:gd name="T30" fmla="*/ 13 w 149"/>
              <a:gd name="T31" fmla="*/ 63 h 121"/>
              <a:gd name="T32" fmla="*/ 6 w 149"/>
              <a:gd name="T33" fmla="*/ 43 h 121"/>
              <a:gd name="T34" fmla="*/ 6 w 149"/>
              <a:gd name="T35" fmla="*/ 43 h 121"/>
              <a:gd name="T36" fmla="*/ 20 w 149"/>
              <a:gd name="T37" fmla="*/ 47 h 121"/>
              <a:gd name="T38" fmla="*/ 10 w 149"/>
              <a:gd name="T39" fmla="*/ 36 h 121"/>
              <a:gd name="T40" fmla="*/ 7 w 149"/>
              <a:gd name="T41" fmla="*/ 21 h 121"/>
              <a:gd name="T42" fmla="*/ 11 w 149"/>
              <a:gd name="T43" fmla="*/ 6 h 121"/>
              <a:gd name="T44" fmla="*/ 39 w 149"/>
              <a:gd name="T45" fmla="*/ 29 h 121"/>
              <a:gd name="T46" fmla="*/ 74 w 149"/>
              <a:gd name="T47" fmla="*/ 38 h 121"/>
              <a:gd name="T48" fmla="*/ 73 w 149"/>
              <a:gd name="T49" fmla="*/ 31 h 121"/>
              <a:gd name="T50" fmla="*/ 82 w 149"/>
              <a:gd name="T51" fmla="*/ 9 h 121"/>
              <a:gd name="T52" fmla="*/ 104 w 149"/>
              <a:gd name="T53" fmla="*/ 0 h 121"/>
              <a:gd name="T54" fmla="*/ 126 w 149"/>
              <a:gd name="T55" fmla="*/ 10 h 121"/>
              <a:gd name="T56" fmla="*/ 145 w 149"/>
              <a:gd name="T57" fmla="*/ 3 h 121"/>
              <a:gd name="T58" fmla="*/ 132 w 149"/>
              <a:gd name="T59" fmla="*/ 20 h 121"/>
              <a:gd name="T60" fmla="*/ 149 w 149"/>
              <a:gd name="T61"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121">
                <a:moveTo>
                  <a:pt x="149" y="15"/>
                </a:moveTo>
                <a:cubicBezTo>
                  <a:pt x="145" y="21"/>
                  <a:pt x="140" y="26"/>
                  <a:pt x="134" y="31"/>
                </a:cubicBezTo>
                <a:cubicBezTo>
                  <a:pt x="134" y="31"/>
                  <a:pt x="134" y="33"/>
                  <a:pt x="134" y="35"/>
                </a:cubicBezTo>
                <a:cubicBezTo>
                  <a:pt x="134" y="43"/>
                  <a:pt x="133" y="51"/>
                  <a:pt x="131" y="59"/>
                </a:cubicBezTo>
                <a:cubicBezTo>
                  <a:pt x="128" y="67"/>
                  <a:pt x="125" y="75"/>
                  <a:pt x="120" y="83"/>
                </a:cubicBezTo>
                <a:cubicBezTo>
                  <a:pt x="115" y="90"/>
                  <a:pt x="109" y="97"/>
                  <a:pt x="102" y="103"/>
                </a:cubicBezTo>
                <a:cubicBezTo>
                  <a:pt x="95" y="108"/>
                  <a:pt x="87" y="113"/>
                  <a:pt x="78" y="116"/>
                </a:cubicBezTo>
                <a:cubicBezTo>
                  <a:pt x="68" y="120"/>
                  <a:pt x="58" y="121"/>
                  <a:pt x="47" y="121"/>
                </a:cubicBezTo>
                <a:cubicBezTo>
                  <a:pt x="30" y="121"/>
                  <a:pt x="15" y="117"/>
                  <a:pt x="0" y="108"/>
                </a:cubicBezTo>
                <a:cubicBezTo>
                  <a:pt x="3" y="108"/>
                  <a:pt x="5" y="108"/>
                  <a:pt x="8" y="108"/>
                </a:cubicBezTo>
                <a:cubicBezTo>
                  <a:pt x="22" y="108"/>
                  <a:pt x="35" y="104"/>
                  <a:pt x="46" y="95"/>
                </a:cubicBezTo>
                <a:cubicBezTo>
                  <a:pt x="39" y="95"/>
                  <a:pt x="33" y="93"/>
                  <a:pt x="28" y="89"/>
                </a:cubicBezTo>
                <a:cubicBezTo>
                  <a:pt x="23" y="85"/>
                  <a:pt x="19" y="80"/>
                  <a:pt x="17" y="74"/>
                </a:cubicBezTo>
                <a:cubicBezTo>
                  <a:pt x="19" y="74"/>
                  <a:pt x="21" y="74"/>
                  <a:pt x="23" y="74"/>
                </a:cubicBezTo>
                <a:cubicBezTo>
                  <a:pt x="26" y="74"/>
                  <a:pt x="28" y="74"/>
                  <a:pt x="31" y="73"/>
                </a:cubicBezTo>
                <a:cubicBezTo>
                  <a:pt x="24" y="72"/>
                  <a:pt x="18" y="68"/>
                  <a:pt x="13" y="63"/>
                </a:cubicBezTo>
                <a:cubicBezTo>
                  <a:pt x="9" y="57"/>
                  <a:pt x="6" y="51"/>
                  <a:pt x="6" y="43"/>
                </a:cubicBezTo>
                <a:cubicBezTo>
                  <a:pt x="6" y="43"/>
                  <a:pt x="6" y="43"/>
                  <a:pt x="6" y="43"/>
                </a:cubicBezTo>
                <a:cubicBezTo>
                  <a:pt x="11" y="45"/>
                  <a:pt x="15" y="47"/>
                  <a:pt x="20" y="47"/>
                </a:cubicBezTo>
                <a:cubicBezTo>
                  <a:pt x="16" y="44"/>
                  <a:pt x="13" y="40"/>
                  <a:pt x="10" y="36"/>
                </a:cubicBezTo>
                <a:cubicBezTo>
                  <a:pt x="8" y="32"/>
                  <a:pt x="7" y="27"/>
                  <a:pt x="7" y="21"/>
                </a:cubicBezTo>
                <a:cubicBezTo>
                  <a:pt x="7" y="16"/>
                  <a:pt x="8" y="11"/>
                  <a:pt x="11" y="6"/>
                </a:cubicBezTo>
                <a:cubicBezTo>
                  <a:pt x="18" y="15"/>
                  <a:pt x="28" y="23"/>
                  <a:pt x="39" y="29"/>
                </a:cubicBezTo>
                <a:cubicBezTo>
                  <a:pt x="50" y="34"/>
                  <a:pt x="61" y="37"/>
                  <a:pt x="74" y="38"/>
                </a:cubicBezTo>
                <a:cubicBezTo>
                  <a:pt x="73" y="36"/>
                  <a:pt x="73" y="33"/>
                  <a:pt x="73" y="31"/>
                </a:cubicBezTo>
                <a:cubicBezTo>
                  <a:pt x="73" y="23"/>
                  <a:pt x="76" y="15"/>
                  <a:pt x="82" y="9"/>
                </a:cubicBezTo>
                <a:cubicBezTo>
                  <a:pt x="88" y="3"/>
                  <a:pt x="95" y="0"/>
                  <a:pt x="104" y="0"/>
                </a:cubicBezTo>
                <a:cubicBezTo>
                  <a:pt x="112" y="0"/>
                  <a:pt x="120" y="4"/>
                  <a:pt x="126" y="10"/>
                </a:cubicBezTo>
                <a:cubicBezTo>
                  <a:pt x="133" y="9"/>
                  <a:pt x="139" y="6"/>
                  <a:pt x="145" y="3"/>
                </a:cubicBezTo>
                <a:cubicBezTo>
                  <a:pt x="143" y="10"/>
                  <a:pt x="138" y="16"/>
                  <a:pt x="132" y="20"/>
                </a:cubicBezTo>
                <a:cubicBezTo>
                  <a:pt x="138" y="19"/>
                  <a:pt x="144" y="17"/>
                  <a:pt x="14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p:cNvSpPr/>
          <p:nvPr/>
        </p:nvSpPr>
        <p:spPr>
          <a:xfrm>
            <a:off x="6872175" y="4908296"/>
            <a:ext cx="3294914" cy="512256"/>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manufactured products before team driven resources. </a:t>
            </a:r>
          </a:p>
        </p:txBody>
      </p:sp>
    </p:spTree>
    <p:extLst>
      <p:ext uri="{BB962C8B-B14F-4D97-AF65-F5344CB8AC3E}">
        <p14:creationId xmlns:p14="http://schemas.microsoft.com/office/powerpoint/2010/main" val="57547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055097" cy="261610"/>
          </a:xfrm>
          <a:prstGeom prst="rect">
            <a:avLst/>
          </a:prstGeom>
          <a:solidFill>
            <a:schemeClr val="accent4"/>
          </a:solidFill>
        </p:spPr>
        <p:txBody>
          <a:bodyPr wrap="none" rtlCol="0">
            <a:spAutoFit/>
          </a:bodyPr>
          <a:lstStyle/>
          <a:p>
            <a:r>
              <a:rPr lang="en-US" sz="1100" b="1">
                <a:solidFill>
                  <a:schemeClr val="bg1"/>
                </a:solidFill>
                <a:ea typeface="Roboto" panose="02000000000000000000" pitchFamily="2" charset="0"/>
              </a:rPr>
              <a:t>PORTFOLIO</a:t>
            </a:r>
          </a:p>
        </p:txBody>
      </p:sp>
      <p:sp>
        <p:nvSpPr>
          <p:cNvPr id="9" name="TextBox 8"/>
          <p:cNvSpPr txBox="1"/>
          <p:nvPr/>
        </p:nvSpPr>
        <p:spPr>
          <a:xfrm>
            <a:off x="919756" y="1103293"/>
            <a:ext cx="4900701" cy="1077218"/>
          </a:xfrm>
          <a:prstGeom prst="rect">
            <a:avLst/>
          </a:prstGeom>
          <a:noFill/>
        </p:spPr>
        <p:txBody>
          <a:bodyPr wrap="none" rtlCol="0">
            <a:spAutoFit/>
          </a:bodyPr>
          <a:lstStyle/>
          <a:p>
            <a:r>
              <a:rPr lang="en-US" sz="3200" b="1" dirty="0">
                <a:solidFill>
                  <a:schemeClr val="bg1"/>
                </a:solidFill>
                <a:ea typeface="Roboto" panose="02000000000000000000" pitchFamily="2" charset="0"/>
              </a:rPr>
              <a:t>Business Creative </a:t>
            </a:r>
          </a:p>
          <a:p>
            <a:r>
              <a:rPr lang="en-US" sz="3200" b="1" dirty="0">
                <a:solidFill>
                  <a:schemeClr val="bg1"/>
                </a:solidFill>
                <a:ea typeface="Roboto" panose="02000000000000000000" pitchFamily="2" charset="0"/>
              </a:rPr>
              <a:t>Theme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4</a:t>
            </a:fld>
            <a:endParaRPr lang="en-US"/>
          </a:p>
        </p:txBody>
      </p:sp>
      <p:pic>
        <p:nvPicPr>
          <p:cNvPr id="3" name="Picture Placeholder 2">
            <a:extLst>
              <a:ext uri="{FF2B5EF4-FFF2-40B4-BE49-F238E27FC236}">
                <a16:creationId xmlns:a16="http://schemas.microsoft.com/office/drawing/2014/main" id="{E8E68ED1-25D7-4B5A-8948-1C25E40E2A3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5116" r="15116"/>
          <a:stretch>
            <a:fillRect/>
          </a:stretch>
        </p:blipFill>
        <p:spPr/>
      </p:pic>
      <p:pic>
        <p:nvPicPr>
          <p:cNvPr id="8" name="Picture Placeholder 7">
            <a:extLst>
              <a:ext uri="{FF2B5EF4-FFF2-40B4-BE49-F238E27FC236}">
                <a16:creationId xmlns:a16="http://schemas.microsoft.com/office/drawing/2014/main" id="{C940691D-8769-41CA-ABD1-2E9AADCFE56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0759" r="10759"/>
          <a:stretch>
            <a:fillRect/>
          </a:stretch>
        </p:blipFill>
        <p:spPr/>
      </p:pic>
      <p:sp>
        <p:nvSpPr>
          <p:cNvPr id="28" name="Rectangle 27"/>
          <p:cNvSpPr/>
          <p:nvPr/>
        </p:nvSpPr>
        <p:spPr>
          <a:xfrm>
            <a:off x="934270" y="2343217"/>
            <a:ext cx="10206370" cy="732316"/>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a:t>
            </a:r>
          </a:p>
        </p:txBody>
      </p:sp>
      <p:sp>
        <p:nvSpPr>
          <p:cNvPr id="53" name="Rectangle 52"/>
          <p:cNvSpPr/>
          <p:nvPr/>
        </p:nvSpPr>
        <p:spPr>
          <a:xfrm>
            <a:off x="3696882" y="3710171"/>
            <a:ext cx="2241474" cy="1172437"/>
          </a:xfrm>
          <a:prstGeom prst="rect">
            <a:avLst/>
          </a:prstGeom>
        </p:spPr>
        <p:txBody>
          <a:bodyPr wrap="square">
            <a:spAutoFit/>
          </a:bodyPr>
          <a:lstStyle/>
          <a:p>
            <a:pPr>
              <a:lnSpc>
                <a:spcPct val="130000"/>
              </a:lnSpc>
            </a:pPr>
            <a:r>
              <a:rPr lang="en-US" sz="1100" b="1" dirty="0">
                <a:solidFill>
                  <a:schemeClr val="bg1"/>
                </a:solidFill>
                <a:ea typeface="Roboto" panose="02000000000000000000" pitchFamily="2" charset="0"/>
              </a:rPr>
              <a:t>BUSINESS MEET ROOM</a:t>
            </a:r>
          </a:p>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p>
        </p:txBody>
      </p:sp>
      <p:sp>
        <p:nvSpPr>
          <p:cNvPr id="56" name="Rectangle 55"/>
          <p:cNvSpPr/>
          <p:nvPr/>
        </p:nvSpPr>
        <p:spPr>
          <a:xfrm>
            <a:off x="8807857" y="3710171"/>
            <a:ext cx="2241474" cy="1172437"/>
          </a:xfrm>
          <a:prstGeom prst="rect">
            <a:avLst/>
          </a:prstGeom>
        </p:spPr>
        <p:txBody>
          <a:bodyPr wrap="square">
            <a:spAutoFit/>
          </a:bodyPr>
          <a:lstStyle/>
          <a:p>
            <a:pPr>
              <a:lnSpc>
                <a:spcPct val="130000"/>
              </a:lnSpc>
            </a:pPr>
            <a:r>
              <a:rPr lang="en-US" sz="1100" b="1" dirty="0">
                <a:solidFill>
                  <a:schemeClr val="bg1"/>
                </a:solidFill>
                <a:ea typeface="Roboto" panose="02000000000000000000" pitchFamily="2" charset="0"/>
              </a:rPr>
              <a:t>BRADNING SOLUTIONS</a:t>
            </a:r>
          </a:p>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p>
        </p:txBody>
      </p:sp>
      <p:grpSp>
        <p:nvGrpSpPr>
          <p:cNvPr id="57" name="Group 56"/>
          <p:cNvGrpSpPr/>
          <p:nvPr/>
        </p:nvGrpSpPr>
        <p:grpSpPr>
          <a:xfrm rot="19735879">
            <a:off x="5263071" y="5054273"/>
            <a:ext cx="479225" cy="464249"/>
            <a:chOff x="3962400" y="3600450"/>
            <a:chExt cx="406400" cy="393700"/>
          </a:xfrm>
          <a:solidFill>
            <a:schemeClr val="accent1">
              <a:lumMod val="75000"/>
            </a:schemeClr>
          </a:solidFill>
        </p:grpSpPr>
        <p:sp>
          <p:nvSpPr>
            <p:cNvPr id="58" name="Freeform 49"/>
            <p:cNvSpPr>
              <a:spLocks/>
            </p:cNvSpPr>
            <p:nvPr/>
          </p:nvSpPr>
          <p:spPr bwMode="auto">
            <a:xfrm>
              <a:off x="4165600" y="3816350"/>
              <a:ext cx="50800" cy="50800"/>
            </a:xfrm>
            <a:custGeom>
              <a:avLst/>
              <a:gdLst/>
              <a:ahLst/>
              <a:cxnLst>
                <a:cxn ang="0">
                  <a:pos x="16" y="0"/>
                </a:cxn>
                <a:cxn ang="0">
                  <a:pos x="16" y="0"/>
                </a:cxn>
                <a:cxn ang="0">
                  <a:pos x="10" y="2"/>
                </a:cxn>
                <a:cxn ang="0">
                  <a:pos x="4" y="4"/>
                </a:cxn>
                <a:cxn ang="0">
                  <a:pos x="2" y="10"/>
                </a:cxn>
                <a:cxn ang="0">
                  <a:pos x="0" y="16"/>
                </a:cxn>
                <a:cxn ang="0">
                  <a:pos x="0" y="16"/>
                </a:cxn>
                <a:cxn ang="0">
                  <a:pos x="2" y="22"/>
                </a:cxn>
                <a:cxn ang="0">
                  <a:pos x="4" y="28"/>
                </a:cxn>
                <a:cxn ang="0">
                  <a:pos x="10" y="30"/>
                </a:cxn>
                <a:cxn ang="0">
                  <a:pos x="16" y="32"/>
                </a:cxn>
                <a:cxn ang="0">
                  <a:pos x="16" y="32"/>
                </a:cxn>
                <a:cxn ang="0">
                  <a:pos x="22" y="30"/>
                </a:cxn>
                <a:cxn ang="0">
                  <a:pos x="28" y="28"/>
                </a:cxn>
                <a:cxn ang="0">
                  <a:pos x="30" y="22"/>
                </a:cxn>
                <a:cxn ang="0">
                  <a:pos x="32" y="16"/>
                </a:cxn>
                <a:cxn ang="0">
                  <a:pos x="32" y="16"/>
                </a:cxn>
                <a:cxn ang="0">
                  <a:pos x="30" y="10"/>
                </a:cxn>
                <a:cxn ang="0">
                  <a:pos x="28" y="4"/>
                </a:cxn>
                <a:cxn ang="0">
                  <a:pos x="22" y="2"/>
                </a:cxn>
                <a:cxn ang="0">
                  <a:pos x="16" y="0"/>
                </a:cxn>
              </a:cxnLst>
              <a:rect l="0" t="0" r="r" b="b"/>
              <a:pathLst>
                <a:path w="32" h="32">
                  <a:moveTo>
                    <a:pt x="16" y="0"/>
                  </a:moveTo>
                  <a:lnTo>
                    <a:pt x="16" y="0"/>
                  </a:lnTo>
                  <a:lnTo>
                    <a:pt x="10" y="2"/>
                  </a:lnTo>
                  <a:lnTo>
                    <a:pt x="4" y="4"/>
                  </a:lnTo>
                  <a:lnTo>
                    <a:pt x="2" y="10"/>
                  </a:lnTo>
                  <a:lnTo>
                    <a:pt x="0" y="16"/>
                  </a:lnTo>
                  <a:lnTo>
                    <a:pt x="0" y="16"/>
                  </a:lnTo>
                  <a:lnTo>
                    <a:pt x="2" y="22"/>
                  </a:lnTo>
                  <a:lnTo>
                    <a:pt x="4" y="28"/>
                  </a:lnTo>
                  <a:lnTo>
                    <a:pt x="10" y="30"/>
                  </a:lnTo>
                  <a:lnTo>
                    <a:pt x="16" y="32"/>
                  </a:lnTo>
                  <a:lnTo>
                    <a:pt x="16" y="32"/>
                  </a:lnTo>
                  <a:lnTo>
                    <a:pt x="22" y="30"/>
                  </a:lnTo>
                  <a:lnTo>
                    <a:pt x="28" y="28"/>
                  </a:lnTo>
                  <a:lnTo>
                    <a:pt x="30" y="22"/>
                  </a:lnTo>
                  <a:lnTo>
                    <a:pt x="32" y="16"/>
                  </a:lnTo>
                  <a:lnTo>
                    <a:pt x="32" y="16"/>
                  </a:lnTo>
                  <a:lnTo>
                    <a:pt x="30" y="10"/>
                  </a:lnTo>
                  <a:lnTo>
                    <a:pt x="28" y="4"/>
                  </a:lnTo>
                  <a:lnTo>
                    <a:pt x="22" y="2"/>
                  </a:lnTo>
                  <a:lnTo>
                    <a:pt x="1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9" name="Freeform 51"/>
            <p:cNvSpPr>
              <a:spLocks noEditPoints="1"/>
            </p:cNvSpPr>
            <p:nvPr/>
          </p:nvSpPr>
          <p:spPr bwMode="auto">
            <a:xfrm>
              <a:off x="3962400" y="3600450"/>
              <a:ext cx="406400" cy="393700"/>
            </a:xfrm>
            <a:custGeom>
              <a:avLst/>
              <a:gdLst/>
              <a:ahLst/>
              <a:cxnLst>
                <a:cxn ang="0">
                  <a:pos x="232" y="48"/>
                </a:cxn>
                <a:cxn ang="0">
                  <a:pos x="232" y="24"/>
                </a:cxn>
                <a:cxn ang="0">
                  <a:pos x="218" y="2"/>
                </a:cxn>
                <a:cxn ang="0">
                  <a:pos x="44" y="0"/>
                </a:cxn>
                <a:cxn ang="0">
                  <a:pos x="26" y="4"/>
                </a:cxn>
                <a:cxn ang="0">
                  <a:pos x="8" y="20"/>
                </a:cxn>
                <a:cxn ang="0">
                  <a:pos x="0" y="44"/>
                </a:cxn>
                <a:cxn ang="0">
                  <a:pos x="0" y="212"/>
                </a:cxn>
                <a:cxn ang="0">
                  <a:pos x="12" y="236"/>
                </a:cxn>
                <a:cxn ang="0">
                  <a:pos x="36" y="248"/>
                </a:cxn>
                <a:cxn ang="0">
                  <a:pos x="188" y="248"/>
                </a:cxn>
                <a:cxn ang="0">
                  <a:pos x="212" y="240"/>
                </a:cxn>
                <a:cxn ang="0">
                  <a:pos x="228" y="222"/>
                </a:cxn>
                <a:cxn ang="0">
                  <a:pos x="232" y="192"/>
                </a:cxn>
                <a:cxn ang="0">
                  <a:pos x="242" y="182"/>
                </a:cxn>
                <a:cxn ang="0">
                  <a:pos x="256" y="144"/>
                </a:cxn>
                <a:cxn ang="0">
                  <a:pos x="242" y="106"/>
                </a:cxn>
                <a:cxn ang="0">
                  <a:pos x="176" y="16"/>
                </a:cxn>
                <a:cxn ang="0">
                  <a:pos x="212" y="16"/>
                </a:cxn>
                <a:cxn ang="0">
                  <a:pos x="216" y="24"/>
                </a:cxn>
                <a:cxn ang="0">
                  <a:pos x="216" y="74"/>
                </a:cxn>
                <a:cxn ang="0">
                  <a:pos x="208" y="72"/>
                </a:cxn>
                <a:cxn ang="0">
                  <a:pos x="208" y="32"/>
                </a:cxn>
                <a:cxn ang="0">
                  <a:pos x="206" y="26"/>
                </a:cxn>
                <a:cxn ang="0">
                  <a:pos x="32" y="24"/>
                </a:cxn>
                <a:cxn ang="0">
                  <a:pos x="26" y="26"/>
                </a:cxn>
                <a:cxn ang="0">
                  <a:pos x="24" y="48"/>
                </a:cxn>
                <a:cxn ang="0">
                  <a:pos x="18" y="54"/>
                </a:cxn>
                <a:cxn ang="0">
                  <a:pos x="18" y="34"/>
                </a:cxn>
                <a:cxn ang="0">
                  <a:pos x="44" y="16"/>
                </a:cxn>
                <a:cxn ang="0">
                  <a:pos x="32" y="32"/>
                </a:cxn>
                <a:cxn ang="0">
                  <a:pos x="200" y="56"/>
                </a:cxn>
                <a:cxn ang="0">
                  <a:pos x="200" y="48"/>
                </a:cxn>
                <a:cxn ang="0">
                  <a:pos x="200" y="72"/>
                </a:cxn>
                <a:cxn ang="0">
                  <a:pos x="44" y="72"/>
                </a:cxn>
                <a:cxn ang="0">
                  <a:pos x="32" y="64"/>
                </a:cxn>
                <a:cxn ang="0">
                  <a:pos x="216" y="204"/>
                </a:cxn>
                <a:cxn ang="0">
                  <a:pos x="198" y="230"/>
                </a:cxn>
                <a:cxn ang="0">
                  <a:pos x="44" y="232"/>
                </a:cxn>
                <a:cxn ang="0">
                  <a:pos x="18" y="214"/>
                </a:cxn>
                <a:cxn ang="0">
                  <a:pos x="16" y="78"/>
                </a:cxn>
                <a:cxn ang="0">
                  <a:pos x="36" y="88"/>
                </a:cxn>
                <a:cxn ang="0">
                  <a:pos x="208" y="88"/>
                </a:cxn>
                <a:cxn ang="0">
                  <a:pos x="214" y="90"/>
                </a:cxn>
                <a:cxn ang="0">
                  <a:pos x="216" y="112"/>
                </a:cxn>
                <a:cxn ang="0">
                  <a:pos x="136" y="112"/>
                </a:cxn>
                <a:cxn ang="0">
                  <a:pos x="116" y="124"/>
                </a:cxn>
                <a:cxn ang="0">
                  <a:pos x="104" y="144"/>
                </a:cxn>
                <a:cxn ang="0">
                  <a:pos x="104" y="160"/>
                </a:cxn>
                <a:cxn ang="0">
                  <a:pos x="116" y="180"/>
                </a:cxn>
                <a:cxn ang="0">
                  <a:pos x="136" y="192"/>
                </a:cxn>
                <a:cxn ang="0">
                  <a:pos x="216" y="204"/>
                </a:cxn>
                <a:cxn ang="0">
                  <a:pos x="144" y="176"/>
                </a:cxn>
                <a:cxn ang="0">
                  <a:pos x="122" y="162"/>
                </a:cxn>
                <a:cxn ang="0">
                  <a:pos x="122" y="142"/>
                </a:cxn>
                <a:cxn ang="0">
                  <a:pos x="144" y="128"/>
                </a:cxn>
                <a:cxn ang="0">
                  <a:pos x="224" y="126"/>
                </a:cxn>
                <a:cxn ang="0">
                  <a:pos x="230" y="118"/>
                </a:cxn>
                <a:cxn ang="0">
                  <a:pos x="232" y="118"/>
                </a:cxn>
                <a:cxn ang="0">
                  <a:pos x="240" y="144"/>
                </a:cxn>
                <a:cxn ang="0">
                  <a:pos x="232" y="170"/>
                </a:cxn>
              </a:cxnLst>
              <a:rect l="0" t="0" r="r" b="b"/>
              <a:pathLst>
                <a:path w="256" h="248">
                  <a:moveTo>
                    <a:pt x="232" y="96"/>
                  </a:moveTo>
                  <a:lnTo>
                    <a:pt x="232" y="96"/>
                  </a:lnTo>
                  <a:lnTo>
                    <a:pt x="232" y="48"/>
                  </a:lnTo>
                  <a:lnTo>
                    <a:pt x="232" y="44"/>
                  </a:lnTo>
                  <a:lnTo>
                    <a:pt x="232" y="24"/>
                  </a:lnTo>
                  <a:lnTo>
                    <a:pt x="232" y="24"/>
                  </a:lnTo>
                  <a:lnTo>
                    <a:pt x="230" y="14"/>
                  </a:lnTo>
                  <a:lnTo>
                    <a:pt x="224" y="8"/>
                  </a:lnTo>
                  <a:lnTo>
                    <a:pt x="218" y="2"/>
                  </a:lnTo>
                  <a:lnTo>
                    <a:pt x="208" y="0"/>
                  </a:lnTo>
                  <a:lnTo>
                    <a:pt x="176" y="0"/>
                  </a:lnTo>
                  <a:lnTo>
                    <a:pt x="44" y="0"/>
                  </a:lnTo>
                  <a:lnTo>
                    <a:pt x="44" y="0"/>
                  </a:lnTo>
                  <a:lnTo>
                    <a:pt x="36" y="0"/>
                  </a:lnTo>
                  <a:lnTo>
                    <a:pt x="26" y="4"/>
                  </a:lnTo>
                  <a:lnTo>
                    <a:pt x="20" y="8"/>
                  </a:lnTo>
                  <a:lnTo>
                    <a:pt x="12" y="12"/>
                  </a:lnTo>
                  <a:lnTo>
                    <a:pt x="8" y="20"/>
                  </a:lnTo>
                  <a:lnTo>
                    <a:pt x="4" y="26"/>
                  </a:lnTo>
                  <a:lnTo>
                    <a:pt x="0" y="36"/>
                  </a:lnTo>
                  <a:lnTo>
                    <a:pt x="0" y="44"/>
                  </a:lnTo>
                  <a:lnTo>
                    <a:pt x="0" y="204"/>
                  </a:lnTo>
                  <a:lnTo>
                    <a:pt x="0" y="204"/>
                  </a:lnTo>
                  <a:lnTo>
                    <a:pt x="0" y="212"/>
                  </a:lnTo>
                  <a:lnTo>
                    <a:pt x="4" y="222"/>
                  </a:lnTo>
                  <a:lnTo>
                    <a:pt x="8" y="228"/>
                  </a:lnTo>
                  <a:lnTo>
                    <a:pt x="12" y="236"/>
                  </a:lnTo>
                  <a:lnTo>
                    <a:pt x="20" y="240"/>
                  </a:lnTo>
                  <a:lnTo>
                    <a:pt x="26" y="244"/>
                  </a:lnTo>
                  <a:lnTo>
                    <a:pt x="36" y="248"/>
                  </a:lnTo>
                  <a:lnTo>
                    <a:pt x="44" y="248"/>
                  </a:lnTo>
                  <a:lnTo>
                    <a:pt x="188" y="248"/>
                  </a:lnTo>
                  <a:lnTo>
                    <a:pt x="188" y="248"/>
                  </a:lnTo>
                  <a:lnTo>
                    <a:pt x="196" y="248"/>
                  </a:lnTo>
                  <a:lnTo>
                    <a:pt x="206" y="244"/>
                  </a:lnTo>
                  <a:lnTo>
                    <a:pt x="212" y="240"/>
                  </a:lnTo>
                  <a:lnTo>
                    <a:pt x="220" y="236"/>
                  </a:lnTo>
                  <a:lnTo>
                    <a:pt x="224" y="228"/>
                  </a:lnTo>
                  <a:lnTo>
                    <a:pt x="228" y="222"/>
                  </a:lnTo>
                  <a:lnTo>
                    <a:pt x="232" y="212"/>
                  </a:lnTo>
                  <a:lnTo>
                    <a:pt x="232" y="204"/>
                  </a:lnTo>
                  <a:lnTo>
                    <a:pt x="232" y="192"/>
                  </a:lnTo>
                  <a:lnTo>
                    <a:pt x="232" y="192"/>
                  </a:lnTo>
                  <a:lnTo>
                    <a:pt x="232" y="192"/>
                  </a:lnTo>
                  <a:lnTo>
                    <a:pt x="242" y="182"/>
                  </a:lnTo>
                  <a:lnTo>
                    <a:pt x="250" y="170"/>
                  </a:lnTo>
                  <a:lnTo>
                    <a:pt x="254" y="158"/>
                  </a:lnTo>
                  <a:lnTo>
                    <a:pt x="256" y="144"/>
                  </a:lnTo>
                  <a:lnTo>
                    <a:pt x="254" y="130"/>
                  </a:lnTo>
                  <a:lnTo>
                    <a:pt x="250" y="118"/>
                  </a:lnTo>
                  <a:lnTo>
                    <a:pt x="242" y="106"/>
                  </a:lnTo>
                  <a:lnTo>
                    <a:pt x="232" y="96"/>
                  </a:lnTo>
                  <a:close/>
                  <a:moveTo>
                    <a:pt x="44" y="16"/>
                  </a:moveTo>
                  <a:lnTo>
                    <a:pt x="176" y="16"/>
                  </a:lnTo>
                  <a:lnTo>
                    <a:pt x="208" y="16"/>
                  </a:lnTo>
                  <a:lnTo>
                    <a:pt x="208" y="16"/>
                  </a:lnTo>
                  <a:lnTo>
                    <a:pt x="212" y="16"/>
                  </a:lnTo>
                  <a:lnTo>
                    <a:pt x="214" y="18"/>
                  </a:lnTo>
                  <a:lnTo>
                    <a:pt x="216" y="20"/>
                  </a:lnTo>
                  <a:lnTo>
                    <a:pt x="216" y="24"/>
                  </a:lnTo>
                  <a:lnTo>
                    <a:pt x="216" y="44"/>
                  </a:lnTo>
                  <a:lnTo>
                    <a:pt x="216" y="48"/>
                  </a:lnTo>
                  <a:lnTo>
                    <a:pt x="216" y="74"/>
                  </a:lnTo>
                  <a:lnTo>
                    <a:pt x="216" y="74"/>
                  </a:lnTo>
                  <a:lnTo>
                    <a:pt x="208" y="72"/>
                  </a:lnTo>
                  <a:lnTo>
                    <a:pt x="208" y="72"/>
                  </a:lnTo>
                  <a:lnTo>
                    <a:pt x="208" y="64"/>
                  </a:lnTo>
                  <a:lnTo>
                    <a:pt x="208" y="48"/>
                  </a:lnTo>
                  <a:lnTo>
                    <a:pt x="208" y="32"/>
                  </a:lnTo>
                  <a:lnTo>
                    <a:pt x="208" y="32"/>
                  </a:lnTo>
                  <a:lnTo>
                    <a:pt x="208" y="28"/>
                  </a:lnTo>
                  <a:lnTo>
                    <a:pt x="206" y="26"/>
                  </a:lnTo>
                  <a:lnTo>
                    <a:pt x="204" y="24"/>
                  </a:lnTo>
                  <a:lnTo>
                    <a:pt x="200" y="24"/>
                  </a:lnTo>
                  <a:lnTo>
                    <a:pt x="32" y="24"/>
                  </a:lnTo>
                  <a:lnTo>
                    <a:pt x="32" y="24"/>
                  </a:lnTo>
                  <a:lnTo>
                    <a:pt x="28" y="24"/>
                  </a:lnTo>
                  <a:lnTo>
                    <a:pt x="26" y="26"/>
                  </a:lnTo>
                  <a:lnTo>
                    <a:pt x="24" y="28"/>
                  </a:lnTo>
                  <a:lnTo>
                    <a:pt x="24" y="32"/>
                  </a:lnTo>
                  <a:lnTo>
                    <a:pt x="24" y="48"/>
                  </a:lnTo>
                  <a:lnTo>
                    <a:pt x="24" y="64"/>
                  </a:lnTo>
                  <a:lnTo>
                    <a:pt x="24" y="64"/>
                  </a:lnTo>
                  <a:lnTo>
                    <a:pt x="18" y="54"/>
                  </a:lnTo>
                  <a:lnTo>
                    <a:pt x="16" y="44"/>
                  </a:lnTo>
                  <a:lnTo>
                    <a:pt x="16" y="44"/>
                  </a:lnTo>
                  <a:lnTo>
                    <a:pt x="18" y="34"/>
                  </a:lnTo>
                  <a:lnTo>
                    <a:pt x="24" y="24"/>
                  </a:lnTo>
                  <a:lnTo>
                    <a:pt x="34" y="18"/>
                  </a:lnTo>
                  <a:lnTo>
                    <a:pt x="44" y="16"/>
                  </a:lnTo>
                  <a:close/>
                  <a:moveTo>
                    <a:pt x="200" y="40"/>
                  </a:moveTo>
                  <a:lnTo>
                    <a:pt x="32" y="40"/>
                  </a:lnTo>
                  <a:lnTo>
                    <a:pt x="32" y="32"/>
                  </a:lnTo>
                  <a:lnTo>
                    <a:pt x="200" y="32"/>
                  </a:lnTo>
                  <a:lnTo>
                    <a:pt x="200" y="40"/>
                  </a:lnTo>
                  <a:close/>
                  <a:moveTo>
                    <a:pt x="200" y="56"/>
                  </a:moveTo>
                  <a:lnTo>
                    <a:pt x="32" y="56"/>
                  </a:lnTo>
                  <a:lnTo>
                    <a:pt x="32" y="48"/>
                  </a:lnTo>
                  <a:lnTo>
                    <a:pt x="200" y="48"/>
                  </a:lnTo>
                  <a:lnTo>
                    <a:pt x="200" y="56"/>
                  </a:lnTo>
                  <a:close/>
                  <a:moveTo>
                    <a:pt x="200" y="64"/>
                  </a:moveTo>
                  <a:lnTo>
                    <a:pt x="200" y="72"/>
                  </a:lnTo>
                  <a:lnTo>
                    <a:pt x="176" y="72"/>
                  </a:lnTo>
                  <a:lnTo>
                    <a:pt x="44" y="72"/>
                  </a:lnTo>
                  <a:lnTo>
                    <a:pt x="44" y="72"/>
                  </a:lnTo>
                  <a:lnTo>
                    <a:pt x="38" y="72"/>
                  </a:lnTo>
                  <a:lnTo>
                    <a:pt x="32" y="70"/>
                  </a:lnTo>
                  <a:lnTo>
                    <a:pt x="32" y="64"/>
                  </a:lnTo>
                  <a:lnTo>
                    <a:pt x="200" y="64"/>
                  </a:lnTo>
                  <a:close/>
                  <a:moveTo>
                    <a:pt x="216" y="204"/>
                  </a:moveTo>
                  <a:lnTo>
                    <a:pt x="216" y="204"/>
                  </a:lnTo>
                  <a:lnTo>
                    <a:pt x="214" y="214"/>
                  </a:lnTo>
                  <a:lnTo>
                    <a:pt x="208" y="224"/>
                  </a:lnTo>
                  <a:lnTo>
                    <a:pt x="198" y="230"/>
                  </a:lnTo>
                  <a:lnTo>
                    <a:pt x="188" y="232"/>
                  </a:lnTo>
                  <a:lnTo>
                    <a:pt x="44" y="232"/>
                  </a:lnTo>
                  <a:lnTo>
                    <a:pt x="44" y="232"/>
                  </a:lnTo>
                  <a:lnTo>
                    <a:pt x="34" y="230"/>
                  </a:lnTo>
                  <a:lnTo>
                    <a:pt x="24" y="224"/>
                  </a:lnTo>
                  <a:lnTo>
                    <a:pt x="18" y="214"/>
                  </a:lnTo>
                  <a:lnTo>
                    <a:pt x="16" y="204"/>
                  </a:lnTo>
                  <a:lnTo>
                    <a:pt x="16" y="78"/>
                  </a:lnTo>
                  <a:lnTo>
                    <a:pt x="16" y="78"/>
                  </a:lnTo>
                  <a:lnTo>
                    <a:pt x="22" y="82"/>
                  </a:lnTo>
                  <a:lnTo>
                    <a:pt x="28" y="86"/>
                  </a:lnTo>
                  <a:lnTo>
                    <a:pt x="36" y="88"/>
                  </a:lnTo>
                  <a:lnTo>
                    <a:pt x="44" y="88"/>
                  </a:lnTo>
                  <a:lnTo>
                    <a:pt x="176" y="88"/>
                  </a:lnTo>
                  <a:lnTo>
                    <a:pt x="208" y="88"/>
                  </a:lnTo>
                  <a:lnTo>
                    <a:pt x="208" y="88"/>
                  </a:lnTo>
                  <a:lnTo>
                    <a:pt x="212" y="88"/>
                  </a:lnTo>
                  <a:lnTo>
                    <a:pt x="214" y="90"/>
                  </a:lnTo>
                  <a:lnTo>
                    <a:pt x="216" y="92"/>
                  </a:lnTo>
                  <a:lnTo>
                    <a:pt x="216" y="96"/>
                  </a:lnTo>
                  <a:lnTo>
                    <a:pt x="216" y="112"/>
                  </a:lnTo>
                  <a:lnTo>
                    <a:pt x="144" y="112"/>
                  </a:lnTo>
                  <a:lnTo>
                    <a:pt x="144" y="112"/>
                  </a:lnTo>
                  <a:lnTo>
                    <a:pt x="136" y="112"/>
                  </a:lnTo>
                  <a:lnTo>
                    <a:pt x="128" y="116"/>
                  </a:lnTo>
                  <a:lnTo>
                    <a:pt x="122" y="118"/>
                  </a:lnTo>
                  <a:lnTo>
                    <a:pt x="116" y="124"/>
                  </a:lnTo>
                  <a:lnTo>
                    <a:pt x="110" y="130"/>
                  </a:lnTo>
                  <a:lnTo>
                    <a:pt x="108" y="136"/>
                  </a:lnTo>
                  <a:lnTo>
                    <a:pt x="104" y="144"/>
                  </a:lnTo>
                  <a:lnTo>
                    <a:pt x="104" y="152"/>
                  </a:lnTo>
                  <a:lnTo>
                    <a:pt x="104" y="152"/>
                  </a:lnTo>
                  <a:lnTo>
                    <a:pt x="104" y="160"/>
                  </a:lnTo>
                  <a:lnTo>
                    <a:pt x="108" y="168"/>
                  </a:lnTo>
                  <a:lnTo>
                    <a:pt x="110" y="174"/>
                  </a:lnTo>
                  <a:lnTo>
                    <a:pt x="116" y="180"/>
                  </a:lnTo>
                  <a:lnTo>
                    <a:pt x="122" y="186"/>
                  </a:lnTo>
                  <a:lnTo>
                    <a:pt x="128" y="188"/>
                  </a:lnTo>
                  <a:lnTo>
                    <a:pt x="136" y="192"/>
                  </a:lnTo>
                  <a:lnTo>
                    <a:pt x="144" y="192"/>
                  </a:lnTo>
                  <a:lnTo>
                    <a:pt x="216" y="192"/>
                  </a:lnTo>
                  <a:lnTo>
                    <a:pt x="216" y="204"/>
                  </a:lnTo>
                  <a:close/>
                  <a:moveTo>
                    <a:pt x="226" y="176"/>
                  </a:moveTo>
                  <a:lnTo>
                    <a:pt x="144" y="176"/>
                  </a:lnTo>
                  <a:lnTo>
                    <a:pt x="144" y="176"/>
                  </a:lnTo>
                  <a:lnTo>
                    <a:pt x="134" y="174"/>
                  </a:lnTo>
                  <a:lnTo>
                    <a:pt x="128" y="168"/>
                  </a:lnTo>
                  <a:lnTo>
                    <a:pt x="122" y="162"/>
                  </a:lnTo>
                  <a:lnTo>
                    <a:pt x="120" y="152"/>
                  </a:lnTo>
                  <a:lnTo>
                    <a:pt x="120" y="152"/>
                  </a:lnTo>
                  <a:lnTo>
                    <a:pt x="122" y="142"/>
                  </a:lnTo>
                  <a:lnTo>
                    <a:pt x="128" y="136"/>
                  </a:lnTo>
                  <a:lnTo>
                    <a:pt x="134" y="130"/>
                  </a:lnTo>
                  <a:lnTo>
                    <a:pt x="144" y="128"/>
                  </a:lnTo>
                  <a:lnTo>
                    <a:pt x="216" y="128"/>
                  </a:lnTo>
                  <a:lnTo>
                    <a:pt x="216" y="128"/>
                  </a:lnTo>
                  <a:lnTo>
                    <a:pt x="224" y="126"/>
                  </a:lnTo>
                  <a:lnTo>
                    <a:pt x="228" y="122"/>
                  </a:lnTo>
                  <a:lnTo>
                    <a:pt x="228" y="122"/>
                  </a:lnTo>
                  <a:lnTo>
                    <a:pt x="230" y="118"/>
                  </a:lnTo>
                  <a:lnTo>
                    <a:pt x="230" y="118"/>
                  </a:lnTo>
                  <a:lnTo>
                    <a:pt x="232" y="118"/>
                  </a:lnTo>
                  <a:lnTo>
                    <a:pt x="232" y="118"/>
                  </a:lnTo>
                  <a:lnTo>
                    <a:pt x="238" y="130"/>
                  </a:lnTo>
                  <a:lnTo>
                    <a:pt x="240" y="144"/>
                  </a:lnTo>
                  <a:lnTo>
                    <a:pt x="240" y="144"/>
                  </a:lnTo>
                  <a:lnTo>
                    <a:pt x="240" y="154"/>
                  </a:lnTo>
                  <a:lnTo>
                    <a:pt x="236" y="162"/>
                  </a:lnTo>
                  <a:lnTo>
                    <a:pt x="232" y="170"/>
                  </a:lnTo>
                  <a:lnTo>
                    <a:pt x="22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60" name="Group 59"/>
          <p:cNvGrpSpPr/>
          <p:nvPr/>
        </p:nvGrpSpPr>
        <p:grpSpPr>
          <a:xfrm rot="19629348">
            <a:off x="10568536" y="5078614"/>
            <a:ext cx="329467" cy="479225"/>
            <a:chOff x="4838700" y="2774950"/>
            <a:chExt cx="279400" cy="406400"/>
          </a:xfrm>
          <a:solidFill>
            <a:schemeClr val="accent5">
              <a:lumMod val="75000"/>
            </a:schemeClr>
          </a:solidFill>
        </p:grpSpPr>
        <p:sp>
          <p:nvSpPr>
            <p:cNvPr id="61"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62" name="Freeform 66"/>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63" name="Freeform 67"/>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sp>
        <p:nvSpPr>
          <p:cNvPr id="66" name="Freeform 10"/>
          <p:cNvSpPr>
            <a:spLocks/>
          </p:cNvSpPr>
          <p:nvPr/>
        </p:nvSpPr>
        <p:spPr bwMode="auto">
          <a:xfrm>
            <a:off x="3798027" y="5269287"/>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0"/>
          <p:cNvSpPr>
            <a:spLocks/>
          </p:cNvSpPr>
          <p:nvPr/>
        </p:nvSpPr>
        <p:spPr bwMode="auto">
          <a:xfrm>
            <a:off x="4030832" y="5269287"/>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
          <p:cNvSpPr>
            <a:spLocks/>
          </p:cNvSpPr>
          <p:nvPr/>
        </p:nvSpPr>
        <p:spPr bwMode="auto">
          <a:xfrm>
            <a:off x="4263637" y="5269287"/>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0"/>
          <p:cNvSpPr>
            <a:spLocks/>
          </p:cNvSpPr>
          <p:nvPr/>
        </p:nvSpPr>
        <p:spPr bwMode="auto">
          <a:xfrm>
            <a:off x="4496442" y="5269287"/>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0"/>
          <p:cNvSpPr>
            <a:spLocks/>
          </p:cNvSpPr>
          <p:nvPr/>
        </p:nvSpPr>
        <p:spPr bwMode="auto">
          <a:xfrm>
            <a:off x="4729247" y="5269287"/>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0"/>
          <p:cNvSpPr>
            <a:spLocks/>
          </p:cNvSpPr>
          <p:nvPr/>
        </p:nvSpPr>
        <p:spPr bwMode="auto">
          <a:xfrm>
            <a:off x="8897397" y="5269286"/>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0"/>
          <p:cNvSpPr>
            <a:spLocks/>
          </p:cNvSpPr>
          <p:nvPr/>
        </p:nvSpPr>
        <p:spPr bwMode="auto">
          <a:xfrm>
            <a:off x="9130202" y="5269286"/>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
          <p:cNvSpPr>
            <a:spLocks/>
          </p:cNvSpPr>
          <p:nvPr/>
        </p:nvSpPr>
        <p:spPr bwMode="auto">
          <a:xfrm>
            <a:off x="9363007" y="5269286"/>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
          <p:cNvSpPr>
            <a:spLocks/>
          </p:cNvSpPr>
          <p:nvPr/>
        </p:nvSpPr>
        <p:spPr bwMode="auto">
          <a:xfrm>
            <a:off x="9595812" y="5269286"/>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
          <p:cNvSpPr>
            <a:spLocks/>
          </p:cNvSpPr>
          <p:nvPr/>
        </p:nvSpPr>
        <p:spPr bwMode="auto">
          <a:xfrm>
            <a:off x="9828617" y="5269286"/>
            <a:ext cx="182336" cy="175323"/>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35120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1138453"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TEAM WORK</a:t>
            </a:r>
          </a:p>
        </p:txBody>
      </p:sp>
      <p:sp>
        <p:nvSpPr>
          <p:cNvPr id="9" name="TextBox 8"/>
          <p:cNvSpPr txBox="1"/>
          <p:nvPr/>
        </p:nvSpPr>
        <p:spPr>
          <a:xfrm>
            <a:off x="919756" y="1103293"/>
            <a:ext cx="4610558" cy="1077218"/>
          </a:xfrm>
          <a:prstGeom prst="rect">
            <a:avLst/>
          </a:prstGeom>
          <a:noFill/>
        </p:spPr>
        <p:txBody>
          <a:bodyPr wrap="none" rtlCol="0">
            <a:spAutoFit/>
          </a:bodyPr>
          <a:lstStyle/>
          <a:p>
            <a:r>
              <a:rPr lang="en-US" sz="3200" b="1" dirty="0">
                <a:solidFill>
                  <a:schemeClr val="bg1"/>
                </a:solidFill>
                <a:ea typeface="Roboto" panose="02000000000000000000" pitchFamily="2" charset="0"/>
              </a:rPr>
              <a:t>Business Creative </a:t>
            </a:r>
          </a:p>
          <a:p>
            <a:r>
              <a:rPr lang="en-US" sz="3200" b="1" dirty="0">
                <a:solidFill>
                  <a:schemeClr val="bg1"/>
                </a:solidFill>
                <a:ea typeface="Roboto" panose="02000000000000000000" pitchFamily="2" charset="0"/>
              </a:rPr>
              <a:t>Team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5</a:t>
            </a:fld>
            <a:endParaRPr lang="en-US"/>
          </a:p>
        </p:txBody>
      </p:sp>
      <p:pic>
        <p:nvPicPr>
          <p:cNvPr id="8" name="Picture Placeholder 7">
            <a:extLst>
              <a:ext uri="{FF2B5EF4-FFF2-40B4-BE49-F238E27FC236}">
                <a16:creationId xmlns:a16="http://schemas.microsoft.com/office/drawing/2014/main" id="{5E72D8B0-BA6E-4335-8EA9-ECFE045E528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2456" r="12456"/>
          <a:stretch>
            <a:fillRect/>
          </a:stretch>
        </p:blipFill>
        <p:spPr/>
      </p:pic>
      <p:pic>
        <p:nvPicPr>
          <p:cNvPr id="13" name="Picture Placeholder 12">
            <a:extLst>
              <a:ext uri="{FF2B5EF4-FFF2-40B4-BE49-F238E27FC236}">
                <a16:creationId xmlns:a16="http://schemas.microsoft.com/office/drawing/2014/main" id="{E79FC0A5-A518-4919-802F-C9D25EF4671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6670" r="16670"/>
          <a:stretch>
            <a:fillRect/>
          </a:stretch>
        </p:blipFill>
        <p:spPr/>
      </p:pic>
      <p:pic>
        <p:nvPicPr>
          <p:cNvPr id="15" name="Picture Placeholder 14">
            <a:extLst>
              <a:ext uri="{FF2B5EF4-FFF2-40B4-BE49-F238E27FC236}">
                <a16:creationId xmlns:a16="http://schemas.microsoft.com/office/drawing/2014/main" id="{8F5DC092-0E39-4E72-B2C5-549F7ABF1BBA}"/>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16664" r="16664"/>
          <a:stretch>
            <a:fillRect/>
          </a:stretch>
        </p:blipFill>
        <p:spPr/>
      </p:pic>
      <p:pic>
        <p:nvPicPr>
          <p:cNvPr id="17" name="Picture Placeholder 16">
            <a:extLst>
              <a:ext uri="{FF2B5EF4-FFF2-40B4-BE49-F238E27FC236}">
                <a16:creationId xmlns:a16="http://schemas.microsoft.com/office/drawing/2014/main" id="{A6BB1C96-C623-4A80-8EDB-CCB5183CDF4C}"/>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16667" b="16667"/>
          <a:stretch>
            <a:fillRect/>
          </a:stretch>
        </p:blipFill>
        <p:spPr/>
      </p:pic>
      <p:sp>
        <p:nvSpPr>
          <p:cNvPr id="55" name="Rectangle 54"/>
          <p:cNvSpPr/>
          <p:nvPr/>
        </p:nvSpPr>
        <p:spPr>
          <a:xfrm>
            <a:off x="2675761" y="2664333"/>
            <a:ext cx="2832007" cy="1392497"/>
          </a:xfrm>
          <a:prstGeom prst="rect">
            <a:avLst/>
          </a:prstGeom>
        </p:spPr>
        <p:txBody>
          <a:bodyPr wrap="square">
            <a:spAutoFit/>
          </a:bodyPr>
          <a:lstStyle/>
          <a:p>
            <a:pPr>
              <a:lnSpc>
                <a:spcPct val="130000"/>
              </a:lnSpc>
            </a:pPr>
            <a:r>
              <a:rPr lang="en-US" sz="1100" b="1">
                <a:solidFill>
                  <a:schemeClr val="bg1"/>
                </a:solidFill>
                <a:ea typeface="Roboto" panose="02000000000000000000" pitchFamily="2" charset="0"/>
              </a:rPr>
              <a:t>Jonathan Doe</a:t>
            </a:r>
          </a:p>
          <a:p>
            <a:pPr>
              <a:lnSpc>
                <a:spcPct val="130000"/>
              </a:lnSpc>
            </a:pPr>
            <a:r>
              <a:rPr lang="en-US" sz="1100">
                <a:solidFill>
                  <a:schemeClr val="bg1"/>
                </a:solidFill>
                <a:ea typeface="Roboto Condensed Light" panose="02000000000000000000" pitchFamily="2" charset="0"/>
              </a:rPr>
              <a:t>Designer</a:t>
            </a:r>
          </a:p>
          <a:p>
            <a:pPr>
              <a:lnSpc>
                <a:spcPct val="130000"/>
              </a:lnSpc>
            </a:pPr>
            <a:endParaRPr lang="en-US" sz="1100">
              <a:solidFill>
                <a:schemeClr val="bg1"/>
              </a:solidFill>
              <a:ea typeface="Roboto Condensed Light" panose="02000000000000000000" pitchFamily="2" charset="0"/>
            </a:endParaRP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a:t>
            </a:r>
          </a:p>
        </p:txBody>
      </p:sp>
      <p:grpSp>
        <p:nvGrpSpPr>
          <p:cNvPr id="56" name="Group 55"/>
          <p:cNvGrpSpPr/>
          <p:nvPr/>
        </p:nvGrpSpPr>
        <p:grpSpPr>
          <a:xfrm>
            <a:off x="5394939" y="3260650"/>
            <a:ext cx="331551" cy="482256"/>
            <a:chOff x="4838700" y="2774950"/>
            <a:chExt cx="279400" cy="406400"/>
          </a:xfrm>
          <a:solidFill>
            <a:schemeClr val="accent1">
              <a:lumMod val="75000"/>
            </a:schemeClr>
          </a:solidFill>
        </p:grpSpPr>
        <p:sp>
          <p:nvSpPr>
            <p:cNvPr id="57"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8" name="Freeform 66"/>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9" name="Freeform 67"/>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sp>
        <p:nvSpPr>
          <p:cNvPr id="63" name="Rectangle 62"/>
          <p:cNvSpPr/>
          <p:nvPr/>
        </p:nvSpPr>
        <p:spPr>
          <a:xfrm>
            <a:off x="2675761" y="4453846"/>
            <a:ext cx="2832007" cy="1392497"/>
          </a:xfrm>
          <a:prstGeom prst="rect">
            <a:avLst/>
          </a:prstGeom>
        </p:spPr>
        <p:txBody>
          <a:bodyPr wrap="square">
            <a:spAutoFit/>
          </a:bodyPr>
          <a:lstStyle/>
          <a:p>
            <a:pPr>
              <a:lnSpc>
                <a:spcPct val="130000"/>
              </a:lnSpc>
            </a:pPr>
            <a:r>
              <a:rPr lang="en-US" sz="1100" b="1">
                <a:solidFill>
                  <a:schemeClr val="bg1"/>
                </a:solidFill>
                <a:ea typeface="Roboto" panose="02000000000000000000" pitchFamily="2" charset="0"/>
              </a:rPr>
              <a:t>Melissa Loreta</a:t>
            </a:r>
          </a:p>
          <a:p>
            <a:pPr>
              <a:lnSpc>
                <a:spcPct val="130000"/>
              </a:lnSpc>
            </a:pPr>
            <a:r>
              <a:rPr lang="en-US" sz="1100">
                <a:solidFill>
                  <a:schemeClr val="bg1"/>
                </a:solidFill>
                <a:ea typeface="Roboto Condensed Light" panose="02000000000000000000" pitchFamily="2" charset="0"/>
              </a:rPr>
              <a:t>Developer</a:t>
            </a:r>
          </a:p>
          <a:p>
            <a:pPr>
              <a:lnSpc>
                <a:spcPct val="130000"/>
              </a:lnSpc>
            </a:pPr>
            <a:endParaRPr lang="en-US" sz="1100">
              <a:solidFill>
                <a:schemeClr val="bg1"/>
              </a:solidFill>
              <a:ea typeface="Roboto Condensed Light" panose="02000000000000000000" pitchFamily="2" charset="0"/>
            </a:endParaRP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a:t>
            </a:r>
          </a:p>
        </p:txBody>
      </p:sp>
      <p:sp>
        <p:nvSpPr>
          <p:cNvPr id="71" name="Rectangle 70"/>
          <p:cNvSpPr/>
          <p:nvPr/>
        </p:nvSpPr>
        <p:spPr>
          <a:xfrm>
            <a:off x="7852931" y="4453846"/>
            <a:ext cx="2832007" cy="1392497"/>
          </a:xfrm>
          <a:prstGeom prst="rect">
            <a:avLst/>
          </a:prstGeom>
        </p:spPr>
        <p:txBody>
          <a:bodyPr wrap="square">
            <a:spAutoFit/>
          </a:bodyPr>
          <a:lstStyle/>
          <a:p>
            <a:pPr>
              <a:lnSpc>
                <a:spcPct val="130000"/>
              </a:lnSpc>
            </a:pPr>
            <a:r>
              <a:rPr lang="en-US" sz="1100" b="1">
                <a:solidFill>
                  <a:schemeClr val="bg1"/>
                </a:solidFill>
                <a:ea typeface="Roboto" panose="02000000000000000000" pitchFamily="2" charset="0"/>
              </a:rPr>
              <a:t>Martin Garrix</a:t>
            </a:r>
          </a:p>
          <a:p>
            <a:pPr>
              <a:lnSpc>
                <a:spcPct val="130000"/>
              </a:lnSpc>
            </a:pPr>
            <a:r>
              <a:rPr lang="en-US" sz="1100">
                <a:solidFill>
                  <a:schemeClr val="bg1"/>
                </a:solidFill>
                <a:ea typeface="Roboto Condensed Light" panose="02000000000000000000" pitchFamily="2" charset="0"/>
              </a:rPr>
              <a:t>Brand Manager</a:t>
            </a:r>
          </a:p>
          <a:p>
            <a:pPr>
              <a:lnSpc>
                <a:spcPct val="130000"/>
              </a:lnSpc>
            </a:pPr>
            <a:endParaRPr lang="en-US" sz="1100">
              <a:solidFill>
                <a:schemeClr val="bg1"/>
              </a:solidFill>
              <a:ea typeface="Roboto Condensed Light" panose="02000000000000000000" pitchFamily="2" charset="0"/>
            </a:endParaRP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a:t>
            </a:r>
          </a:p>
        </p:txBody>
      </p:sp>
      <p:sp>
        <p:nvSpPr>
          <p:cNvPr id="79" name="Rectangle 78"/>
          <p:cNvSpPr/>
          <p:nvPr/>
        </p:nvSpPr>
        <p:spPr>
          <a:xfrm>
            <a:off x="7852931" y="2664333"/>
            <a:ext cx="2832007" cy="1392497"/>
          </a:xfrm>
          <a:prstGeom prst="rect">
            <a:avLst/>
          </a:prstGeom>
        </p:spPr>
        <p:txBody>
          <a:bodyPr wrap="square">
            <a:spAutoFit/>
          </a:bodyPr>
          <a:lstStyle/>
          <a:p>
            <a:pPr>
              <a:lnSpc>
                <a:spcPct val="130000"/>
              </a:lnSpc>
            </a:pPr>
            <a:r>
              <a:rPr lang="en-US" sz="1100" b="1">
                <a:solidFill>
                  <a:schemeClr val="bg1"/>
                </a:solidFill>
                <a:ea typeface="Roboto" panose="02000000000000000000" pitchFamily="2" charset="0"/>
              </a:rPr>
              <a:t>Sarah Howel</a:t>
            </a:r>
          </a:p>
          <a:p>
            <a:pPr>
              <a:lnSpc>
                <a:spcPct val="130000"/>
              </a:lnSpc>
            </a:pPr>
            <a:r>
              <a:rPr lang="en-US" sz="1100">
                <a:solidFill>
                  <a:schemeClr val="bg1"/>
                </a:solidFill>
                <a:ea typeface="Roboto Condensed Light" panose="02000000000000000000" pitchFamily="2" charset="0"/>
              </a:rPr>
              <a:t>Marketing Research</a:t>
            </a:r>
          </a:p>
          <a:p>
            <a:pPr>
              <a:lnSpc>
                <a:spcPct val="130000"/>
              </a:lnSpc>
            </a:pPr>
            <a:endParaRPr lang="en-US" sz="1100">
              <a:solidFill>
                <a:schemeClr val="bg1"/>
              </a:solidFill>
              <a:ea typeface="Roboto Condensed Light" panose="02000000000000000000" pitchFamily="2" charset="0"/>
            </a:endParaRPr>
          </a:p>
          <a:p>
            <a:pPr>
              <a:lnSpc>
                <a:spcPct val="130000"/>
              </a:lnSpc>
            </a:pPr>
            <a:r>
              <a:rPr lang="en-US" sz="1100">
                <a:solidFill>
                  <a:schemeClr val="bg1"/>
                </a:solidFill>
                <a:ea typeface="Roboto Condensed Light" panose="02000000000000000000" pitchFamily="2" charset="0"/>
              </a:rPr>
              <a:t>Objectively disintermediate leveraged manufactured products before team driven</a:t>
            </a:r>
          </a:p>
        </p:txBody>
      </p:sp>
      <p:grpSp>
        <p:nvGrpSpPr>
          <p:cNvPr id="84" name="Group 83"/>
          <p:cNvGrpSpPr/>
          <p:nvPr/>
        </p:nvGrpSpPr>
        <p:grpSpPr>
          <a:xfrm>
            <a:off x="10428387" y="3260650"/>
            <a:ext cx="479225" cy="479225"/>
            <a:chOff x="4775200" y="1962150"/>
            <a:chExt cx="406400" cy="406400"/>
          </a:xfrm>
          <a:solidFill>
            <a:schemeClr val="accent6">
              <a:lumMod val="50000"/>
            </a:schemeClr>
          </a:solidFill>
        </p:grpSpPr>
        <p:sp>
          <p:nvSpPr>
            <p:cNvPr id="85" name="Freeform 115"/>
            <p:cNvSpPr>
              <a:spLocks noEditPoints="1"/>
            </p:cNvSpPr>
            <p:nvPr/>
          </p:nvSpPr>
          <p:spPr bwMode="auto">
            <a:xfrm>
              <a:off x="4775200" y="1962150"/>
              <a:ext cx="406400" cy="406400"/>
            </a:xfrm>
            <a:custGeom>
              <a:avLst/>
              <a:gdLst/>
              <a:ahLst/>
              <a:cxnLst>
                <a:cxn ang="0">
                  <a:pos x="160" y="0"/>
                </a:cxn>
                <a:cxn ang="0">
                  <a:pos x="122" y="8"/>
                </a:cxn>
                <a:cxn ang="0">
                  <a:pos x="92" y="28"/>
                </a:cxn>
                <a:cxn ang="0">
                  <a:pos x="72" y="58"/>
                </a:cxn>
                <a:cxn ang="0">
                  <a:pos x="64" y="96"/>
                </a:cxn>
                <a:cxn ang="0">
                  <a:pos x="64" y="108"/>
                </a:cxn>
                <a:cxn ang="0">
                  <a:pos x="70" y="130"/>
                </a:cxn>
                <a:cxn ang="0">
                  <a:pos x="8" y="208"/>
                </a:cxn>
                <a:cxn ang="0">
                  <a:pos x="8" y="208"/>
                </a:cxn>
                <a:cxn ang="0">
                  <a:pos x="0" y="228"/>
                </a:cxn>
                <a:cxn ang="0">
                  <a:pos x="2" y="238"/>
                </a:cxn>
                <a:cxn ang="0">
                  <a:pos x="18" y="254"/>
                </a:cxn>
                <a:cxn ang="0">
                  <a:pos x="28" y="256"/>
                </a:cxn>
                <a:cxn ang="0">
                  <a:pos x="48" y="248"/>
                </a:cxn>
                <a:cxn ang="0">
                  <a:pos x="116" y="180"/>
                </a:cxn>
                <a:cxn ang="0">
                  <a:pos x="126" y="186"/>
                </a:cxn>
                <a:cxn ang="0">
                  <a:pos x="148" y="192"/>
                </a:cxn>
                <a:cxn ang="0">
                  <a:pos x="160" y="192"/>
                </a:cxn>
                <a:cxn ang="0">
                  <a:pos x="198" y="184"/>
                </a:cxn>
                <a:cxn ang="0">
                  <a:pos x="228" y="164"/>
                </a:cxn>
                <a:cxn ang="0">
                  <a:pos x="248" y="134"/>
                </a:cxn>
                <a:cxn ang="0">
                  <a:pos x="256" y="96"/>
                </a:cxn>
                <a:cxn ang="0">
                  <a:pos x="254" y="76"/>
                </a:cxn>
                <a:cxn ang="0">
                  <a:pos x="240" y="42"/>
                </a:cxn>
                <a:cxn ang="0">
                  <a:pos x="214" y="16"/>
                </a:cxn>
                <a:cxn ang="0">
                  <a:pos x="180" y="2"/>
                </a:cxn>
                <a:cxn ang="0">
                  <a:pos x="38" y="238"/>
                </a:cxn>
                <a:cxn ang="0">
                  <a:pos x="34" y="240"/>
                </a:cxn>
                <a:cxn ang="0">
                  <a:pos x="28" y="242"/>
                </a:cxn>
                <a:cxn ang="0">
                  <a:pos x="18" y="238"/>
                </a:cxn>
                <a:cxn ang="0">
                  <a:pos x="14" y="228"/>
                </a:cxn>
                <a:cxn ang="0">
                  <a:pos x="16" y="222"/>
                </a:cxn>
                <a:cxn ang="0">
                  <a:pos x="18" y="218"/>
                </a:cxn>
                <a:cxn ang="0">
                  <a:pos x="82" y="154"/>
                </a:cxn>
                <a:cxn ang="0">
                  <a:pos x="102" y="174"/>
                </a:cxn>
                <a:cxn ang="0">
                  <a:pos x="160" y="176"/>
                </a:cxn>
                <a:cxn ang="0">
                  <a:pos x="144" y="174"/>
                </a:cxn>
                <a:cxn ang="0">
                  <a:pos x="116" y="162"/>
                </a:cxn>
                <a:cxn ang="0">
                  <a:pos x="94" y="140"/>
                </a:cxn>
                <a:cxn ang="0">
                  <a:pos x="82" y="112"/>
                </a:cxn>
                <a:cxn ang="0">
                  <a:pos x="80" y="96"/>
                </a:cxn>
                <a:cxn ang="0">
                  <a:pos x="86" y="64"/>
                </a:cxn>
                <a:cxn ang="0">
                  <a:pos x="104" y="40"/>
                </a:cxn>
                <a:cxn ang="0">
                  <a:pos x="128" y="22"/>
                </a:cxn>
                <a:cxn ang="0">
                  <a:pos x="160" y="16"/>
                </a:cxn>
                <a:cxn ang="0">
                  <a:pos x="176" y="18"/>
                </a:cxn>
                <a:cxn ang="0">
                  <a:pos x="204" y="30"/>
                </a:cxn>
                <a:cxn ang="0">
                  <a:pos x="226" y="52"/>
                </a:cxn>
                <a:cxn ang="0">
                  <a:pos x="238" y="80"/>
                </a:cxn>
                <a:cxn ang="0">
                  <a:pos x="240" y="96"/>
                </a:cxn>
                <a:cxn ang="0">
                  <a:pos x="234" y="128"/>
                </a:cxn>
                <a:cxn ang="0">
                  <a:pos x="216" y="152"/>
                </a:cxn>
                <a:cxn ang="0">
                  <a:pos x="192" y="170"/>
                </a:cxn>
                <a:cxn ang="0">
                  <a:pos x="160" y="176"/>
                </a:cxn>
              </a:cxnLst>
              <a:rect l="0" t="0" r="r" b="b"/>
              <a:pathLst>
                <a:path w="256" h="256">
                  <a:moveTo>
                    <a:pt x="160" y="0"/>
                  </a:moveTo>
                  <a:lnTo>
                    <a:pt x="160" y="0"/>
                  </a:lnTo>
                  <a:lnTo>
                    <a:pt x="140" y="2"/>
                  </a:lnTo>
                  <a:lnTo>
                    <a:pt x="122" y="8"/>
                  </a:lnTo>
                  <a:lnTo>
                    <a:pt x="106" y="16"/>
                  </a:lnTo>
                  <a:lnTo>
                    <a:pt x="92" y="28"/>
                  </a:lnTo>
                  <a:lnTo>
                    <a:pt x="80" y="42"/>
                  </a:lnTo>
                  <a:lnTo>
                    <a:pt x="72" y="58"/>
                  </a:lnTo>
                  <a:lnTo>
                    <a:pt x="66" y="76"/>
                  </a:lnTo>
                  <a:lnTo>
                    <a:pt x="64" y="96"/>
                  </a:lnTo>
                  <a:lnTo>
                    <a:pt x="64" y="96"/>
                  </a:lnTo>
                  <a:lnTo>
                    <a:pt x="64" y="108"/>
                  </a:lnTo>
                  <a:lnTo>
                    <a:pt x="66" y="120"/>
                  </a:lnTo>
                  <a:lnTo>
                    <a:pt x="70" y="130"/>
                  </a:lnTo>
                  <a:lnTo>
                    <a:pt x="76" y="140"/>
                  </a:lnTo>
                  <a:lnTo>
                    <a:pt x="8" y="208"/>
                  </a:lnTo>
                  <a:lnTo>
                    <a:pt x="8" y="208"/>
                  </a:lnTo>
                  <a:lnTo>
                    <a:pt x="8" y="208"/>
                  </a:lnTo>
                  <a:lnTo>
                    <a:pt x="2" y="216"/>
                  </a:lnTo>
                  <a:lnTo>
                    <a:pt x="0" y="228"/>
                  </a:lnTo>
                  <a:lnTo>
                    <a:pt x="0" y="228"/>
                  </a:lnTo>
                  <a:lnTo>
                    <a:pt x="2" y="238"/>
                  </a:lnTo>
                  <a:lnTo>
                    <a:pt x="8" y="248"/>
                  </a:lnTo>
                  <a:lnTo>
                    <a:pt x="18" y="254"/>
                  </a:lnTo>
                  <a:lnTo>
                    <a:pt x="28" y="256"/>
                  </a:lnTo>
                  <a:lnTo>
                    <a:pt x="28" y="256"/>
                  </a:lnTo>
                  <a:lnTo>
                    <a:pt x="40" y="254"/>
                  </a:lnTo>
                  <a:lnTo>
                    <a:pt x="48" y="248"/>
                  </a:lnTo>
                  <a:lnTo>
                    <a:pt x="48" y="248"/>
                  </a:lnTo>
                  <a:lnTo>
                    <a:pt x="116" y="180"/>
                  </a:lnTo>
                  <a:lnTo>
                    <a:pt x="116" y="180"/>
                  </a:lnTo>
                  <a:lnTo>
                    <a:pt x="126" y="186"/>
                  </a:lnTo>
                  <a:lnTo>
                    <a:pt x="136" y="190"/>
                  </a:lnTo>
                  <a:lnTo>
                    <a:pt x="148" y="192"/>
                  </a:lnTo>
                  <a:lnTo>
                    <a:pt x="160" y="192"/>
                  </a:lnTo>
                  <a:lnTo>
                    <a:pt x="160" y="192"/>
                  </a:lnTo>
                  <a:lnTo>
                    <a:pt x="180" y="190"/>
                  </a:lnTo>
                  <a:lnTo>
                    <a:pt x="198" y="184"/>
                  </a:lnTo>
                  <a:lnTo>
                    <a:pt x="214" y="176"/>
                  </a:lnTo>
                  <a:lnTo>
                    <a:pt x="228" y="164"/>
                  </a:lnTo>
                  <a:lnTo>
                    <a:pt x="240" y="150"/>
                  </a:lnTo>
                  <a:lnTo>
                    <a:pt x="248" y="134"/>
                  </a:lnTo>
                  <a:lnTo>
                    <a:pt x="254" y="116"/>
                  </a:lnTo>
                  <a:lnTo>
                    <a:pt x="256" y="96"/>
                  </a:lnTo>
                  <a:lnTo>
                    <a:pt x="256" y="96"/>
                  </a:lnTo>
                  <a:lnTo>
                    <a:pt x="254" y="76"/>
                  </a:lnTo>
                  <a:lnTo>
                    <a:pt x="248" y="58"/>
                  </a:lnTo>
                  <a:lnTo>
                    <a:pt x="240" y="42"/>
                  </a:lnTo>
                  <a:lnTo>
                    <a:pt x="228" y="28"/>
                  </a:lnTo>
                  <a:lnTo>
                    <a:pt x="214" y="16"/>
                  </a:lnTo>
                  <a:lnTo>
                    <a:pt x="198" y="8"/>
                  </a:lnTo>
                  <a:lnTo>
                    <a:pt x="180" y="2"/>
                  </a:lnTo>
                  <a:lnTo>
                    <a:pt x="160" y="0"/>
                  </a:lnTo>
                  <a:close/>
                  <a:moveTo>
                    <a:pt x="38" y="238"/>
                  </a:moveTo>
                  <a:lnTo>
                    <a:pt x="38" y="238"/>
                  </a:lnTo>
                  <a:lnTo>
                    <a:pt x="34" y="240"/>
                  </a:lnTo>
                  <a:lnTo>
                    <a:pt x="28" y="242"/>
                  </a:lnTo>
                  <a:lnTo>
                    <a:pt x="28" y="242"/>
                  </a:lnTo>
                  <a:lnTo>
                    <a:pt x="22" y="240"/>
                  </a:lnTo>
                  <a:lnTo>
                    <a:pt x="18" y="238"/>
                  </a:lnTo>
                  <a:lnTo>
                    <a:pt x="16" y="234"/>
                  </a:lnTo>
                  <a:lnTo>
                    <a:pt x="14" y="228"/>
                  </a:lnTo>
                  <a:lnTo>
                    <a:pt x="14" y="228"/>
                  </a:lnTo>
                  <a:lnTo>
                    <a:pt x="16" y="222"/>
                  </a:lnTo>
                  <a:lnTo>
                    <a:pt x="18" y="218"/>
                  </a:lnTo>
                  <a:lnTo>
                    <a:pt x="18" y="218"/>
                  </a:lnTo>
                  <a:lnTo>
                    <a:pt x="82" y="154"/>
                  </a:lnTo>
                  <a:lnTo>
                    <a:pt x="82" y="154"/>
                  </a:lnTo>
                  <a:lnTo>
                    <a:pt x="92" y="164"/>
                  </a:lnTo>
                  <a:lnTo>
                    <a:pt x="102" y="174"/>
                  </a:lnTo>
                  <a:lnTo>
                    <a:pt x="38" y="238"/>
                  </a:lnTo>
                  <a:close/>
                  <a:moveTo>
                    <a:pt x="160" y="176"/>
                  </a:moveTo>
                  <a:lnTo>
                    <a:pt x="160" y="176"/>
                  </a:lnTo>
                  <a:lnTo>
                    <a:pt x="144" y="174"/>
                  </a:lnTo>
                  <a:lnTo>
                    <a:pt x="128" y="170"/>
                  </a:lnTo>
                  <a:lnTo>
                    <a:pt x="116" y="162"/>
                  </a:lnTo>
                  <a:lnTo>
                    <a:pt x="104" y="152"/>
                  </a:lnTo>
                  <a:lnTo>
                    <a:pt x="94" y="140"/>
                  </a:lnTo>
                  <a:lnTo>
                    <a:pt x="86" y="128"/>
                  </a:lnTo>
                  <a:lnTo>
                    <a:pt x="82" y="112"/>
                  </a:lnTo>
                  <a:lnTo>
                    <a:pt x="80" y="96"/>
                  </a:lnTo>
                  <a:lnTo>
                    <a:pt x="80" y="96"/>
                  </a:lnTo>
                  <a:lnTo>
                    <a:pt x="82" y="80"/>
                  </a:lnTo>
                  <a:lnTo>
                    <a:pt x="86" y="64"/>
                  </a:lnTo>
                  <a:lnTo>
                    <a:pt x="94" y="52"/>
                  </a:lnTo>
                  <a:lnTo>
                    <a:pt x="104" y="40"/>
                  </a:lnTo>
                  <a:lnTo>
                    <a:pt x="116" y="30"/>
                  </a:lnTo>
                  <a:lnTo>
                    <a:pt x="128" y="22"/>
                  </a:lnTo>
                  <a:lnTo>
                    <a:pt x="144" y="18"/>
                  </a:lnTo>
                  <a:lnTo>
                    <a:pt x="160" y="16"/>
                  </a:lnTo>
                  <a:lnTo>
                    <a:pt x="160" y="16"/>
                  </a:lnTo>
                  <a:lnTo>
                    <a:pt x="176" y="18"/>
                  </a:lnTo>
                  <a:lnTo>
                    <a:pt x="192" y="22"/>
                  </a:lnTo>
                  <a:lnTo>
                    <a:pt x="204" y="30"/>
                  </a:lnTo>
                  <a:lnTo>
                    <a:pt x="216" y="40"/>
                  </a:lnTo>
                  <a:lnTo>
                    <a:pt x="226" y="52"/>
                  </a:lnTo>
                  <a:lnTo>
                    <a:pt x="234" y="64"/>
                  </a:lnTo>
                  <a:lnTo>
                    <a:pt x="238" y="80"/>
                  </a:lnTo>
                  <a:lnTo>
                    <a:pt x="240" y="96"/>
                  </a:lnTo>
                  <a:lnTo>
                    <a:pt x="240" y="96"/>
                  </a:lnTo>
                  <a:lnTo>
                    <a:pt x="238" y="112"/>
                  </a:lnTo>
                  <a:lnTo>
                    <a:pt x="234" y="128"/>
                  </a:lnTo>
                  <a:lnTo>
                    <a:pt x="226" y="140"/>
                  </a:lnTo>
                  <a:lnTo>
                    <a:pt x="216" y="152"/>
                  </a:lnTo>
                  <a:lnTo>
                    <a:pt x="204" y="162"/>
                  </a:lnTo>
                  <a:lnTo>
                    <a:pt x="192" y="170"/>
                  </a:lnTo>
                  <a:lnTo>
                    <a:pt x="176" y="174"/>
                  </a:lnTo>
                  <a:lnTo>
                    <a:pt x="160"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86" name="Freeform 119"/>
            <p:cNvSpPr>
              <a:spLocks/>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87" name="Freeform 120"/>
            <p:cNvSpPr>
              <a:spLocks/>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sp>
        <p:nvSpPr>
          <p:cNvPr id="88" name="Freeform 52"/>
          <p:cNvSpPr>
            <a:spLocks noEditPoints="1"/>
          </p:cNvSpPr>
          <p:nvPr/>
        </p:nvSpPr>
        <p:spPr bwMode="auto">
          <a:xfrm>
            <a:off x="5315424" y="5050163"/>
            <a:ext cx="479225" cy="479225"/>
          </a:xfrm>
          <a:custGeom>
            <a:avLst/>
            <a:gdLst/>
            <a:ahLst/>
            <a:cxnLst>
              <a:cxn ang="0">
                <a:pos x="224" y="12"/>
              </a:cxn>
              <a:cxn ang="0">
                <a:pos x="188" y="0"/>
              </a:cxn>
              <a:cxn ang="0">
                <a:pos x="168" y="4"/>
              </a:cxn>
              <a:cxn ang="0">
                <a:pos x="112" y="54"/>
              </a:cxn>
              <a:cxn ang="0">
                <a:pos x="110" y="54"/>
              </a:cxn>
              <a:cxn ang="0">
                <a:pos x="28" y="138"/>
              </a:cxn>
              <a:cxn ang="0">
                <a:pos x="20" y="152"/>
              </a:cxn>
              <a:cxn ang="0">
                <a:pos x="0" y="228"/>
              </a:cxn>
              <a:cxn ang="0">
                <a:pos x="8" y="248"/>
              </a:cxn>
              <a:cxn ang="0">
                <a:pos x="28" y="256"/>
              </a:cxn>
              <a:cxn ang="0">
                <a:pos x="106" y="236"/>
              </a:cxn>
              <a:cxn ang="0">
                <a:pos x="240" y="106"/>
              </a:cxn>
              <a:cxn ang="0">
                <a:pos x="252" y="86"/>
              </a:cxn>
              <a:cxn ang="0">
                <a:pos x="254" y="52"/>
              </a:cxn>
              <a:cxn ang="0">
                <a:pos x="236" y="20"/>
              </a:cxn>
              <a:cxn ang="0">
                <a:pos x="126" y="180"/>
              </a:cxn>
              <a:cxn ang="0">
                <a:pos x="198" y="94"/>
              </a:cxn>
              <a:cxn ang="0">
                <a:pos x="196" y="126"/>
              </a:cxn>
              <a:cxn ang="0">
                <a:pos x="190" y="134"/>
              </a:cxn>
              <a:cxn ang="0">
                <a:pos x="128" y="196"/>
              </a:cxn>
              <a:cxn ang="0">
                <a:pos x="118" y="162"/>
              </a:cxn>
              <a:cxn ang="0">
                <a:pos x="100" y="142"/>
              </a:cxn>
              <a:cxn ang="0">
                <a:pos x="168" y="60"/>
              </a:cxn>
              <a:cxn ang="0">
                <a:pos x="184" y="72"/>
              </a:cxn>
              <a:cxn ang="0">
                <a:pos x="118" y="162"/>
              </a:cxn>
              <a:cxn ang="0">
                <a:pos x="72" y="130"/>
              </a:cxn>
              <a:cxn ang="0">
                <a:pos x="122" y="66"/>
              </a:cxn>
              <a:cxn ang="0">
                <a:pos x="150" y="56"/>
              </a:cxn>
              <a:cxn ang="0">
                <a:pos x="34" y="238"/>
              </a:cxn>
              <a:cxn ang="0">
                <a:pos x="28" y="240"/>
              </a:cxn>
              <a:cxn ang="0">
                <a:pos x="16" y="232"/>
              </a:cxn>
              <a:cxn ang="0">
                <a:pos x="16" y="224"/>
              </a:cxn>
              <a:cxn ang="0">
                <a:pos x="32" y="194"/>
              </a:cxn>
              <a:cxn ang="0">
                <a:pos x="52" y="204"/>
              </a:cxn>
              <a:cxn ang="0">
                <a:pos x="60" y="218"/>
              </a:cxn>
              <a:cxn ang="0">
                <a:pos x="34" y="238"/>
              </a:cxn>
              <a:cxn ang="0">
                <a:pos x="70" y="222"/>
              </a:cxn>
              <a:cxn ang="0">
                <a:pos x="58" y="198"/>
              </a:cxn>
              <a:cxn ang="0">
                <a:pos x="44" y="188"/>
              </a:cxn>
              <a:cxn ang="0">
                <a:pos x="36" y="156"/>
              </a:cxn>
              <a:cxn ang="0">
                <a:pos x="38" y="150"/>
              </a:cxn>
              <a:cxn ang="0">
                <a:pos x="60" y="144"/>
              </a:cxn>
              <a:cxn ang="0">
                <a:pos x="82" y="150"/>
              </a:cxn>
              <a:cxn ang="0">
                <a:pos x="96" y="160"/>
              </a:cxn>
              <a:cxn ang="0">
                <a:pos x="110" y="182"/>
              </a:cxn>
              <a:cxn ang="0">
                <a:pos x="110" y="206"/>
              </a:cxn>
              <a:cxn ang="0">
                <a:pos x="104" y="220"/>
              </a:cxn>
              <a:cxn ang="0">
                <a:pos x="230" y="94"/>
              </a:cxn>
              <a:cxn ang="0">
                <a:pos x="216" y="102"/>
              </a:cxn>
              <a:cxn ang="0">
                <a:pos x="210" y="80"/>
              </a:cxn>
              <a:cxn ang="0">
                <a:pos x="196" y="60"/>
              </a:cxn>
              <a:cxn ang="0">
                <a:pos x="162" y="42"/>
              </a:cxn>
              <a:cxn ang="0">
                <a:pos x="162" y="26"/>
              </a:cxn>
              <a:cxn ang="0">
                <a:pos x="180" y="16"/>
              </a:cxn>
              <a:cxn ang="0">
                <a:pos x="198" y="18"/>
              </a:cxn>
              <a:cxn ang="0">
                <a:pos x="224" y="32"/>
              </a:cxn>
              <a:cxn ang="0">
                <a:pos x="236" y="48"/>
              </a:cxn>
              <a:cxn ang="0">
                <a:pos x="240" y="66"/>
              </a:cxn>
              <a:cxn ang="0">
                <a:pos x="234" y="88"/>
              </a:cxn>
            </a:cxnLst>
            <a:rect l="0" t="0" r="r" b="b"/>
            <a:pathLst>
              <a:path w="256" h="256">
                <a:moveTo>
                  <a:pt x="236" y="20"/>
                </a:moveTo>
                <a:lnTo>
                  <a:pt x="236" y="20"/>
                </a:lnTo>
                <a:lnTo>
                  <a:pt x="224" y="12"/>
                </a:lnTo>
                <a:lnTo>
                  <a:pt x="212" y="6"/>
                </a:lnTo>
                <a:lnTo>
                  <a:pt x="200" y="2"/>
                </a:lnTo>
                <a:lnTo>
                  <a:pt x="188" y="0"/>
                </a:lnTo>
                <a:lnTo>
                  <a:pt x="188" y="0"/>
                </a:lnTo>
                <a:lnTo>
                  <a:pt x="178" y="0"/>
                </a:lnTo>
                <a:lnTo>
                  <a:pt x="168" y="4"/>
                </a:lnTo>
                <a:lnTo>
                  <a:pt x="158" y="8"/>
                </a:lnTo>
                <a:lnTo>
                  <a:pt x="150" y="16"/>
                </a:lnTo>
                <a:lnTo>
                  <a:pt x="112" y="54"/>
                </a:lnTo>
                <a:lnTo>
                  <a:pt x="112" y="54"/>
                </a:lnTo>
                <a:lnTo>
                  <a:pt x="110" y="54"/>
                </a:lnTo>
                <a:lnTo>
                  <a:pt x="110" y="54"/>
                </a:lnTo>
                <a:lnTo>
                  <a:pt x="110" y="54"/>
                </a:lnTo>
                <a:lnTo>
                  <a:pt x="110" y="54"/>
                </a:lnTo>
                <a:lnTo>
                  <a:pt x="28" y="138"/>
                </a:lnTo>
                <a:lnTo>
                  <a:pt x="28" y="138"/>
                </a:lnTo>
                <a:lnTo>
                  <a:pt x="24" y="144"/>
                </a:lnTo>
                <a:lnTo>
                  <a:pt x="20" y="152"/>
                </a:lnTo>
                <a:lnTo>
                  <a:pt x="2" y="220"/>
                </a:lnTo>
                <a:lnTo>
                  <a:pt x="2" y="220"/>
                </a:lnTo>
                <a:lnTo>
                  <a:pt x="0" y="228"/>
                </a:lnTo>
                <a:lnTo>
                  <a:pt x="0" y="228"/>
                </a:lnTo>
                <a:lnTo>
                  <a:pt x="2" y="238"/>
                </a:lnTo>
                <a:lnTo>
                  <a:pt x="8" y="248"/>
                </a:lnTo>
                <a:lnTo>
                  <a:pt x="18" y="254"/>
                </a:lnTo>
                <a:lnTo>
                  <a:pt x="28" y="256"/>
                </a:lnTo>
                <a:lnTo>
                  <a:pt x="28" y="256"/>
                </a:lnTo>
                <a:lnTo>
                  <a:pt x="38" y="254"/>
                </a:lnTo>
                <a:lnTo>
                  <a:pt x="106" y="236"/>
                </a:lnTo>
                <a:lnTo>
                  <a:pt x="106" y="236"/>
                </a:lnTo>
                <a:lnTo>
                  <a:pt x="112" y="234"/>
                </a:lnTo>
                <a:lnTo>
                  <a:pt x="118" y="228"/>
                </a:lnTo>
                <a:lnTo>
                  <a:pt x="240" y="106"/>
                </a:lnTo>
                <a:lnTo>
                  <a:pt x="240" y="106"/>
                </a:lnTo>
                <a:lnTo>
                  <a:pt x="248" y="96"/>
                </a:lnTo>
                <a:lnTo>
                  <a:pt x="252" y="86"/>
                </a:lnTo>
                <a:lnTo>
                  <a:pt x="256" y="76"/>
                </a:lnTo>
                <a:lnTo>
                  <a:pt x="256" y="64"/>
                </a:lnTo>
                <a:lnTo>
                  <a:pt x="254" y="52"/>
                </a:lnTo>
                <a:lnTo>
                  <a:pt x="250" y="42"/>
                </a:lnTo>
                <a:lnTo>
                  <a:pt x="244" y="30"/>
                </a:lnTo>
                <a:lnTo>
                  <a:pt x="236" y="20"/>
                </a:lnTo>
                <a:close/>
                <a:moveTo>
                  <a:pt x="128" y="190"/>
                </a:moveTo>
                <a:lnTo>
                  <a:pt x="128" y="190"/>
                </a:lnTo>
                <a:lnTo>
                  <a:pt x="126" y="180"/>
                </a:lnTo>
                <a:lnTo>
                  <a:pt x="122" y="170"/>
                </a:lnTo>
                <a:lnTo>
                  <a:pt x="198" y="94"/>
                </a:lnTo>
                <a:lnTo>
                  <a:pt x="198" y="94"/>
                </a:lnTo>
                <a:lnTo>
                  <a:pt x="200" y="104"/>
                </a:lnTo>
                <a:lnTo>
                  <a:pt x="200" y="116"/>
                </a:lnTo>
                <a:lnTo>
                  <a:pt x="196" y="126"/>
                </a:lnTo>
                <a:lnTo>
                  <a:pt x="190" y="134"/>
                </a:lnTo>
                <a:lnTo>
                  <a:pt x="190" y="134"/>
                </a:lnTo>
                <a:lnTo>
                  <a:pt x="190" y="134"/>
                </a:lnTo>
                <a:lnTo>
                  <a:pt x="190" y="134"/>
                </a:lnTo>
                <a:lnTo>
                  <a:pt x="128" y="196"/>
                </a:lnTo>
                <a:lnTo>
                  <a:pt x="128" y="196"/>
                </a:lnTo>
                <a:lnTo>
                  <a:pt x="128" y="190"/>
                </a:lnTo>
                <a:close/>
                <a:moveTo>
                  <a:pt x="118" y="162"/>
                </a:moveTo>
                <a:lnTo>
                  <a:pt x="118" y="162"/>
                </a:lnTo>
                <a:lnTo>
                  <a:pt x="108" y="148"/>
                </a:lnTo>
                <a:lnTo>
                  <a:pt x="108" y="148"/>
                </a:lnTo>
                <a:lnTo>
                  <a:pt x="100" y="142"/>
                </a:lnTo>
                <a:lnTo>
                  <a:pt x="92" y="136"/>
                </a:lnTo>
                <a:lnTo>
                  <a:pt x="168" y="60"/>
                </a:lnTo>
                <a:lnTo>
                  <a:pt x="168" y="60"/>
                </a:lnTo>
                <a:lnTo>
                  <a:pt x="176" y="64"/>
                </a:lnTo>
                <a:lnTo>
                  <a:pt x="184" y="72"/>
                </a:lnTo>
                <a:lnTo>
                  <a:pt x="184" y="72"/>
                </a:lnTo>
                <a:lnTo>
                  <a:pt x="190" y="78"/>
                </a:lnTo>
                <a:lnTo>
                  <a:pt x="194" y="86"/>
                </a:lnTo>
                <a:lnTo>
                  <a:pt x="118" y="162"/>
                </a:lnTo>
                <a:close/>
                <a:moveTo>
                  <a:pt x="84" y="132"/>
                </a:moveTo>
                <a:lnTo>
                  <a:pt x="84" y="132"/>
                </a:lnTo>
                <a:lnTo>
                  <a:pt x="72" y="130"/>
                </a:lnTo>
                <a:lnTo>
                  <a:pt x="60" y="128"/>
                </a:lnTo>
                <a:lnTo>
                  <a:pt x="122" y="66"/>
                </a:lnTo>
                <a:lnTo>
                  <a:pt x="122" y="66"/>
                </a:lnTo>
                <a:lnTo>
                  <a:pt x="130" y="60"/>
                </a:lnTo>
                <a:lnTo>
                  <a:pt x="140" y="56"/>
                </a:lnTo>
                <a:lnTo>
                  <a:pt x="150" y="56"/>
                </a:lnTo>
                <a:lnTo>
                  <a:pt x="160" y="58"/>
                </a:lnTo>
                <a:lnTo>
                  <a:pt x="84" y="132"/>
                </a:lnTo>
                <a:close/>
                <a:moveTo>
                  <a:pt x="34" y="238"/>
                </a:moveTo>
                <a:lnTo>
                  <a:pt x="34" y="238"/>
                </a:lnTo>
                <a:lnTo>
                  <a:pt x="28" y="240"/>
                </a:lnTo>
                <a:lnTo>
                  <a:pt x="28" y="240"/>
                </a:lnTo>
                <a:lnTo>
                  <a:pt x="24" y="240"/>
                </a:lnTo>
                <a:lnTo>
                  <a:pt x="20" y="236"/>
                </a:lnTo>
                <a:lnTo>
                  <a:pt x="16" y="232"/>
                </a:lnTo>
                <a:lnTo>
                  <a:pt x="16" y="228"/>
                </a:lnTo>
                <a:lnTo>
                  <a:pt x="16" y="228"/>
                </a:lnTo>
                <a:lnTo>
                  <a:pt x="16" y="224"/>
                </a:lnTo>
                <a:lnTo>
                  <a:pt x="26" y="192"/>
                </a:lnTo>
                <a:lnTo>
                  <a:pt x="26" y="192"/>
                </a:lnTo>
                <a:lnTo>
                  <a:pt x="32" y="194"/>
                </a:lnTo>
                <a:lnTo>
                  <a:pt x="40" y="196"/>
                </a:lnTo>
                <a:lnTo>
                  <a:pt x="46" y="200"/>
                </a:lnTo>
                <a:lnTo>
                  <a:pt x="52" y="204"/>
                </a:lnTo>
                <a:lnTo>
                  <a:pt x="52" y="204"/>
                </a:lnTo>
                <a:lnTo>
                  <a:pt x="58" y="210"/>
                </a:lnTo>
                <a:lnTo>
                  <a:pt x="60" y="218"/>
                </a:lnTo>
                <a:lnTo>
                  <a:pt x="62" y="224"/>
                </a:lnTo>
                <a:lnTo>
                  <a:pt x="64" y="232"/>
                </a:lnTo>
                <a:lnTo>
                  <a:pt x="34" y="238"/>
                </a:lnTo>
                <a:close/>
                <a:moveTo>
                  <a:pt x="70" y="230"/>
                </a:moveTo>
                <a:lnTo>
                  <a:pt x="70" y="230"/>
                </a:lnTo>
                <a:lnTo>
                  <a:pt x="70" y="222"/>
                </a:lnTo>
                <a:lnTo>
                  <a:pt x="68" y="214"/>
                </a:lnTo>
                <a:lnTo>
                  <a:pt x="64" y="206"/>
                </a:lnTo>
                <a:lnTo>
                  <a:pt x="58" y="198"/>
                </a:lnTo>
                <a:lnTo>
                  <a:pt x="58" y="198"/>
                </a:lnTo>
                <a:lnTo>
                  <a:pt x="50" y="192"/>
                </a:lnTo>
                <a:lnTo>
                  <a:pt x="44" y="188"/>
                </a:lnTo>
                <a:lnTo>
                  <a:pt x="36" y="186"/>
                </a:lnTo>
                <a:lnTo>
                  <a:pt x="28" y="184"/>
                </a:lnTo>
                <a:lnTo>
                  <a:pt x="36" y="156"/>
                </a:lnTo>
                <a:lnTo>
                  <a:pt x="36" y="156"/>
                </a:lnTo>
                <a:lnTo>
                  <a:pt x="38" y="150"/>
                </a:lnTo>
                <a:lnTo>
                  <a:pt x="38" y="150"/>
                </a:lnTo>
                <a:lnTo>
                  <a:pt x="44" y="146"/>
                </a:lnTo>
                <a:lnTo>
                  <a:pt x="52" y="144"/>
                </a:lnTo>
                <a:lnTo>
                  <a:pt x="60" y="144"/>
                </a:lnTo>
                <a:lnTo>
                  <a:pt x="68" y="144"/>
                </a:lnTo>
                <a:lnTo>
                  <a:pt x="74" y="146"/>
                </a:lnTo>
                <a:lnTo>
                  <a:pt x="82" y="150"/>
                </a:lnTo>
                <a:lnTo>
                  <a:pt x="90" y="154"/>
                </a:lnTo>
                <a:lnTo>
                  <a:pt x="96" y="160"/>
                </a:lnTo>
                <a:lnTo>
                  <a:pt x="96" y="160"/>
                </a:lnTo>
                <a:lnTo>
                  <a:pt x="102" y="166"/>
                </a:lnTo>
                <a:lnTo>
                  <a:pt x="108" y="174"/>
                </a:lnTo>
                <a:lnTo>
                  <a:pt x="110" y="182"/>
                </a:lnTo>
                <a:lnTo>
                  <a:pt x="112" y="190"/>
                </a:lnTo>
                <a:lnTo>
                  <a:pt x="112" y="198"/>
                </a:lnTo>
                <a:lnTo>
                  <a:pt x="110" y="206"/>
                </a:lnTo>
                <a:lnTo>
                  <a:pt x="108" y="214"/>
                </a:lnTo>
                <a:lnTo>
                  <a:pt x="104" y="220"/>
                </a:lnTo>
                <a:lnTo>
                  <a:pt x="104" y="220"/>
                </a:lnTo>
                <a:lnTo>
                  <a:pt x="100" y="222"/>
                </a:lnTo>
                <a:lnTo>
                  <a:pt x="70" y="230"/>
                </a:lnTo>
                <a:close/>
                <a:moveTo>
                  <a:pt x="230" y="94"/>
                </a:moveTo>
                <a:lnTo>
                  <a:pt x="216" y="108"/>
                </a:lnTo>
                <a:lnTo>
                  <a:pt x="216" y="108"/>
                </a:lnTo>
                <a:lnTo>
                  <a:pt x="216" y="102"/>
                </a:lnTo>
                <a:lnTo>
                  <a:pt x="216" y="102"/>
                </a:lnTo>
                <a:lnTo>
                  <a:pt x="214" y="90"/>
                </a:lnTo>
                <a:lnTo>
                  <a:pt x="210" y="80"/>
                </a:lnTo>
                <a:lnTo>
                  <a:pt x="204" y="70"/>
                </a:lnTo>
                <a:lnTo>
                  <a:pt x="196" y="60"/>
                </a:lnTo>
                <a:lnTo>
                  <a:pt x="196" y="60"/>
                </a:lnTo>
                <a:lnTo>
                  <a:pt x="186" y="52"/>
                </a:lnTo>
                <a:lnTo>
                  <a:pt x="174" y="46"/>
                </a:lnTo>
                <a:lnTo>
                  <a:pt x="162" y="42"/>
                </a:lnTo>
                <a:lnTo>
                  <a:pt x="148" y="40"/>
                </a:lnTo>
                <a:lnTo>
                  <a:pt x="162" y="26"/>
                </a:lnTo>
                <a:lnTo>
                  <a:pt x="162" y="26"/>
                </a:lnTo>
                <a:lnTo>
                  <a:pt x="168" y="22"/>
                </a:lnTo>
                <a:lnTo>
                  <a:pt x="174" y="18"/>
                </a:lnTo>
                <a:lnTo>
                  <a:pt x="180" y="16"/>
                </a:lnTo>
                <a:lnTo>
                  <a:pt x="188" y="16"/>
                </a:lnTo>
                <a:lnTo>
                  <a:pt x="188" y="16"/>
                </a:lnTo>
                <a:lnTo>
                  <a:pt x="198" y="18"/>
                </a:lnTo>
                <a:lnTo>
                  <a:pt x="206" y="20"/>
                </a:lnTo>
                <a:lnTo>
                  <a:pt x="216" y="26"/>
                </a:lnTo>
                <a:lnTo>
                  <a:pt x="224" y="32"/>
                </a:lnTo>
                <a:lnTo>
                  <a:pt x="224" y="32"/>
                </a:lnTo>
                <a:lnTo>
                  <a:pt x="230" y="40"/>
                </a:lnTo>
                <a:lnTo>
                  <a:pt x="236" y="48"/>
                </a:lnTo>
                <a:lnTo>
                  <a:pt x="238" y="56"/>
                </a:lnTo>
                <a:lnTo>
                  <a:pt x="240" y="66"/>
                </a:lnTo>
                <a:lnTo>
                  <a:pt x="240" y="66"/>
                </a:lnTo>
                <a:lnTo>
                  <a:pt x="240" y="74"/>
                </a:lnTo>
                <a:lnTo>
                  <a:pt x="238" y="82"/>
                </a:lnTo>
                <a:lnTo>
                  <a:pt x="234" y="88"/>
                </a:lnTo>
                <a:lnTo>
                  <a:pt x="230" y="94"/>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nvGrpSpPr>
          <p:cNvPr id="89" name="Group 88"/>
          <p:cNvGrpSpPr/>
          <p:nvPr/>
        </p:nvGrpSpPr>
        <p:grpSpPr>
          <a:xfrm>
            <a:off x="10424467" y="5050162"/>
            <a:ext cx="479225" cy="479225"/>
            <a:chOff x="3149600" y="2774950"/>
            <a:chExt cx="406400" cy="406400"/>
          </a:xfrm>
          <a:solidFill>
            <a:schemeClr val="accent5">
              <a:lumMod val="75000"/>
            </a:schemeClr>
          </a:solidFill>
        </p:grpSpPr>
        <p:sp>
          <p:nvSpPr>
            <p:cNvPr id="90" name="Freeform 110"/>
            <p:cNvSpPr>
              <a:spLocks noEditPoints="1"/>
            </p:cNvSpPr>
            <p:nvPr/>
          </p:nvSpPr>
          <p:spPr bwMode="auto">
            <a:xfrm>
              <a:off x="3327400" y="2978150"/>
              <a:ext cx="63500" cy="63500"/>
            </a:xfrm>
            <a:custGeom>
              <a:avLst/>
              <a:gdLst/>
              <a:ahLst/>
              <a:cxnLst>
                <a:cxn ang="0">
                  <a:pos x="20" y="40"/>
                </a:cxn>
                <a:cxn ang="0">
                  <a:pos x="20" y="40"/>
                </a:cxn>
                <a:cxn ang="0">
                  <a:pos x="28" y="38"/>
                </a:cxn>
                <a:cxn ang="0">
                  <a:pos x="34" y="34"/>
                </a:cxn>
                <a:cxn ang="0">
                  <a:pos x="38" y="28"/>
                </a:cxn>
                <a:cxn ang="0">
                  <a:pos x="40" y="20"/>
                </a:cxn>
                <a:cxn ang="0">
                  <a:pos x="40" y="20"/>
                </a:cxn>
                <a:cxn ang="0">
                  <a:pos x="38" y="12"/>
                </a:cxn>
                <a:cxn ang="0">
                  <a:pos x="34" y="6"/>
                </a:cxn>
                <a:cxn ang="0">
                  <a:pos x="28" y="2"/>
                </a:cxn>
                <a:cxn ang="0">
                  <a:pos x="20" y="0"/>
                </a:cxn>
                <a:cxn ang="0">
                  <a:pos x="20" y="0"/>
                </a:cxn>
                <a:cxn ang="0">
                  <a:pos x="12" y="2"/>
                </a:cxn>
                <a:cxn ang="0">
                  <a:pos x="6" y="6"/>
                </a:cxn>
                <a:cxn ang="0">
                  <a:pos x="2" y="12"/>
                </a:cxn>
                <a:cxn ang="0">
                  <a:pos x="0" y="20"/>
                </a:cxn>
                <a:cxn ang="0">
                  <a:pos x="0" y="20"/>
                </a:cxn>
                <a:cxn ang="0">
                  <a:pos x="2" y="28"/>
                </a:cxn>
                <a:cxn ang="0">
                  <a:pos x="6" y="34"/>
                </a:cxn>
                <a:cxn ang="0">
                  <a:pos x="12" y="38"/>
                </a:cxn>
                <a:cxn ang="0">
                  <a:pos x="20" y="40"/>
                </a:cxn>
                <a:cxn ang="0">
                  <a:pos x="20" y="8"/>
                </a:cxn>
                <a:cxn ang="0">
                  <a:pos x="20" y="8"/>
                </a:cxn>
                <a:cxn ang="0">
                  <a:pos x="24" y="8"/>
                </a:cxn>
                <a:cxn ang="0">
                  <a:pos x="28" y="12"/>
                </a:cxn>
                <a:cxn ang="0">
                  <a:pos x="32" y="16"/>
                </a:cxn>
                <a:cxn ang="0">
                  <a:pos x="32" y="20"/>
                </a:cxn>
                <a:cxn ang="0">
                  <a:pos x="32" y="20"/>
                </a:cxn>
                <a:cxn ang="0">
                  <a:pos x="32" y="24"/>
                </a:cxn>
                <a:cxn ang="0">
                  <a:pos x="28" y="28"/>
                </a:cxn>
                <a:cxn ang="0">
                  <a:pos x="24" y="32"/>
                </a:cxn>
                <a:cxn ang="0">
                  <a:pos x="20" y="32"/>
                </a:cxn>
                <a:cxn ang="0">
                  <a:pos x="20" y="32"/>
                </a:cxn>
                <a:cxn ang="0">
                  <a:pos x="16" y="32"/>
                </a:cxn>
                <a:cxn ang="0">
                  <a:pos x="12" y="28"/>
                </a:cxn>
                <a:cxn ang="0">
                  <a:pos x="8" y="24"/>
                </a:cxn>
                <a:cxn ang="0">
                  <a:pos x="8" y="20"/>
                </a:cxn>
                <a:cxn ang="0">
                  <a:pos x="8" y="20"/>
                </a:cxn>
                <a:cxn ang="0">
                  <a:pos x="8" y="16"/>
                </a:cxn>
                <a:cxn ang="0">
                  <a:pos x="12" y="12"/>
                </a:cxn>
                <a:cxn ang="0">
                  <a:pos x="16" y="8"/>
                </a:cxn>
                <a:cxn ang="0">
                  <a:pos x="20" y="8"/>
                </a:cxn>
              </a:cxnLst>
              <a:rect l="0" t="0" r="r" b="b"/>
              <a:pathLst>
                <a:path w="40" h="40">
                  <a:moveTo>
                    <a:pt x="20" y="40"/>
                  </a:moveTo>
                  <a:lnTo>
                    <a:pt x="20" y="40"/>
                  </a:lnTo>
                  <a:lnTo>
                    <a:pt x="28" y="38"/>
                  </a:lnTo>
                  <a:lnTo>
                    <a:pt x="34" y="34"/>
                  </a:lnTo>
                  <a:lnTo>
                    <a:pt x="38" y="28"/>
                  </a:lnTo>
                  <a:lnTo>
                    <a:pt x="40" y="20"/>
                  </a:lnTo>
                  <a:lnTo>
                    <a:pt x="40" y="20"/>
                  </a:lnTo>
                  <a:lnTo>
                    <a:pt x="38" y="12"/>
                  </a:lnTo>
                  <a:lnTo>
                    <a:pt x="34" y="6"/>
                  </a:lnTo>
                  <a:lnTo>
                    <a:pt x="28" y="2"/>
                  </a:lnTo>
                  <a:lnTo>
                    <a:pt x="20" y="0"/>
                  </a:lnTo>
                  <a:lnTo>
                    <a:pt x="20" y="0"/>
                  </a:lnTo>
                  <a:lnTo>
                    <a:pt x="12" y="2"/>
                  </a:lnTo>
                  <a:lnTo>
                    <a:pt x="6" y="6"/>
                  </a:lnTo>
                  <a:lnTo>
                    <a:pt x="2" y="12"/>
                  </a:lnTo>
                  <a:lnTo>
                    <a:pt x="0" y="20"/>
                  </a:lnTo>
                  <a:lnTo>
                    <a:pt x="0" y="20"/>
                  </a:lnTo>
                  <a:lnTo>
                    <a:pt x="2" y="28"/>
                  </a:lnTo>
                  <a:lnTo>
                    <a:pt x="6" y="34"/>
                  </a:lnTo>
                  <a:lnTo>
                    <a:pt x="12" y="38"/>
                  </a:lnTo>
                  <a:lnTo>
                    <a:pt x="20" y="40"/>
                  </a:lnTo>
                  <a:close/>
                  <a:moveTo>
                    <a:pt x="20" y="8"/>
                  </a:moveTo>
                  <a:lnTo>
                    <a:pt x="20" y="8"/>
                  </a:lnTo>
                  <a:lnTo>
                    <a:pt x="24" y="8"/>
                  </a:lnTo>
                  <a:lnTo>
                    <a:pt x="28" y="12"/>
                  </a:lnTo>
                  <a:lnTo>
                    <a:pt x="32" y="16"/>
                  </a:lnTo>
                  <a:lnTo>
                    <a:pt x="32" y="20"/>
                  </a:lnTo>
                  <a:lnTo>
                    <a:pt x="32" y="20"/>
                  </a:lnTo>
                  <a:lnTo>
                    <a:pt x="32" y="24"/>
                  </a:lnTo>
                  <a:lnTo>
                    <a:pt x="28" y="28"/>
                  </a:lnTo>
                  <a:lnTo>
                    <a:pt x="24" y="32"/>
                  </a:lnTo>
                  <a:lnTo>
                    <a:pt x="20" y="32"/>
                  </a:lnTo>
                  <a:lnTo>
                    <a:pt x="20" y="32"/>
                  </a:lnTo>
                  <a:lnTo>
                    <a:pt x="16" y="32"/>
                  </a:lnTo>
                  <a:lnTo>
                    <a:pt x="12" y="28"/>
                  </a:lnTo>
                  <a:lnTo>
                    <a:pt x="8" y="24"/>
                  </a:lnTo>
                  <a:lnTo>
                    <a:pt x="8" y="20"/>
                  </a:lnTo>
                  <a:lnTo>
                    <a:pt x="8" y="20"/>
                  </a:lnTo>
                  <a:lnTo>
                    <a:pt x="8" y="16"/>
                  </a:lnTo>
                  <a:lnTo>
                    <a:pt x="12" y="12"/>
                  </a:lnTo>
                  <a:lnTo>
                    <a:pt x="16" y="8"/>
                  </a:lnTo>
                  <a:lnTo>
                    <a:pt x="2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91" name="Freeform 113"/>
            <p:cNvSpPr>
              <a:spLocks noEditPoints="1"/>
            </p:cNvSpPr>
            <p:nvPr/>
          </p:nvSpPr>
          <p:spPr bwMode="auto">
            <a:xfrm>
              <a:off x="3492500" y="2774950"/>
              <a:ext cx="63500" cy="63500"/>
            </a:xfrm>
            <a:custGeom>
              <a:avLst/>
              <a:gdLst/>
              <a:ahLst/>
              <a:cxnLst>
                <a:cxn ang="0">
                  <a:pos x="20" y="0"/>
                </a:cxn>
                <a:cxn ang="0">
                  <a:pos x="20" y="0"/>
                </a:cxn>
                <a:cxn ang="0">
                  <a:pos x="12" y="2"/>
                </a:cxn>
                <a:cxn ang="0">
                  <a:pos x="6" y="6"/>
                </a:cxn>
                <a:cxn ang="0">
                  <a:pos x="2" y="12"/>
                </a:cxn>
                <a:cxn ang="0">
                  <a:pos x="0" y="20"/>
                </a:cxn>
                <a:cxn ang="0">
                  <a:pos x="0" y="20"/>
                </a:cxn>
                <a:cxn ang="0">
                  <a:pos x="2" y="28"/>
                </a:cxn>
                <a:cxn ang="0">
                  <a:pos x="6" y="34"/>
                </a:cxn>
                <a:cxn ang="0">
                  <a:pos x="12" y="38"/>
                </a:cxn>
                <a:cxn ang="0">
                  <a:pos x="20" y="40"/>
                </a:cxn>
                <a:cxn ang="0">
                  <a:pos x="20" y="40"/>
                </a:cxn>
                <a:cxn ang="0">
                  <a:pos x="28" y="38"/>
                </a:cxn>
                <a:cxn ang="0">
                  <a:pos x="34" y="34"/>
                </a:cxn>
                <a:cxn ang="0">
                  <a:pos x="38" y="28"/>
                </a:cxn>
                <a:cxn ang="0">
                  <a:pos x="40" y="20"/>
                </a:cxn>
                <a:cxn ang="0">
                  <a:pos x="40" y="20"/>
                </a:cxn>
                <a:cxn ang="0">
                  <a:pos x="38" y="12"/>
                </a:cxn>
                <a:cxn ang="0">
                  <a:pos x="34" y="6"/>
                </a:cxn>
                <a:cxn ang="0">
                  <a:pos x="28" y="2"/>
                </a:cxn>
                <a:cxn ang="0">
                  <a:pos x="20" y="0"/>
                </a:cxn>
                <a:cxn ang="0">
                  <a:pos x="20" y="32"/>
                </a:cxn>
                <a:cxn ang="0">
                  <a:pos x="20" y="32"/>
                </a:cxn>
                <a:cxn ang="0">
                  <a:pos x="16" y="32"/>
                </a:cxn>
                <a:cxn ang="0">
                  <a:pos x="12" y="28"/>
                </a:cxn>
                <a:cxn ang="0">
                  <a:pos x="8" y="24"/>
                </a:cxn>
                <a:cxn ang="0">
                  <a:pos x="8" y="20"/>
                </a:cxn>
                <a:cxn ang="0">
                  <a:pos x="8" y="20"/>
                </a:cxn>
                <a:cxn ang="0">
                  <a:pos x="8" y="16"/>
                </a:cxn>
                <a:cxn ang="0">
                  <a:pos x="12" y="12"/>
                </a:cxn>
                <a:cxn ang="0">
                  <a:pos x="16" y="8"/>
                </a:cxn>
                <a:cxn ang="0">
                  <a:pos x="20" y="8"/>
                </a:cxn>
                <a:cxn ang="0">
                  <a:pos x="20" y="8"/>
                </a:cxn>
                <a:cxn ang="0">
                  <a:pos x="24" y="8"/>
                </a:cxn>
                <a:cxn ang="0">
                  <a:pos x="28" y="12"/>
                </a:cxn>
                <a:cxn ang="0">
                  <a:pos x="32" y="16"/>
                </a:cxn>
                <a:cxn ang="0">
                  <a:pos x="32" y="20"/>
                </a:cxn>
                <a:cxn ang="0">
                  <a:pos x="32" y="20"/>
                </a:cxn>
                <a:cxn ang="0">
                  <a:pos x="32" y="24"/>
                </a:cxn>
                <a:cxn ang="0">
                  <a:pos x="28" y="28"/>
                </a:cxn>
                <a:cxn ang="0">
                  <a:pos x="24" y="32"/>
                </a:cxn>
                <a:cxn ang="0">
                  <a:pos x="20" y="32"/>
                </a:cxn>
              </a:cxnLst>
              <a:rect l="0" t="0" r="r" b="b"/>
              <a:pathLst>
                <a:path w="40" h="40">
                  <a:moveTo>
                    <a:pt x="20" y="0"/>
                  </a:moveTo>
                  <a:lnTo>
                    <a:pt x="20" y="0"/>
                  </a:lnTo>
                  <a:lnTo>
                    <a:pt x="12" y="2"/>
                  </a:lnTo>
                  <a:lnTo>
                    <a:pt x="6" y="6"/>
                  </a:lnTo>
                  <a:lnTo>
                    <a:pt x="2" y="12"/>
                  </a:lnTo>
                  <a:lnTo>
                    <a:pt x="0" y="20"/>
                  </a:lnTo>
                  <a:lnTo>
                    <a:pt x="0" y="20"/>
                  </a:lnTo>
                  <a:lnTo>
                    <a:pt x="2" y="28"/>
                  </a:lnTo>
                  <a:lnTo>
                    <a:pt x="6" y="34"/>
                  </a:lnTo>
                  <a:lnTo>
                    <a:pt x="12" y="38"/>
                  </a:lnTo>
                  <a:lnTo>
                    <a:pt x="20" y="40"/>
                  </a:lnTo>
                  <a:lnTo>
                    <a:pt x="20" y="40"/>
                  </a:lnTo>
                  <a:lnTo>
                    <a:pt x="28" y="38"/>
                  </a:lnTo>
                  <a:lnTo>
                    <a:pt x="34" y="34"/>
                  </a:lnTo>
                  <a:lnTo>
                    <a:pt x="38" y="28"/>
                  </a:lnTo>
                  <a:lnTo>
                    <a:pt x="40" y="20"/>
                  </a:lnTo>
                  <a:lnTo>
                    <a:pt x="40" y="20"/>
                  </a:lnTo>
                  <a:lnTo>
                    <a:pt x="38" y="12"/>
                  </a:lnTo>
                  <a:lnTo>
                    <a:pt x="34" y="6"/>
                  </a:lnTo>
                  <a:lnTo>
                    <a:pt x="28" y="2"/>
                  </a:lnTo>
                  <a:lnTo>
                    <a:pt x="20" y="0"/>
                  </a:lnTo>
                  <a:close/>
                  <a:moveTo>
                    <a:pt x="20" y="32"/>
                  </a:moveTo>
                  <a:lnTo>
                    <a:pt x="20" y="32"/>
                  </a:lnTo>
                  <a:lnTo>
                    <a:pt x="16" y="32"/>
                  </a:lnTo>
                  <a:lnTo>
                    <a:pt x="12" y="28"/>
                  </a:lnTo>
                  <a:lnTo>
                    <a:pt x="8" y="24"/>
                  </a:lnTo>
                  <a:lnTo>
                    <a:pt x="8" y="20"/>
                  </a:lnTo>
                  <a:lnTo>
                    <a:pt x="8" y="20"/>
                  </a:lnTo>
                  <a:lnTo>
                    <a:pt x="8" y="16"/>
                  </a:lnTo>
                  <a:lnTo>
                    <a:pt x="12" y="12"/>
                  </a:lnTo>
                  <a:lnTo>
                    <a:pt x="16" y="8"/>
                  </a:lnTo>
                  <a:lnTo>
                    <a:pt x="20" y="8"/>
                  </a:lnTo>
                  <a:lnTo>
                    <a:pt x="20" y="8"/>
                  </a:lnTo>
                  <a:lnTo>
                    <a:pt x="24" y="8"/>
                  </a:lnTo>
                  <a:lnTo>
                    <a:pt x="28" y="12"/>
                  </a:lnTo>
                  <a:lnTo>
                    <a:pt x="32" y="16"/>
                  </a:lnTo>
                  <a:lnTo>
                    <a:pt x="32" y="20"/>
                  </a:lnTo>
                  <a:lnTo>
                    <a:pt x="32" y="20"/>
                  </a:lnTo>
                  <a:lnTo>
                    <a:pt x="32" y="24"/>
                  </a:lnTo>
                  <a:lnTo>
                    <a:pt x="28" y="28"/>
                  </a:lnTo>
                  <a:lnTo>
                    <a:pt x="24" y="32"/>
                  </a:lnTo>
                  <a:lnTo>
                    <a:pt x="20"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92" name="Freeform 116"/>
            <p:cNvSpPr>
              <a:spLocks noEditPoints="1"/>
            </p:cNvSpPr>
            <p:nvPr/>
          </p:nvSpPr>
          <p:spPr bwMode="auto">
            <a:xfrm>
              <a:off x="3251200" y="2965450"/>
              <a:ext cx="50800" cy="50800"/>
            </a:xfrm>
            <a:custGeom>
              <a:avLst/>
              <a:gdLst/>
              <a:ahLst/>
              <a:cxnLst>
                <a:cxn ang="0">
                  <a:pos x="0" y="16"/>
                </a:cxn>
                <a:cxn ang="0">
                  <a:pos x="0" y="16"/>
                </a:cxn>
                <a:cxn ang="0">
                  <a:pos x="2" y="22"/>
                </a:cxn>
                <a:cxn ang="0">
                  <a:pos x="4" y="28"/>
                </a:cxn>
                <a:cxn ang="0">
                  <a:pos x="10" y="30"/>
                </a:cxn>
                <a:cxn ang="0">
                  <a:pos x="16" y="32"/>
                </a:cxn>
                <a:cxn ang="0">
                  <a:pos x="16" y="32"/>
                </a:cxn>
                <a:cxn ang="0">
                  <a:pos x="22" y="30"/>
                </a:cxn>
                <a:cxn ang="0">
                  <a:pos x="28" y="28"/>
                </a:cxn>
                <a:cxn ang="0">
                  <a:pos x="30" y="22"/>
                </a:cxn>
                <a:cxn ang="0">
                  <a:pos x="32" y="16"/>
                </a:cxn>
                <a:cxn ang="0">
                  <a:pos x="32" y="16"/>
                </a:cxn>
                <a:cxn ang="0">
                  <a:pos x="30" y="10"/>
                </a:cxn>
                <a:cxn ang="0">
                  <a:pos x="28" y="4"/>
                </a:cxn>
                <a:cxn ang="0">
                  <a:pos x="22" y="2"/>
                </a:cxn>
                <a:cxn ang="0">
                  <a:pos x="16" y="0"/>
                </a:cxn>
                <a:cxn ang="0">
                  <a:pos x="16" y="0"/>
                </a:cxn>
                <a:cxn ang="0">
                  <a:pos x="10" y="2"/>
                </a:cxn>
                <a:cxn ang="0">
                  <a:pos x="4" y="4"/>
                </a:cxn>
                <a:cxn ang="0">
                  <a:pos x="2" y="10"/>
                </a:cxn>
                <a:cxn ang="0">
                  <a:pos x="0" y="16"/>
                </a:cxn>
                <a:cxn ang="0">
                  <a:pos x="16" y="8"/>
                </a:cxn>
                <a:cxn ang="0">
                  <a:pos x="16" y="8"/>
                </a:cxn>
                <a:cxn ang="0">
                  <a:pos x="20" y="8"/>
                </a:cxn>
                <a:cxn ang="0">
                  <a:pos x="22" y="10"/>
                </a:cxn>
                <a:cxn ang="0">
                  <a:pos x="24" y="12"/>
                </a:cxn>
                <a:cxn ang="0">
                  <a:pos x="24" y="16"/>
                </a:cxn>
                <a:cxn ang="0">
                  <a:pos x="24" y="16"/>
                </a:cxn>
                <a:cxn ang="0">
                  <a:pos x="24" y="20"/>
                </a:cxn>
                <a:cxn ang="0">
                  <a:pos x="22" y="22"/>
                </a:cxn>
                <a:cxn ang="0">
                  <a:pos x="20" y="24"/>
                </a:cxn>
                <a:cxn ang="0">
                  <a:pos x="16" y="24"/>
                </a:cxn>
                <a:cxn ang="0">
                  <a:pos x="16" y="24"/>
                </a:cxn>
                <a:cxn ang="0">
                  <a:pos x="12" y="24"/>
                </a:cxn>
                <a:cxn ang="0">
                  <a:pos x="10" y="22"/>
                </a:cxn>
                <a:cxn ang="0">
                  <a:pos x="8" y="20"/>
                </a:cxn>
                <a:cxn ang="0">
                  <a:pos x="8" y="16"/>
                </a:cxn>
                <a:cxn ang="0">
                  <a:pos x="8" y="16"/>
                </a:cxn>
                <a:cxn ang="0">
                  <a:pos x="8" y="12"/>
                </a:cxn>
                <a:cxn ang="0">
                  <a:pos x="10" y="10"/>
                </a:cxn>
                <a:cxn ang="0">
                  <a:pos x="12" y="8"/>
                </a:cxn>
                <a:cxn ang="0">
                  <a:pos x="16" y="8"/>
                </a:cxn>
              </a:cxnLst>
              <a:rect l="0" t="0" r="r" b="b"/>
              <a:pathLst>
                <a:path w="32" h="32">
                  <a:moveTo>
                    <a:pt x="0" y="16"/>
                  </a:moveTo>
                  <a:lnTo>
                    <a:pt x="0" y="16"/>
                  </a:lnTo>
                  <a:lnTo>
                    <a:pt x="2" y="22"/>
                  </a:lnTo>
                  <a:lnTo>
                    <a:pt x="4" y="28"/>
                  </a:lnTo>
                  <a:lnTo>
                    <a:pt x="10" y="30"/>
                  </a:lnTo>
                  <a:lnTo>
                    <a:pt x="16" y="32"/>
                  </a:lnTo>
                  <a:lnTo>
                    <a:pt x="16" y="32"/>
                  </a:lnTo>
                  <a:lnTo>
                    <a:pt x="22" y="30"/>
                  </a:lnTo>
                  <a:lnTo>
                    <a:pt x="28" y="28"/>
                  </a:lnTo>
                  <a:lnTo>
                    <a:pt x="30" y="22"/>
                  </a:lnTo>
                  <a:lnTo>
                    <a:pt x="32" y="16"/>
                  </a:lnTo>
                  <a:lnTo>
                    <a:pt x="32" y="16"/>
                  </a:lnTo>
                  <a:lnTo>
                    <a:pt x="30" y="10"/>
                  </a:lnTo>
                  <a:lnTo>
                    <a:pt x="28" y="4"/>
                  </a:lnTo>
                  <a:lnTo>
                    <a:pt x="22" y="2"/>
                  </a:lnTo>
                  <a:lnTo>
                    <a:pt x="16" y="0"/>
                  </a:lnTo>
                  <a:lnTo>
                    <a:pt x="16" y="0"/>
                  </a:lnTo>
                  <a:lnTo>
                    <a:pt x="10" y="2"/>
                  </a:lnTo>
                  <a:lnTo>
                    <a:pt x="4" y="4"/>
                  </a:lnTo>
                  <a:lnTo>
                    <a:pt x="2" y="10"/>
                  </a:lnTo>
                  <a:lnTo>
                    <a:pt x="0" y="16"/>
                  </a:lnTo>
                  <a:close/>
                  <a:moveTo>
                    <a:pt x="16" y="8"/>
                  </a:moveTo>
                  <a:lnTo>
                    <a:pt x="16" y="8"/>
                  </a:lnTo>
                  <a:lnTo>
                    <a:pt x="20" y="8"/>
                  </a:lnTo>
                  <a:lnTo>
                    <a:pt x="22" y="10"/>
                  </a:lnTo>
                  <a:lnTo>
                    <a:pt x="24" y="12"/>
                  </a:lnTo>
                  <a:lnTo>
                    <a:pt x="24" y="16"/>
                  </a:lnTo>
                  <a:lnTo>
                    <a:pt x="24" y="16"/>
                  </a:lnTo>
                  <a:lnTo>
                    <a:pt x="24" y="20"/>
                  </a:lnTo>
                  <a:lnTo>
                    <a:pt x="22" y="22"/>
                  </a:lnTo>
                  <a:lnTo>
                    <a:pt x="20" y="24"/>
                  </a:lnTo>
                  <a:lnTo>
                    <a:pt x="16" y="24"/>
                  </a:lnTo>
                  <a:lnTo>
                    <a:pt x="16" y="24"/>
                  </a:lnTo>
                  <a:lnTo>
                    <a:pt x="12" y="24"/>
                  </a:lnTo>
                  <a:lnTo>
                    <a:pt x="10" y="22"/>
                  </a:lnTo>
                  <a:lnTo>
                    <a:pt x="8" y="20"/>
                  </a:lnTo>
                  <a:lnTo>
                    <a:pt x="8" y="16"/>
                  </a:lnTo>
                  <a:lnTo>
                    <a:pt x="8" y="16"/>
                  </a:lnTo>
                  <a:lnTo>
                    <a:pt x="8" y="12"/>
                  </a:lnTo>
                  <a:lnTo>
                    <a:pt x="10" y="10"/>
                  </a:lnTo>
                  <a:lnTo>
                    <a:pt x="12" y="8"/>
                  </a:lnTo>
                  <a:lnTo>
                    <a:pt x="16"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93" name="Freeform 119"/>
            <p:cNvSpPr>
              <a:spLocks/>
            </p:cNvSpPr>
            <p:nvPr/>
          </p:nvSpPr>
          <p:spPr bwMode="auto">
            <a:xfrm>
              <a:off x="3302000" y="3054350"/>
              <a:ext cx="25400" cy="25400"/>
            </a:xfrm>
            <a:custGeom>
              <a:avLst/>
              <a:gdLst/>
              <a:ahLst/>
              <a:cxnLst>
                <a:cxn ang="0">
                  <a:pos x="8" y="16"/>
                </a:cxn>
                <a:cxn ang="0">
                  <a:pos x="8" y="16"/>
                </a:cxn>
                <a:cxn ang="0">
                  <a:pos x="12" y="16"/>
                </a:cxn>
                <a:cxn ang="0">
                  <a:pos x="14" y="14"/>
                </a:cxn>
                <a:cxn ang="0">
                  <a:pos x="16" y="12"/>
                </a:cxn>
                <a:cxn ang="0">
                  <a:pos x="16" y="8"/>
                </a:cxn>
                <a:cxn ang="0">
                  <a:pos x="16" y="8"/>
                </a:cxn>
                <a:cxn ang="0">
                  <a:pos x="16" y="4"/>
                </a:cxn>
                <a:cxn ang="0">
                  <a:pos x="14" y="2"/>
                </a:cxn>
                <a:cxn ang="0">
                  <a:pos x="12" y="0"/>
                </a:cxn>
                <a:cxn ang="0">
                  <a:pos x="8" y="0"/>
                </a:cxn>
                <a:cxn ang="0">
                  <a:pos x="8" y="0"/>
                </a:cxn>
                <a:cxn ang="0">
                  <a:pos x="4" y="0"/>
                </a:cxn>
                <a:cxn ang="0">
                  <a:pos x="2" y="2"/>
                </a:cxn>
                <a:cxn ang="0">
                  <a:pos x="0" y="4"/>
                </a:cxn>
                <a:cxn ang="0">
                  <a:pos x="0" y="8"/>
                </a:cxn>
                <a:cxn ang="0">
                  <a:pos x="0" y="8"/>
                </a:cxn>
                <a:cxn ang="0">
                  <a:pos x="0" y="12"/>
                </a:cxn>
                <a:cxn ang="0">
                  <a:pos x="2" y="14"/>
                </a:cxn>
                <a:cxn ang="0">
                  <a:pos x="4" y="16"/>
                </a:cxn>
                <a:cxn ang="0">
                  <a:pos x="8" y="16"/>
                </a:cxn>
              </a:cxnLst>
              <a:rect l="0" t="0" r="r" b="b"/>
              <a:pathLst>
                <a:path w="16" h="16">
                  <a:moveTo>
                    <a:pt x="8" y="16"/>
                  </a:moveTo>
                  <a:lnTo>
                    <a:pt x="8" y="16"/>
                  </a:lnTo>
                  <a:lnTo>
                    <a:pt x="12" y="16"/>
                  </a:lnTo>
                  <a:lnTo>
                    <a:pt x="14" y="14"/>
                  </a:lnTo>
                  <a:lnTo>
                    <a:pt x="16" y="12"/>
                  </a:lnTo>
                  <a:lnTo>
                    <a:pt x="16" y="8"/>
                  </a:lnTo>
                  <a:lnTo>
                    <a:pt x="16" y="8"/>
                  </a:lnTo>
                  <a:lnTo>
                    <a:pt x="16" y="4"/>
                  </a:lnTo>
                  <a:lnTo>
                    <a:pt x="14" y="2"/>
                  </a:lnTo>
                  <a:lnTo>
                    <a:pt x="12" y="0"/>
                  </a:lnTo>
                  <a:lnTo>
                    <a:pt x="8" y="0"/>
                  </a:lnTo>
                  <a:lnTo>
                    <a:pt x="8" y="0"/>
                  </a:lnTo>
                  <a:lnTo>
                    <a:pt x="4" y="0"/>
                  </a:lnTo>
                  <a:lnTo>
                    <a:pt x="2" y="2"/>
                  </a:lnTo>
                  <a:lnTo>
                    <a:pt x="0" y="4"/>
                  </a:lnTo>
                  <a:lnTo>
                    <a:pt x="0" y="8"/>
                  </a:lnTo>
                  <a:lnTo>
                    <a:pt x="0" y="8"/>
                  </a:lnTo>
                  <a:lnTo>
                    <a:pt x="0" y="12"/>
                  </a:lnTo>
                  <a:lnTo>
                    <a:pt x="2" y="14"/>
                  </a:lnTo>
                  <a:lnTo>
                    <a:pt x="4" y="16"/>
                  </a:lnTo>
                  <a:lnTo>
                    <a:pt x="8"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94" name="Freeform 121"/>
            <p:cNvSpPr>
              <a:spLocks/>
            </p:cNvSpPr>
            <p:nvPr/>
          </p:nvSpPr>
          <p:spPr bwMode="auto">
            <a:xfrm>
              <a:off x="3505200" y="2863850"/>
              <a:ext cx="25400" cy="25400"/>
            </a:xfrm>
            <a:custGeom>
              <a:avLst/>
              <a:gdLst/>
              <a:ahLst/>
              <a:cxnLst>
                <a:cxn ang="0">
                  <a:pos x="8" y="0"/>
                </a:cxn>
                <a:cxn ang="0">
                  <a:pos x="8" y="0"/>
                </a:cxn>
                <a:cxn ang="0">
                  <a:pos x="4" y="0"/>
                </a:cxn>
                <a:cxn ang="0">
                  <a:pos x="2" y="2"/>
                </a:cxn>
                <a:cxn ang="0">
                  <a:pos x="0" y="4"/>
                </a:cxn>
                <a:cxn ang="0">
                  <a:pos x="0" y="8"/>
                </a:cxn>
                <a:cxn ang="0">
                  <a:pos x="0" y="8"/>
                </a:cxn>
                <a:cxn ang="0">
                  <a:pos x="0" y="12"/>
                </a:cxn>
                <a:cxn ang="0">
                  <a:pos x="2" y="14"/>
                </a:cxn>
                <a:cxn ang="0">
                  <a:pos x="4" y="16"/>
                </a:cxn>
                <a:cxn ang="0">
                  <a:pos x="8" y="16"/>
                </a:cxn>
                <a:cxn ang="0">
                  <a:pos x="8" y="16"/>
                </a:cxn>
                <a:cxn ang="0">
                  <a:pos x="12" y="16"/>
                </a:cxn>
                <a:cxn ang="0">
                  <a:pos x="14" y="14"/>
                </a:cxn>
                <a:cxn ang="0">
                  <a:pos x="16" y="12"/>
                </a:cxn>
                <a:cxn ang="0">
                  <a:pos x="16" y="8"/>
                </a:cxn>
                <a:cxn ang="0">
                  <a:pos x="16" y="8"/>
                </a:cxn>
                <a:cxn ang="0">
                  <a:pos x="16" y="4"/>
                </a:cxn>
                <a:cxn ang="0">
                  <a:pos x="14" y="2"/>
                </a:cxn>
                <a:cxn ang="0">
                  <a:pos x="12" y="0"/>
                </a:cxn>
                <a:cxn ang="0">
                  <a:pos x="8" y="0"/>
                </a:cxn>
              </a:cxnLst>
              <a:rect l="0" t="0" r="r" b="b"/>
              <a:pathLst>
                <a:path w="16" h="16">
                  <a:moveTo>
                    <a:pt x="8" y="0"/>
                  </a:moveTo>
                  <a:lnTo>
                    <a:pt x="8" y="0"/>
                  </a:lnTo>
                  <a:lnTo>
                    <a:pt x="4" y="0"/>
                  </a:lnTo>
                  <a:lnTo>
                    <a:pt x="2" y="2"/>
                  </a:lnTo>
                  <a:lnTo>
                    <a:pt x="0" y="4"/>
                  </a:lnTo>
                  <a:lnTo>
                    <a:pt x="0" y="8"/>
                  </a:lnTo>
                  <a:lnTo>
                    <a:pt x="0" y="8"/>
                  </a:lnTo>
                  <a:lnTo>
                    <a:pt x="0" y="12"/>
                  </a:lnTo>
                  <a:lnTo>
                    <a:pt x="2" y="14"/>
                  </a:lnTo>
                  <a:lnTo>
                    <a:pt x="4" y="16"/>
                  </a:lnTo>
                  <a:lnTo>
                    <a:pt x="8" y="16"/>
                  </a:lnTo>
                  <a:lnTo>
                    <a:pt x="8" y="16"/>
                  </a:lnTo>
                  <a:lnTo>
                    <a:pt x="12" y="16"/>
                  </a:lnTo>
                  <a:lnTo>
                    <a:pt x="14" y="14"/>
                  </a:lnTo>
                  <a:lnTo>
                    <a:pt x="16" y="12"/>
                  </a:lnTo>
                  <a:lnTo>
                    <a:pt x="16" y="8"/>
                  </a:lnTo>
                  <a:lnTo>
                    <a:pt x="16" y="8"/>
                  </a:lnTo>
                  <a:lnTo>
                    <a:pt x="16" y="4"/>
                  </a:lnTo>
                  <a:lnTo>
                    <a:pt x="14" y="2"/>
                  </a:lnTo>
                  <a:lnTo>
                    <a:pt x="12" y="0"/>
                  </a:ln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95" name="Freeform 106"/>
            <p:cNvSpPr>
              <a:spLocks noEditPoints="1"/>
            </p:cNvSpPr>
            <p:nvPr/>
          </p:nvSpPr>
          <p:spPr bwMode="auto">
            <a:xfrm>
              <a:off x="3149600" y="2813050"/>
              <a:ext cx="371475" cy="368300"/>
            </a:xfrm>
            <a:custGeom>
              <a:avLst/>
              <a:gdLst/>
              <a:ahLst/>
              <a:cxnLst>
                <a:cxn ang="0">
                  <a:pos x="166" y="6"/>
                </a:cxn>
                <a:cxn ang="0">
                  <a:pos x="152" y="0"/>
                </a:cxn>
                <a:cxn ang="0">
                  <a:pos x="144" y="2"/>
                </a:cxn>
                <a:cxn ang="0">
                  <a:pos x="126" y="18"/>
                </a:cxn>
                <a:cxn ang="0">
                  <a:pos x="122" y="24"/>
                </a:cxn>
                <a:cxn ang="0">
                  <a:pos x="120" y="32"/>
                </a:cxn>
                <a:cxn ang="0">
                  <a:pos x="122" y="42"/>
                </a:cxn>
                <a:cxn ang="0">
                  <a:pos x="14" y="86"/>
                </a:cxn>
                <a:cxn ang="0">
                  <a:pos x="6" y="92"/>
                </a:cxn>
                <a:cxn ang="0">
                  <a:pos x="0" y="102"/>
                </a:cxn>
                <a:cxn ang="0">
                  <a:pos x="0" y="108"/>
                </a:cxn>
                <a:cxn ang="0">
                  <a:pos x="4" y="120"/>
                </a:cxn>
                <a:cxn ang="0">
                  <a:pos x="108" y="224"/>
                </a:cxn>
                <a:cxn ang="0">
                  <a:pos x="116" y="230"/>
                </a:cxn>
                <a:cxn ang="0">
                  <a:pos x="126" y="232"/>
                </a:cxn>
                <a:cxn ang="0">
                  <a:pos x="126" y="232"/>
                </a:cxn>
                <a:cxn ang="0">
                  <a:pos x="130" y="232"/>
                </a:cxn>
                <a:cxn ang="0">
                  <a:pos x="142" y="226"/>
                </a:cxn>
                <a:cxn ang="0">
                  <a:pos x="148" y="216"/>
                </a:cxn>
                <a:cxn ang="0">
                  <a:pos x="190" y="110"/>
                </a:cxn>
                <a:cxn ang="0">
                  <a:pos x="202" y="114"/>
                </a:cxn>
                <a:cxn ang="0">
                  <a:pos x="210" y="112"/>
                </a:cxn>
                <a:cxn ang="0">
                  <a:pos x="228" y="96"/>
                </a:cxn>
                <a:cxn ang="0">
                  <a:pos x="232" y="90"/>
                </a:cxn>
                <a:cxn ang="0">
                  <a:pos x="234" y="82"/>
                </a:cxn>
                <a:cxn ang="0">
                  <a:pos x="228" y="68"/>
                </a:cxn>
                <a:cxn ang="0">
                  <a:pos x="134" y="210"/>
                </a:cxn>
                <a:cxn ang="0">
                  <a:pos x="130" y="214"/>
                </a:cxn>
                <a:cxn ang="0">
                  <a:pos x="128" y="216"/>
                </a:cxn>
                <a:cxn ang="0">
                  <a:pos x="126" y="216"/>
                </a:cxn>
                <a:cxn ang="0">
                  <a:pos x="18" y="112"/>
                </a:cxn>
                <a:cxn ang="0">
                  <a:pos x="16" y="110"/>
                </a:cxn>
                <a:cxn ang="0">
                  <a:pos x="16" y="106"/>
                </a:cxn>
                <a:cxn ang="0">
                  <a:pos x="20" y="100"/>
                </a:cxn>
                <a:cxn ang="0">
                  <a:pos x="70" y="80"/>
                </a:cxn>
                <a:cxn ang="0">
                  <a:pos x="96" y="86"/>
                </a:cxn>
                <a:cxn ang="0">
                  <a:pos x="134" y="92"/>
                </a:cxn>
                <a:cxn ang="0">
                  <a:pos x="158" y="104"/>
                </a:cxn>
                <a:cxn ang="0">
                  <a:pos x="134" y="210"/>
                </a:cxn>
                <a:cxn ang="0">
                  <a:pos x="204" y="96"/>
                </a:cxn>
                <a:cxn ang="0">
                  <a:pos x="202" y="98"/>
                </a:cxn>
                <a:cxn ang="0">
                  <a:pos x="184" y="82"/>
                </a:cxn>
                <a:cxn ang="0">
                  <a:pos x="174" y="108"/>
                </a:cxn>
                <a:cxn ang="0">
                  <a:pos x="166" y="100"/>
                </a:cxn>
                <a:cxn ang="0">
                  <a:pos x="138" y="86"/>
                </a:cxn>
                <a:cxn ang="0">
                  <a:pos x="104" y="78"/>
                </a:cxn>
                <a:cxn ang="0">
                  <a:pos x="82" y="76"/>
                </a:cxn>
                <a:cxn ang="0">
                  <a:pos x="138" y="34"/>
                </a:cxn>
                <a:cxn ang="0">
                  <a:pos x="136" y="32"/>
                </a:cxn>
                <a:cxn ang="0">
                  <a:pos x="148" y="18"/>
                </a:cxn>
                <a:cxn ang="0">
                  <a:pos x="152" y="16"/>
                </a:cxn>
                <a:cxn ang="0">
                  <a:pos x="216" y="78"/>
                </a:cxn>
                <a:cxn ang="0">
                  <a:pos x="218" y="82"/>
                </a:cxn>
              </a:cxnLst>
              <a:rect l="0" t="0" r="r" b="b"/>
              <a:pathLst>
                <a:path w="234" h="232">
                  <a:moveTo>
                    <a:pt x="166" y="6"/>
                  </a:moveTo>
                  <a:lnTo>
                    <a:pt x="166" y="6"/>
                  </a:lnTo>
                  <a:lnTo>
                    <a:pt x="158" y="2"/>
                  </a:lnTo>
                  <a:lnTo>
                    <a:pt x="152" y="0"/>
                  </a:lnTo>
                  <a:lnTo>
                    <a:pt x="152" y="0"/>
                  </a:lnTo>
                  <a:lnTo>
                    <a:pt x="144" y="2"/>
                  </a:lnTo>
                  <a:lnTo>
                    <a:pt x="138" y="6"/>
                  </a:lnTo>
                  <a:lnTo>
                    <a:pt x="126" y="18"/>
                  </a:lnTo>
                  <a:lnTo>
                    <a:pt x="126" y="18"/>
                  </a:lnTo>
                  <a:lnTo>
                    <a:pt x="122" y="24"/>
                  </a:lnTo>
                  <a:lnTo>
                    <a:pt x="120" y="32"/>
                  </a:lnTo>
                  <a:lnTo>
                    <a:pt x="120" y="32"/>
                  </a:lnTo>
                  <a:lnTo>
                    <a:pt x="120" y="36"/>
                  </a:lnTo>
                  <a:lnTo>
                    <a:pt x="122" y="42"/>
                  </a:lnTo>
                  <a:lnTo>
                    <a:pt x="14" y="86"/>
                  </a:lnTo>
                  <a:lnTo>
                    <a:pt x="14" y="86"/>
                  </a:lnTo>
                  <a:lnTo>
                    <a:pt x="10" y="88"/>
                  </a:lnTo>
                  <a:lnTo>
                    <a:pt x="6" y="92"/>
                  </a:lnTo>
                  <a:lnTo>
                    <a:pt x="2" y="98"/>
                  </a:lnTo>
                  <a:lnTo>
                    <a:pt x="0" y="102"/>
                  </a:lnTo>
                  <a:lnTo>
                    <a:pt x="0" y="102"/>
                  </a:lnTo>
                  <a:lnTo>
                    <a:pt x="0" y="108"/>
                  </a:lnTo>
                  <a:lnTo>
                    <a:pt x="2" y="114"/>
                  </a:lnTo>
                  <a:lnTo>
                    <a:pt x="4" y="120"/>
                  </a:lnTo>
                  <a:lnTo>
                    <a:pt x="8" y="124"/>
                  </a:lnTo>
                  <a:lnTo>
                    <a:pt x="108" y="224"/>
                  </a:lnTo>
                  <a:lnTo>
                    <a:pt x="108" y="224"/>
                  </a:lnTo>
                  <a:lnTo>
                    <a:pt x="116" y="230"/>
                  </a:lnTo>
                  <a:lnTo>
                    <a:pt x="126" y="232"/>
                  </a:lnTo>
                  <a:lnTo>
                    <a:pt x="126" y="232"/>
                  </a:lnTo>
                  <a:lnTo>
                    <a:pt x="126" y="232"/>
                  </a:lnTo>
                  <a:lnTo>
                    <a:pt x="126" y="232"/>
                  </a:lnTo>
                  <a:lnTo>
                    <a:pt x="130" y="232"/>
                  </a:lnTo>
                  <a:lnTo>
                    <a:pt x="130" y="232"/>
                  </a:lnTo>
                  <a:lnTo>
                    <a:pt x="136" y="230"/>
                  </a:lnTo>
                  <a:lnTo>
                    <a:pt x="142" y="226"/>
                  </a:lnTo>
                  <a:lnTo>
                    <a:pt x="146" y="222"/>
                  </a:lnTo>
                  <a:lnTo>
                    <a:pt x="148" y="216"/>
                  </a:lnTo>
                  <a:lnTo>
                    <a:pt x="190" y="110"/>
                  </a:lnTo>
                  <a:lnTo>
                    <a:pt x="190" y="110"/>
                  </a:lnTo>
                  <a:lnTo>
                    <a:pt x="196" y="112"/>
                  </a:lnTo>
                  <a:lnTo>
                    <a:pt x="202" y="114"/>
                  </a:lnTo>
                  <a:lnTo>
                    <a:pt x="202" y="114"/>
                  </a:lnTo>
                  <a:lnTo>
                    <a:pt x="210" y="112"/>
                  </a:lnTo>
                  <a:lnTo>
                    <a:pt x="216" y="108"/>
                  </a:lnTo>
                  <a:lnTo>
                    <a:pt x="228" y="96"/>
                  </a:lnTo>
                  <a:lnTo>
                    <a:pt x="228" y="96"/>
                  </a:lnTo>
                  <a:lnTo>
                    <a:pt x="232" y="90"/>
                  </a:lnTo>
                  <a:lnTo>
                    <a:pt x="234" y="82"/>
                  </a:lnTo>
                  <a:lnTo>
                    <a:pt x="234" y="82"/>
                  </a:lnTo>
                  <a:lnTo>
                    <a:pt x="232" y="74"/>
                  </a:lnTo>
                  <a:lnTo>
                    <a:pt x="228" y="68"/>
                  </a:lnTo>
                  <a:lnTo>
                    <a:pt x="166" y="6"/>
                  </a:lnTo>
                  <a:close/>
                  <a:moveTo>
                    <a:pt x="134" y="210"/>
                  </a:moveTo>
                  <a:lnTo>
                    <a:pt x="134" y="210"/>
                  </a:lnTo>
                  <a:lnTo>
                    <a:pt x="130" y="214"/>
                  </a:lnTo>
                  <a:lnTo>
                    <a:pt x="128" y="216"/>
                  </a:lnTo>
                  <a:lnTo>
                    <a:pt x="128" y="216"/>
                  </a:lnTo>
                  <a:lnTo>
                    <a:pt x="126" y="216"/>
                  </a:lnTo>
                  <a:lnTo>
                    <a:pt x="126" y="216"/>
                  </a:lnTo>
                  <a:lnTo>
                    <a:pt x="120" y="214"/>
                  </a:lnTo>
                  <a:lnTo>
                    <a:pt x="18" y="112"/>
                  </a:lnTo>
                  <a:lnTo>
                    <a:pt x="18" y="112"/>
                  </a:lnTo>
                  <a:lnTo>
                    <a:pt x="16" y="110"/>
                  </a:lnTo>
                  <a:lnTo>
                    <a:pt x="16" y="106"/>
                  </a:lnTo>
                  <a:lnTo>
                    <a:pt x="16" y="106"/>
                  </a:lnTo>
                  <a:lnTo>
                    <a:pt x="18" y="102"/>
                  </a:lnTo>
                  <a:lnTo>
                    <a:pt x="20" y="100"/>
                  </a:lnTo>
                  <a:lnTo>
                    <a:pt x="70" y="80"/>
                  </a:lnTo>
                  <a:lnTo>
                    <a:pt x="70" y="80"/>
                  </a:lnTo>
                  <a:lnTo>
                    <a:pt x="84" y="84"/>
                  </a:lnTo>
                  <a:lnTo>
                    <a:pt x="96" y="86"/>
                  </a:lnTo>
                  <a:lnTo>
                    <a:pt x="120" y="88"/>
                  </a:lnTo>
                  <a:lnTo>
                    <a:pt x="134" y="92"/>
                  </a:lnTo>
                  <a:lnTo>
                    <a:pt x="146" y="98"/>
                  </a:lnTo>
                  <a:lnTo>
                    <a:pt x="158" y="104"/>
                  </a:lnTo>
                  <a:lnTo>
                    <a:pt x="172" y="116"/>
                  </a:lnTo>
                  <a:lnTo>
                    <a:pt x="134" y="210"/>
                  </a:lnTo>
                  <a:close/>
                  <a:moveTo>
                    <a:pt x="216" y="84"/>
                  </a:moveTo>
                  <a:lnTo>
                    <a:pt x="204" y="96"/>
                  </a:lnTo>
                  <a:lnTo>
                    <a:pt x="204" y="96"/>
                  </a:lnTo>
                  <a:lnTo>
                    <a:pt x="202" y="98"/>
                  </a:lnTo>
                  <a:lnTo>
                    <a:pt x="198" y="96"/>
                  </a:lnTo>
                  <a:lnTo>
                    <a:pt x="184" y="82"/>
                  </a:lnTo>
                  <a:lnTo>
                    <a:pt x="174" y="110"/>
                  </a:lnTo>
                  <a:lnTo>
                    <a:pt x="174" y="108"/>
                  </a:lnTo>
                  <a:lnTo>
                    <a:pt x="174" y="108"/>
                  </a:lnTo>
                  <a:lnTo>
                    <a:pt x="166" y="100"/>
                  </a:lnTo>
                  <a:lnTo>
                    <a:pt x="156" y="94"/>
                  </a:lnTo>
                  <a:lnTo>
                    <a:pt x="138" y="86"/>
                  </a:lnTo>
                  <a:lnTo>
                    <a:pt x="120" y="80"/>
                  </a:lnTo>
                  <a:lnTo>
                    <a:pt x="104" y="78"/>
                  </a:lnTo>
                  <a:lnTo>
                    <a:pt x="104" y="78"/>
                  </a:lnTo>
                  <a:lnTo>
                    <a:pt x="82" y="76"/>
                  </a:lnTo>
                  <a:lnTo>
                    <a:pt x="150" y="48"/>
                  </a:lnTo>
                  <a:lnTo>
                    <a:pt x="138" y="34"/>
                  </a:lnTo>
                  <a:lnTo>
                    <a:pt x="138" y="34"/>
                  </a:lnTo>
                  <a:lnTo>
                    <a:pt x="136" y="32"/>
                  </a:lnTo>
                  <a:lnTo>
                    <a:pt x="138" y="28"/>
                  </a:lnTo>
                  <a:lnTo>
                    <a:pt x="148" y="18"/>
                  </a:lnTo>
                  <a:lnTo>
                    <a:pt x="148" y="18"/>
                  </a:lnTo>
                  <a:lnTo>
                    <a:pt x="152" y="16"/>
                  </a:lnTo>
                  <a:lnTo>
                    <a:pt x="154" y="18"/>
                  </a:lnTo>
                  <a:lnTo>
                    <a:pt x="216" y="78"/>
                  </a:lnTo>
                  <a:lnTo>
                    <a:pt x="216" y="78"/>
                  </a:lnTo>
                  <a:lnTo>
                    <a:pt x="218" y="82"/>
                  </a:lnTo>
                  <a:lnTo>
                    <a:pt x="216" y="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1375530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701748"/>
            <a:ext cx="824265" cy="261610"/>
          </a:xfrm>
          <a:prstGeom prst="rect">
            <a:avLst/>
          </a:prstGeom>
          <a:solidFill>
            <a:schemeClr val="accent1"/>
          </a:solidFill>
        </p:spPr>
        <p:txBody>
          <a:bodyPr wrap="none" rtlCol="0">
            <a:spAutoFit/>
          </a:bodyPr>
          <a:lstStyle/>
          <a:p>
            <a:r>
              <a:rPr lang="en-US" sz="1100" b="1" dirty="0">
                <a:solidFill>
                  <a:schemeClr val="bg1"/>
                </a:solidFill>
                <a:ea typeface="Roboto" panose="02000000000000000000" pitchFamily="2" charset="0"/>
              </a:rPr>
              <a:t>SERVICE</a:t>
            </a:r>
          </a:p>
        </p:txBody>
      </p:sp>
      <p:sp>
        <p:nvSpPr>
          <p:cNvPr id="9" name="TextBox 8"/>
          <p:cNvSpPr txBox="1"/>
          <p:nvPr/>
        </p:nvSpPr>
        <p:spPr>
          <a:xfrm>
            <a:off x="919756" y="1103293"/>
            <a:ext cx="4980851" cy="1077218"/>
          </a:xfrm>
          <a:prstGeom prst="rect">
            <a:avLst/>
          </a:prstGeom>
          <a:noFill/>
        </p:spPr>
        <p:txBody>
          <a:bodyPr wrap="none" rtlCol="0">
            <a:spAutoFit/>
          </a:bodyPr>
          <a:lstStyle/>
          <a:p>
            <a:r>
              <a:rPr lang="en-US" sz="3200" b="1" dirty="0">
                <a:solidFill>
                  <a:schemeClr val="bg1"/>
                </a:solidFill>
                <a:ea typeface="Roboto" panose="02000000000000000000" pitchFamily="2" charset="0"/>
              </a:rPr>
              <a:t>Business Creative </a:t>
            </a:r>
          </a:p>
          <a:p>
            <a:r>
              <a:rPr lang="en-US" sz="3200" b="1" dirty="0">
                <a:solidFill>
                  <a:schemeClr val="bg1"/>
                </a:solidFill>
                <a:ea typeface="Roboto" panose="02000000000000000000" pitchFamily="2" charset="0"/>
              </a:rPr>
              <a:t>Service And Solutions.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6</a:t>
            </a:fld>
            <a:endParaRPr lang="en-US"/>
          </a:p>
        </p:txBody>
      </p:sp>
      <p:sp>
        <p:nvSpPr>
          <p:cNvPr id="14" name="Rectangle 13"/>
          <p:cNvSpPr/>
          <p:nvPr/>
        </p:nvSpPr>
        <p:spPr>
          <a:xfrm>
            <a:off x="956930" y="2476688"/>
            <a:ext cx="5280810" cy="1427763"/>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Energetically incentivize holistic channels rather than interactive interfaces. Objectively disintermediate leveraged manufactured products before team driven resources.</a:t>
            </a:r>
          </a:p>
          <a:p>
            <a:pPr>
              <a:lnSpc>
                <a:spcPct val="130000"/>
              </a:lnSpc>
            </a:pPr>
            <a:endParaRPr lang="en-US" sz="1200" dirty="0">
              <a:solidFill>
                <a:schemeClr val="bg1"/>
              </a:solidFill>
              <a:ea typeface="Roboto Condensed Light" panose="02000000000000000000" pitchFamily="2" charset="0"/>
            </a:endParaRPr>
          </a:p>
          <a:p>
            <a:pPr>
              <a:lnSpc>
                <a:spcPct val="130000"/>
              </a:lnSpc>
            </a:pPr>
            <a:r>
              <a:rPr lang="en-US" sz="1200" dirty="0">
                <a:solidFill>
                  <a:schemeClr val="bg1"/>
                </a:solidFill>
                <a:ea typeface="Roboto Condensed Light" panose="02000000000000000000" pitchFamily="2" charset="0"/>
              </a:rPr>
              <a:t>DESIGN TOOLS: </a:t>
            </a:r>
          </a:p>
        </p:txBody>
      </p:sp>
      <p:sp>
        <p:nvSpPr>
          <p:cNvPr id="2" name="Oval 1"/>
          <p:cNvSpPr/>
          <p:nvPr/>
        </p:nvSpPr>
        <p:spPr>
          <a:xfrm>
            <a:off x="6633832" y="2514600"/>
            <a:ext cx="1024711" cy="10247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7766199" y="2514600"/>
            <a:ext cx="1024711" cy="102471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030933" y="2514600"/>
            <a:ext cx="1024711" cy="102471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898566" y="2514600"/>
            <a:ext cx="1024711" cy="102471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633832" y="3646967"/>
            <a:ext cx="1024711" cy="102471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766199" y="3646967"/>
            <a:ext cx="1024711" cy="102471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030933" y="3646967"/>
            <a:ext cx="1024711" cy="10247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898566" y="3646967"/>
            <a:ext cx="1024711" cy="102471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33832" y="4779334"/>
            <a:ext cx="1024711" cy="102471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66199" y="4779334"/>
            <a:ext cx="1024711" cy="102471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0030933" y="4779334"/>
            <a:ext cx="1024711" cy="10247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98566" y="4779334"/>
            <a:ext cx="1024711" cy="10247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48"/>
          <p:cNvSpPr>
            <a:spLocks/>
          </p:cNvSpPr>
          <p:nvPr/>
        </p:nvSpPr>
        <p:spPr bwMode="auto">
          <a:xfrm>
            <a:off x="7029922" y="2846968"/>
            <a:ext cx="232529" cy="359973"/>
          </a:xfrm>
          <a:custGeom>
            <a:avLst/>
            <a:gdLst>
              <a:gd name="T0" fmla="*/ 1 w 157"/>
              <a:gd name="T1" fmla="*/ 99 h 245"/>
              <a:gd name="T2" fmla="*/ 30 w 157"/>
              <a:gd name="T3" fmla="*/ 53 h 245"/>
              <a:gd name="T4" fmla="*/ 31 w 157"/>
              <a:gd name="T5" fmla="*/ 48 h 245"/>
              <a:gd name="T6" fmla="*/ 45 w 157"/>
              <a:gd name="T7" fmla="*/ 33 h 245"/>
              <a:gd name="T8" fmla="*/ 52 w 157"/>
              <a:gd name="T9" fmla="*/ 0 h 245"/>
              <a:gd name="T10" fmla="*/ 65 w 157"/>
              <a:gd name="T11" fmla="*/ 12 h 245"/>
              <a:gd name="T12" fmla="*/ 68 w 157"/>
              <a:gd name="T13" fmla="*/ 20 h 245"/>
              <a:gd name="T14" fmla="*/ 91 w 157"/>
              <a:gd name="T15" fmla="*/ 25 h 245"/>
              <a:gd name="T16" fmla="*/ 124 w 157"/>
              <a:gd name="T17" fmla="*/ 50 h 245"/>
              <a:gd name="T18" fmla="*/ 141 w 157"/>
              <a:gd name="T19" fmla="*/ 87 h 245"/>
              <a:gd name="T20" fmla="*/ 146 w 157"/>
              <a:gd name="T21" fmla="*/ 120 h 245"/>
              <a:gd name="T22" fmla="*/ 120 w 157"/>
              <a:gd name="T23" fmla="*/ 177 h 245"/>
              <a:gd name="T24" fmla="*/ 112 w 157"/>
              <a:gd name="T25" fmla="*/ 179 h 245"/>
              <a:gd name="T26" fmla="*/ 110 w 157"/>
              <a:gd name="T27" fmla="*/ 182 h 245"/>
              <a:gd name="T28" fmla="*/ 111 w 157"/>
              <a:gd name="T29" fmla="*/ 185 h 245"/>
              <a:gd name="T30" fmla="*/ 120 w 157"/>
              <a:gd name="T31" fmla="*/ 188 h 245"/>
              <a:gd name="T32" fmla="*/ 124 w 157"/>
              <a:gd name="T33" fmla="*/ 193 h 245"/>
              <a:gd name="T34" fmla="*/ 120 w 157"/>
              <a:gd name="T35" fmla="*/ 198 h 245"/>
              <a:gd name="T36" fmla="*/ 112 w 157"/>
              <a:gd name="T37" fmla="*/ 200 h 245"/>
              <a:gd name="T38" fmla="*/ 110 w 157"/>
              <a:gd name="T39" fmla="*/ 203 h 245"/>
              <a:gd name="T40" fmla="*/ 111 w 157"/>
              <a:gd name="T41" fmla="*/ 206 h 245"/>
              <a:gd name="T42" fmla="*/ 120 w 157"/>
              <a:gd name="T43" fmla="*/ 208 h 245"/>
              <a:gd name="T44" fmla="*/ 143 w 157"/>
              <a:gd name="T45" fmla="*/ 208 h 245"/>
              <a:gd name="T46" fmla="*/ 150 w 157"/>
              <a:gd name="T47" fmla="*/ 211 h 245"/>
              <a:gd name="T48" fmla="*/ 156 w 157"/>
              <a:gd name="T49" fmla="*/ 218 h 245"/>
              <a:gd name="T50" fmla="*/ 157 w 157"/>
              <a:gd name="T51" fmla="*/ 245 h 245"/>
              <a:gd name="T52" fmla="*/ 21 w 157"/>
              <a:gd name="T53" fmla="*/ 224 h 245"/>
              <a:gd name="T54" fmla="*/ 27 w 157"/>
              <a:gd name="T55" fmla="*/ 212 h 245"/>
              <a:gd name="T56" fmla="*/ 35 w 157"/>
              <a:gd name="T57" fmla="*/ 208 h 245"/>
              <a:gd name="T58" fmla="*/ 58 w 157"/>
              <a:gd name="T59" fmla="*/ 208 h 245"/>
              <a:gd name="T60" fmla="*/ 66 w 157"/>
              <a:gd name="T61" fmla="*/ 207 h 245"/>
              <a:gd name="T62" fmla="*/ 68 w 157"/>
              <a:gd name="T63" fmla="*/ 204 h 245"/>
              <a:gd name="T64" fmla="*/ 67 w 157"/>
              <a:gd name="T65" fmla="*/ 201 h 245"/>
              <a:gd name="T66" fmla="*/ 58 w 157"/>
              <a:gd name="T67" fmla="*/ 198 h 245"/>
              <a:gd name="T68" fmla="*/ 54 w 157"/>
              <a:gd name="T69" fmla="*/ 193 h 245"/>
              <a:gd name="T70" fmla="*/ 58 w 157"/>
              <a:gd name="T71" fmla="*/ 188 h 245"/>
              <a:gd name="T72" fmla="*/ 66 w 157"/>
              <a:gd name="T73" fmla="*/ 186 h 245"/>
              <a:gd name="T74" fmla="*/ 68 w 157"/>
              <a:gd name="T75" fmla="*/ 183 h 245"/>
              <a:gd name="T76" fmla="*/ 67 w 157"/>
              <a:gd name="T77" fmla="*/ 180 h 245"/>
              <a:gd name="T78" fmla="*/ 58 w 157"/>
              <a:gd name="T79" fmla="*/ 177 h 245"/>
              <a:gd name="T80" fmla="*/ 30 w 157"/>
              <a:gd name="T81" fmla="*/ 173 h 245"/>
              <a:gd name="T82" fmla="*/ 27 w 157"/>
              <a:gd name="T83" fmla="*/ 165 h 245"/>
              <a:gd name="T84" fmla="*/ 27 w 157"/>
              <a:gd name="T85" fmla="*/ 161 h 245"/>
              <a:gd name="T86" fmla="*/ 28 w 157"/>
              <a:gd name="T87" fmla="*/ 158 h 245"/>
              <a:gd name="T88" fmla="*/ 33 w 157"/>
              <a:gd name="T89" fmla="*/ 151 h 245"/>
              <a:gd name="T90" fmla="*/ 73 w 157"/>
              <a:gd name="T91" fmla="*/ 110 h 245"/>
              <a:gd name="T92" fmla="*/ 76 w 157"/>
              <a:gd name="T93" fmla="*/ 98 h 245"/>
              <a:gd name="T94" fmla="*/ 73 w 157"/>
              <a:gd name="T95" fmla="*/ 94 h 245"/>
              <a:gd name="T96" fmla="*/ 63 w 157"/>
              <a:gd name="T97" fmla="*/ 94 h 245"/>
              <a:gd name="T98" fmla="*/ 30 w 157"/>
              <a:gd name="T99" fmla="*/ 121 h 245"/>
              <a:gd name="T100" fmla="*/ 28 w 157"/>
              <a:gd name="T101" fmla="*/ 122 h 245"/>
              <a:gd name="T102" fmla="*/ 23 w 157"/>
              <a:gd name="T103" fmla="*/ 120 h 245"/>
              <a:gd name="T104" fmla="*/ 16 w 157"/>
              <a:gd name="T105" fmla="*/ 120 h 245"/>
              <a:gd name="T106" fmla="*/ 7 w 157"/>
              <a:gd name="T107" fmla="*/ 116 h 245"/>
              <a:gd name="T108" fmla="*/ 0 w 157"/>
              <a:gd name="T109"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 h="245">
                <a:moveTo>
                  <a:pt x="0" y="103"/>
                </a:moveTo>
                <a:cubicBezTo>
                  <a:pt x="0" y="101"/>
                  <a:pt x="0" y="100"/>
                  <a:pt x="1" y="99"/>
                </a:cubicBezTo>
                <a:cubicBezTo>
                  <a:pt x="32" y="58"/>
                  <a:pt x="32" y="58"/>
                  <a:pt x="32" y="58"/>
                </a:cubicBezTo>
                <a:cubicBezTo>
                  <a:pt x="30" y="56"/>
                  <a:pt x="30" y="54"/>
                  <a:pt x="30" y="53"/>
                </a:cubicBezTo>
                <a:cubicBezTo>
                  <a:pt x="30" y="52"/>
                  <a:pt x="30" y="51"/>
                  <a:pt x="30" y="50"/>
                </a:cubicBezTo>
                <a:cubicBezTo>
                  <a:pt x="30" y="49"/>
                  <a:pt x="31" y="48"/>
                  <a:pt x="31" y="48"/>
                </a:cubicBezTo>
                <a:cubicBezTo>
                  <a:pt x="32" y="47"/>
                  <a:pt x="32" y="47"/>
                  <a:pt x="32" y="47"/>
                </a:cubicBezTo>
                <a:cubicBezTo>
                  <a:pt x="37" y="42"/>
                  <a:pt x="42" y="37"/>
                  <a:pt x="45" y="33"/>
                </a:cubicBezTo>
                <a:cubicBezTo>
                  <a:pt x="48" y="29"/>
                  <a:pt x="51" y="26"/>
                  <a:pt x="52" y="24"/>
                </a:cubicBezTo>
                <a:cubicBezTo>
                  <a:pt x="52" y="0"/>
                  <a:pt x="52" y="0"/>
                  <a:pt x="52" y="0"/>
                </a:cubicBezTo>
                <a:cubicBezTo>
                  <a:pt x="56" y="3"/>
                  <a:pt x="58" y="5"/>
                  <a:pt x="60" y="7"/>
                </a:cubicBezTo>
                <a:cubicBezTo>
                  <a:pt x="62" y="9"/>
                  <a:pt x="64" y="10"/>
                  <a:pt x="65" y="12"/>
                </a:cubicBezTo>
                <a:cubicBezTo>
                  <a:pt x="66" y="14"/>
                  <a:pt x="67" y="16"/>
                  <a:pt x="67" y="17"/>
                </a:cubicBezTo>
                <a:cubicBezTo>
                  <a:pt x="68" y="18"/>
                  <a:pt x="68" y="19"/>
                  <a:pt x="68" y="20"/>
                </a:cubicBezTo>
                <a:cubicBezTo>
                  <a:pt x="68" y="21"/>
                  <a:pt x="68" y="21"/>
                  <a:pt x="68" y="21"/>
                </a:cubicBezTo>
                <a:cubicBezTo>
                  <a:pt x="76" y="21"/>
                  <a:pt x="84" y="22"/>
                  <a:pt x="91" y="25"/>
                </a:cubicBezTo>
                <a:cubicBezTo>
                  <a:pt x="98" y="28"/>
                  <a:pt x="104" y="31"/>
                  <a:pt x="109" y="35"/>
                </a:cubicBezTo>
                <a:cubicBezTo>
                  <a:pt x="115" y="39"/>
                  <a:pt x="119" y="44"/>
                  <a:pt x="124" y="50"/>
                </a:cubicBezTo>
                <a:cubicBezTo>
                  <a:pt x="128" y="56"/>
                  <a:pt x="131" y="62"/>
                  <a:pt x="134" y="68"/>
                </a:cubicBezTo>
                <a:cubicBezTo>
                  <a:pt x="137" y="74"/>
                  <a:pt x="139" y="80"/>
                  <a:pt x="141" y="87"/>
                </a:cubicBezTo>
                <a:cubicBezTo>
                  <a:pt x="143" y="93"/>
                  <a:pt x="144" y="99"/>
                  <a:pt x="145" y="104"/>
                </a:cubicBezTo>
                <a:cubicBezTo>
                  <a:pt x="146" y="110"/>
                  <a:pt x="146" y="115"/>
                  <a:pt x="146" y="120"/>
                </a:cubicBezTo>
                <a:cubicBezTo>
                  <a:pt x="146" y="177"/>
                  <a:pt x="146" y="177"/>
                  <a:pt x="146" y="177"/>
                </a:cubicBezTo>
                <a:cubicBezTo>
                  <a:pt x="120" y="177"/>
                  <a:pt x="120" y="177"/>
                  <a:pt x="120" y="177"/>
                </a:cubicBezTo>
                <a:cubicBezTo>
                  <a:pt x="118" y="177"/>
                  <a:pt x="116" y="177"/>
                  <a:pt x="115" y="178"/>
                </a:cubicBezTo>
                <a:cubicBezTo>
                  <a:pt x="114" y="178"/>
                  <a:pt x="113" y="178"/>
                  <a:pt x="112" y="179"/>
                </a:cubicBezTo>
                <a:cubicBezTo>
                  <a:pt x="111" y="179"/>
                  <a:pt x="111" y="180"/>
                  <a:pt x="110" y="181"/>
                </a:cubicBezTo>
                <a:cubicBezTo>
                  <a:pt x="110" y="181"/>
                  <a:pt x="110" y="181"/>
                  <a:pt x="110" y="182"/>
                </a:cubicBezTo>
                <a:cubicBezTo>
                  <a:pt x="110" y="182"/>
                  <a:pt x="110" y="182"/>
                  <a:pt x="110" y="182"/>
                </a:cubicBezTo>
                <a:cubicBezTo>
                  <a:pt x="110" y="183"/>
                  <a:pt x="110" y="184"/>
                  <a:pt x="111" y="185"/>
                </a:cubicBezTo>
                <a:cubicBezTo>
                  <a:pt x="112" y="186"/>
                  <a:pt x="113" y="186"/>
                  <a:pt x="114" y="187"/>
                </a:cubicBezTo>
                <a:cubicBezTo>
                  <a:pt x="115" y="187"/>
                  <a:pt x="117" y="188"/>
                  <a:pt x="120" y="188"/>
                </a:cubicBezTo>
                <a:cubicBezTo>
                  <a:pt x="121" y="188"/>
                  <a:pt x="122" y="188"/>
                  <a:pt x="123" y="189"/>
                </a:cubicBezTo>
                <a:cubicBezTo>
                  <a:pt x="124" y="190"/>
                  <a:pt x="124" y="191"/>
                  <a:pt x="124" y="193"/>
                </a:cubicBezTo>
                <a:cubicBezTo>
                  <a:pt x="124" y="194"/>
                  <a:pt x="124" y="195"/>
                  <a:pt x="123" y="196"/>
                </a:cubicBezTo>
                <a:cubicBezTo>
                  <a:pt x="122" y="198"/>
                  <a:pt x="121" y="198"/>
                  <a:pt x="120" y="198"/>
                </a:cubicBezTo>
                <a:cubicBezTo>
                  <a:pt x="118" y="198"/>
                  <a:pt x="116" y="198"/>
                  <a:pt x="115" y="199"/>
                </a:cubicBezTo>
                <a:cubicBezTo>
                  <a:pt x="114" y="199"/>
                  <a:pt x="113" y="199"/>
                  <a:pt x="112" y="200"/>
                </a:cubicBezTo>
                <a:cubicBezTo>
                  <a:pt x="111" y="200"/>
                  <a:pt x="111" y="201"/>
                  <a:pt x="110" y="201"/>
                </a:cubicBezTo>
                <a:cubicBezTo>
                  <a:pt x="110" y="202"/>
                  <a:pt x="110" y="202"/>
                  <a:pt x="110" y="203"/>
                </a:cubicBezTo>
                <a:cubicBezTo>
                  <a:pt x="110" y="203"/>
                  <a:pt x="110" y="203"/>
                  <a:pt x="110" y="203"/>
                </a:cubicBezTo>
                <a:cubicBezTo>
                  <a:pt x="110" y="204"/>
                  <a:pt x="110" y="205"/>
                  <a:pt x="111" y="206"/>
                </a:cubicBezTo>
                <a:cubicBezTo>
                  <a:pt x="112" y="206"/>
                  <a:pt x="113" y="207"/>
                  <a:pt x="114" y="208"/>
                </a:cubicBezTo>
                <a:cubicBezTo>
                  <a:pt x="115" y="208"/>
                  <a:pt x="117" y="208"/>
                  <a:pt x="120" y="208"/>
                </a:cubicBezTo>
                <a:cubicBezTo>
                  <a:pt x="141" y="208"/>
                  <a:pt x="141" y="208"/>
                  <a:pt x="141" y="208"/>
                </a:cubicBezTo>
                <a:cubicBezTo>
                  <a:pt x="141" y="208"/>
                  <a:pt x="142" y="208"/>
                  <a:pt x="143" y="208"/>
                </a:cubicBezTo>
                <a:cubicBezTo>
                  <a:pt x="143" y="208"/>
                  <a:pt x="145" y="209"/>
                  <a:pt x="146" y="209"/>
                </a:cubicBezTo>
                <a:cubicBezTo>
                  <a:pt x="147" y="210"/>
                  <a:pt x="149" y="210"/>
                  <a:pt x="150" y="211"/>
                </a:cubicBezTo>
                <a:cubicBezTo>
                  <a:pt x="151" y="212"/>
                  <a:pt x="152" y="213"/>
                  <a:pt x="153" y="214"/>
                </a:cubicBezTo>
                <a:cubicBezTo>
                  <a:pt x="154" y="215"/>
                  <a:pt x="155" y="216"/>
                  <a:pt x="156" y="218"/>
                </a:cubicBezTo>
                <a:cubicBezTo>
                  <a:pt x="156" y="220"/>
                  <a:pt x="157" y="222"/>
                  <a:pt x="157" y="224"/>
                </a:cubicBezTo>
                <a:cubicBezTo>
                  <a:pt x="157" y="245"/>
                  <a:pt x="157" y="245"/>
                  <a:pt x="157" y="245"/>
                </a:cubicBezTo>
                <a:cubicBezTo>
                  <a:pt x="21" y="245"/>
                  <a:pt x="21" y="245"/>
                  <a:pt x="21" y="245"/>
                </a:cubicBezTo>
                <a:cubicBezTo>
                  <a:pt x="21" y="224"/>
                  <a:pt x="21" y="224"/>
                  <a:pt x="21" y="224"/>
                </a:cubicBezTo>
                <a:cubicBezTo>
                  <a:pt x="21" y="221"/>
                  <a:pt x="22" y="218"/>
                  <a:pt x="23" y="216"/>
                </a:cubicBezTo>
                <a:cubicBezTo>
                  <a:pt x="24" y="214"/>
                  <a:pt x="25" y="213"/>
                  <a:pt x="27" y="212"/>
                </a:cubicBezTo>
                <a:cubicBezTo>
                  <a:pt x="28" y="211"/>
                  <a:pt x="30" y="210"/>
                  <a:pt x="31" y="209"/>
                </a:cubicBezTo>
                <a:cubicBezTo>
                  <a:pt x="33" y="209"/>
                  <a:pt x="34" y="209"/>
                  <a:pt x="35" y="208"/>
                </a:cubicBezTo>
                <a:cubicBezTo>
                  <a:pt x="37" y="208"/>
                  <a:pt x="37" y="208"/>
                  <a:pt x="37" y="208"/>
                </a:cubicBezTo>
                <a:cubicBezTo>
                  <a:pt x="58" y="208"/>
                  <a:pt x="58" y="208"/>
                  <a:pt x="58" y="208"/>
                </a:cubicBezTo>
                <a:cubicBezTo>
                  <a:pt x="60" y="208"/>
                  <a:pt x="62" y="208"/>
                  <a:pt x="63" y="208"/>
                </a:cubicBezTo>
                <a:cubicBezTo>
                  <a:pt x="64" y="207"/>
                  <a:pt x="65" y="207"/>
                  <a:pt x="66" y="207"/>
                </a:cubicBezTo>
                <a:cubicBezTo>
                  <a:pt x="67" y="206"/>
                  <a:pt x="67" y="206"/>
                  <a:pt x="68" y="205"/>
                </a:cubicBezTo>
                <a:cubicBezTo>
                  <a:pt x="68" y="204"/>
                  <a:pt x="68" y="204"/>
                  <a:pt x="68" y="204"/>
                </a:cubicBezTo>
                <a:cubicBezTo>
                  <a:pt x="68" y="203"/>
                  <a:pt x="68" y="203"/>
                  <a:pt x="68" y="203"/>
                </a:cubicBezTo>
                <a:cubicBezTo>
                  <a:pt x="68" y="202"/>
                  <a:pt x="68" y="201"/>
                  <a:pt x="67" y="201"/>
                </a:cubicBezTo>
                <a:cubicBezTo>
                  <a:pt x="66" y="200"/>
                  <a:pt x="65" y="199"/>
                  <a:pt x="64" y="199"/>
                </a:cubicBezTo>
                <a:cubicBezTo>
                  <a:pt x="62" y="198"/>
                  <a:pt x="60" y="198"/>
                  <a:pt x="58" y="198"/>
                </a:cubicBezTo>
                <a:cubicBezTo>
                  <a:pt x="57" y="198"/>
                  <a:pt x="56" y="198"/>
                  <a:pt x="55" y="196"/>
                </a:cubicBezTo>
                <a:cubicBezTo>
                  <a:pt x="54" y="195"/>
                  <a:pt x="54" y="194"/>
                  <a:pt x="54" y="193"/>
                </a:cubicBezTo>
                <a:cubicBezTo>
                  <a:pt x="54" y="191"/>
                  <a:pt x="54" y="190"/>
                  <a:pt x="55" y="189"/>
                </a:cubicBezTo>
                <a:cubicBezTo>
                  <a:pt x="56" y="188"/>
                  <a:pt x="57" y="188"/>
                  <a:pt x="58" y="188"/>
                </a:cubicBezTo>
                <a:cubicBezTo>
                  <a:pt x="60" y="188"/>
                  <a:pt x="61" y="187"/>
                  <a:pt x="63" y="187"/>
                </a:cubicBezTo>
                <a:cubicBezTo>
                  <a:pt x="64" y="187"/>
                  <a:pt x="65" y="186"/>
                  <a:pt x="66" y="186"/>
                </a:cubicBezTo>
                <a:cubicBezTo>
                  <a:pt x="67" y="185"/>
                  <a:pt x="67" y="185"/>
                  <a:pt x="68" y="184"/>
                </a:cubicBezTo>
                <a:cubicBezTo>
                  <a:pt x="68" y="184"/>
                  <a:pt x="68" y="183"/>
                  <a:pt x="68" y="183"/>
                </a:cubicBezTo>
                <a:cubicBezTo>
                  <a:pt x="68" y="182"/>
                  <a:pt x="68" y="182"/>
                  <a:pt x="68" y="182"/>
                </a:cubicBezTo>
                <a:cubicBezTo>
                  <a:pt x="68" y="181"/>
                  <a:pt x="68" y="181"/>
                  <a:pt x="67" y="180"/>
                </a:cubicBezTo>
                <a:cubicBezTo>
                  <a:pt x="66" y="179"/>
                  <a:pt x="65" y="179"/>
                  <a:pt x="64" y="178"/>
                </a:cubicBezTo>
                <a:cubicBezTo>
                  <a:pt x="62" y="177"/>
                  <a:pt x="60" y="177"/>
                  <a:pt x="58" y="177"/>
                </a:cubicBezTo>
                <a:cubicBezTo>
                  <a:pt x="37" y="177"/>
                  <a:pt x="37" y="177"/>
                  <a:pt x="37" y="177"/>
                </a:cubicBezTo>
                <a:cubicBezTo>
                  <a:pt x="34" y="177"/>
                  <a:pt x="32" y="176"/>
                  <a:pt x="30" y="173"/>
                </a:cubicBezTo>
                <a:cubicBezTo>
                  <a:pt x="29" y="172"/>
                  <a:pt x="28" y="171"/>
                  <a:pt x="28" y="169"/>
                </a:cubicBezTo>
                <a:cubicBezTo>
                  <a:pt x="27" y="168"/>
                  <a:pt x="27" y="167"/>
                  <a:pt x="27" y="165"/>
                </a:cubicBezTo>
                <a:cubicBezTo>
                  <a:pt x="27" y="162"/>
                  <a:pt x="27" y="162"/>
                  <a:pt x="27" y="162"/>
                </a:cubicBezTo>
                <a:cubicBezTo>
                  <a:pt x="27" y="162"/>
                  <a:pt x="27" y="161"/>
                  <a:pt x="27" y="161"/>
                </a:cubicBezTo>
                <a:cubicBezTo>
                  <a:pt x="27" y="161"/>
                  <a:pt x="27" y="160"/>
                  <a:pt x="27" y="160"/>
                </a:cubicBezTo>
                <a:cubicBezTo>
                  <a:pt x="27" y="160"/>
                  <a:pt x="27" y="159"/>
                  <a:pt x="28" y="158"/>
                </a:cubicBezTo>
                <a:cubicBezTo>
                  <a:pt x="28" y="157"/>
                  <a:pt x="29" y="156"/>
                  <a:pt x="30" y="155"/>
                </a:cubicBezTo>
                <a:cubicBezTo>
                  <a:pt x="31" y="153"/>
                  <a:pt x="32" y="152"/>
                  <a:pt x="33" y="151"/>
                </a:cubicBezTo>
                <a:cubicBezTo>
                  <a:pt x="34" y="149"/>
                  <a:pt x="35" y="147"/>
                  <a:pt x="37" y="146"/>
                </a:cubicBezTo>
                <a:cubicBezTo>
                  <a:pt x="73" y="110"/>
                  <a:pt x="73" y="110"/>
                  <a:pt x="73" y="110"/>
                </a:cubicBezTo>
                <a:cubicBezTo>
                  <a:pt x="76" y="107"/>
                  <a:pt x="77" y="105"/>
                  <a:pt x="77" y="102"/>
                </a:cubicBezTo>
                <a:cubicBezTo>
                  <a:pt x="77" y="101"/>
                  <a:pt x="76" y="100"/>
                  <a:pt x="76" y="98"/>
                </a:cubicBezTo>
                <a:cubicBezTo>
                  <a:pt x="75" y="97"/>
                  <a:pt x="75" y="96"/>
                  <a:pt x="74" y="95"/>
                </a:cubicBezTo>
                <a:cubicBezTo>
                  <a:pt x="73" y="94"/>
                  <a:pt x="73" y="94"/>
                  <a:pt x="73" y="94"/>
                </a:cubicBezTo>
                <a:cubicBezTo>
                  <a:pt x="72" y="93"/>
                  <a:pt x="70" y="92"/>
                  <a:pt x="68" y="92"/>
                </a:cubicBezTo>
                <a:cubicBezTo>
                  <a:pt x="66" y="92"/>
                  <a:pt x="64" y="93"/>
                  <a:pt x="63" y="94"/>
                </a:cubicBezTo>
                <a:cubicBezTo>
                  <a:pt x="32" y="120"/>
                  <a:pt x="32" y="120"/>
                  <a:pt x="32" y="120"/>
                </a:cubicBezTo>
                <a:cubicBezTo>
                  <a:pt x="31" y="121"/>
                  <a:pt x="31" y="121"/>
                  <a:pt x="30" y="121"/>
                </a:cubicBezTo>
                <a:cubicBezTo>
                  <a:pt x="29" y="122"/>
                  <a:pt x="29" y="122"/>
                  <a:pt x="28" y="122"/>
                </a:cubicBezTo>
                <a:cubicBezTo>
                  <a:pt x="28" y="122"/>
                  <a:pt x="28" y="122"/>
                  <a:pt x="28" y="122"/>
                </a:cubicBezTo>
                <a:cubicBezTo>
                  <a:pt x="27" y="122"/>
                  <a:pt x="26" y="122"/>
                  <a:pt x="25" y="121"/>
                </a:cubicBezTo>
                <a:cubicBezTo>
                  <a:pt x="24" y="121"/>
                  <a:pt x="23" y="121"/>
                  <a:pt x="23" y="120"/>
                </a:cubicBezTo>
                <a:cubicBezTo>
                  <a:pt x="22" y="120"/>
                  <a:pt x="21" y="119"/>
                  <a:pt x="21" y="118"/>
                </a:cubicBezTo>
                <a:cubicBezTo>
                  <a:pt x="20" y="119"/>
                  <a:pt x="18" y="120"/>
                  <a:pt x="16" y="120"/>
                </a:cubicBezTo>
                <a:cubicBezTo>
                  <a:pt x="15" y="120"/>
                  <a:pt x="13" y="120"/>
                  <a:pt x="11" y="119"/>
                </a:cubicBezTo>
                <a:cubicBezTo>
                  <a:pt x="10" y="118"/>
                  <a:pt x="8" y="117"/>
                  <a:pt x="7" y="116"/>
                </a:cubicBezTo>
                <a:cubicBezTo>
                  <a:pt x="6" y="115"/>
                  <a:pt x="6" y="115"/>
                  <a:pt x="6" y="115"/>
                </a:cubicBezTo>
                <a:cubicBezTo>
                  <a:pt x="2" y="111"/>
                  <a:pt x="0" y="107"/>
                  <a:pt x="0" y="10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4"/>
          <p:cNvSpPr>
            <a:spLocks noEditPoints="1"/>
          </p:cNvSpPr>
          <p:nvPr/>
        </p:nvSpPr>
        <p:spPr bwMode="auto">
          <a:xfrm>
            <a:off x="9240996" y="2889448"/>
            <a:ext cx="339850" cy="275011"/>
          </a:xfrm>
          <a:custGeom>
            <a:avLst/>
            <a:gdLst>
              <a:gd name="T0" fmla="*/ 9 w 230"/>
              <a:gd name="T1" fmla="*/ 113 h 187"/>
              <a:gd name="T2" fmla="*/ 46 w 230"/>
              <a:gd name="T3" fmla="*/ 72 h 187"/>
              <a:gd name="T4" fmla="*/ 93 w 230"/>
              <a:gd name="T5" fmla="*/ 67 h 187"/>
              <a:gd name="T6" fmla="*/ 130 w 230"/>
              <a:gd name="T7" fmla="*/ 72 h 187"/>
              <a:gd name="T8" fmla="*/ 167 w 230"/>
              <a:gd name="T9" fmla="*/ 109 h 187"/>
              <a:gd name="T10" fmla="*/ 166 w 230"/>
              <a:gd name="T11" fmla="*/ 114 h 187"/>
              <a:gd name="T12" fmla="*/ 198 w 230"/>
              <a:gd name="T13" fmla="*/ 151 h 187"/>
              <a:gd name="T14" fmla="*/ 161 w 230"/>
              <a:gd name="T15" fmla="*/ 187 h 187"/>
              <a:gd name="T16" fmla="*/ 14 w 230"/>
              <a:gd name="T17" fmla="*/ 173 h 187"/>
              <a:gd name="T18" fmla="*/ 106 w 230"/>
              <a:gd name="T19" fmla="*/ 21 h 187"/>
              <a:gd name="T20" fmla="*/ 115 w 230"/>
              <a:gd name="T21" fmla="*/ 41 h 187"/>
              <a:gd name="T22" fmla="*/ 115 w 230"/>
              <a:gd name="T23" fmla="*/ 65 h 187"/>
              <a:gd name="T24" fmla="*/ 156 w 230"/>
              <a:gd name="T25" fmla="*/ 31 h 187"/>
              <a:gd name="T26" fmla="*/ 198 w 230"/>
              <a:gd name="T27" fmla="*/ 72 h 187"/>
              <a:gd name="T28" fmla="*/ 177 w 230"/>
              <a:gd name="T29" fmla="*/ 109 h 187"/>
              <a:gd name="T30" fmla="*/ 130 w 230"/>
              <a:gd name="T31" fmla="*/ 62 h 187"/>
              <a:gd name="T32" fmla="*/ 157 w 230"/>
              <a:gd name="T33" fmla="*/ 0 h 187"/>
              <a:gd name="T34" fmla="*/ 162 w 230"/>
              <a:gd name="T35" fmla="*/ 21 h 187"/>
              <a:gd name="T36" fmla="*/ 158 w 230"/>
              <a:gd name="T37" fmla="*/ 20 h 187"/>
              <a:gd name="T38" fmla="*/ 156 w 230"/>
              <a:gd name="T39" fmla="*/ 20 h 187"/>
              <a:gd name="T40" fmla="*/ 152 w 230"/>
              <a:gd name="T41" fmla="*/ 21 h 187"/>
              <a:gd name="T42" fmla="*/ 157 w 230"/>
              <a:gd name="T43" fmla="*/ 0 h 187"/>
              <a:gd name="T44" fmla="*/ 199 w 230"/>
              <a:gd name="T45" fmla="*/ 41 h 187"/>
              <a:gd name="T46" fmla="*/ 194 w 230"/>
              <a:gd name="T47" fmla="*/ 36 h 187"/>
              <a:gd name="T48" fmla="*/ 189 w 230"/>
              <a:gd name="T49" fmla="*/ 31 h 187"/>
              <a:gd name="T50" fmla="*/ 189 w 230"/>
              <a:gd name="T51" fmla="*/ 114 h 187"/>
              <a:gd name="T52" fmla="*/ 194 w 230"/>
              <a:gd name="T53" fmla="*/ 109 h 187"/>
              <a:gd name="T54" fmla="*/ 199 w 230"/>
              <a:gd name="T55" fmla="*/ 104 h 187"/>
              <a:gd name="T56" fmla="*/ 189 w 230"/>
              <a:gd name="T57" fmla="*/ 114 h 187"/>
              <a:gd name="T58" fmla="*/ 209 w 230"/>
              <a:gd name="T59" fmla="*/ 76 h 187"/>
              <a:gd name="T60" fmla="*/ 209 w 230"/>
              <a:gd name="T61" fmla="*/ 68 h 187"/>
              <a:gd name="T62" fmla="*/ 230 w 230"/>
              <a:gd name="T63" fmla="*/ 7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187">
                <a:moveTo>
                  <a:pt x="0" y="140"/>
                </a:moveTo>
                <a:cubicBezTo>
                  <a:pt x="0" y="130"/>
                  <a:pt x="3" y="121"/>
                  <a:pt x="9" y="113"/>
                </a:cubicBezTo>
                <a:cubicBezTo>
                  <a:pt x="15" y="105"/>
                  <a:pt x="23" y="99"/>
                  <a:pt x="32" y="96"/>
                </a:cubicBezTo>
                <a:cubicBezTo>
                  <a:pt x="34" y="86"/>
                  <a:pt x="39" y="78"/>
                  <a:pt x="46" y="72"/>
                </a:cubicBezTo>
                <a:cubicBezTo>
                  <a:pt x="54" y="65"/>
                  <a:pt x="63" y="62"/>
                  <a:pt x="73" y="62"/>
                </a:cubicBezTo>
                <a:cubicBezTo>
                  <a:pt x="80" y="62"/>
                  <a:pt x="87" y="64"/>
                  <a:pt x="93" y="67"/>
                </a:cubicBezTo>
                <a:cubicBezTo>
                  <a:pt x="99" y="70"/>
                  <a:pt x="104" y="75"/>
                  <a:pt x="107" y="80"/>
                </a:cubicBezTo>
                <a:cubicBezTo>
                  <a:pt x="114" y="75"/>
                  <a:pt x="122" y="72"/>
                  <a:pt x="130" y="72"/>
                </a:cubicBezTo>
                <a:cubicBezTo>
                  <a:pt x="140" y="72"/>
                  <a:pt x="149" y="76"/>
                  <a:pt x="156" y="83"/>
                </a:cubicBezTo>
                <a:cubicBezTo>
                  <a:pt x="163" y="90"/>
                  <a:pt x="167" y="99"/>
                  <a:pt x="167" y="109"/>
                </a:cubicBezTo>
                <a:cubicBezTo>
                  <a:pt x="167" y="110"/>
                  <a:pt x="167" y="110"/>
                  <a:pt x="166" y="111"/>
                </a:cubicBezTo>
                <a:cubicBezTo>
                  <a:pt x="166" y="112"/>
                  <a:pt x="166" y="113"/>
                  <a:pt x="166" y="114"/>
                </a:cubicBezTo>
                <a:cubicBezTo>
                  <a:pt x="175" y="116"/>
                  <a:pt x="183" y="120"/>
                  <a:pt x="189" y="127"/>
                </a:cubicBezTo>
                <a:cubicBezTo>
                  <a:pt x="195" y="134"/>
                  <a:pt x="198" y="142"/>
                  <a:pt x="198" y="151"/>
                </a:cubicBezTo>
                <a:cubicBezTo>
                  <a:pt x="198" y="161"/>
                  <a:pt x="194" y="169"/>
                  <a:pt x="187" y="176"/>
                </a:cubicBezTo>
                <a:cubicBezTo>
                  <a:pt x="180" y="183"/>
                  <a:pt x="171" y="187"/>
                  <a:pt x="161" y="187"/>
                </a:cubicBezTo>
                <a:cubicBezTo>
                  <a:pt x="47" y="187"/>
                  <a:pt x="47" y="187"/>
                  <a:pt x="47" y="187"/>
                </a:cubicBezTo>
                <a:cubicBezTo>
                  <a:pt x="34" y="187"/>
                  <a:pt x="23" y="182"/>
                  <a:pt x="14" y="173"/>
                </a:cubicBezTo>
                <a:cubicBezTo>
                  <a:pt x="5" y="164"/>
                  <a:pt x="0" y="153"/>
                  <a:pt x="0" y="140"/>
                </a:cubicBezTo>
                <a:close/>
                <a:moveTo>
                  <a:pt x="106" y="21"/>
                </a:moveTo>
                <a:cubicBezTo>
                  <a:pt x="126" y="31"/>
                  <a:pt x="126" y="31"/>
                  <a:pt x="126" y="31"/>
                </a:cubicBezTo>
                <a:cubicBezTo>
                  <a:pt x="115" y="41"/>
                  <a:pt x="115" y="41"/>
                  <a:pt x="115" y="41"/>
                </a:cubicBezTo>
                <a:lnTo>
                  <a:pt x="106" y="21"/>
                </a:lnTo>
                <a:close/>
                <a:moveTo>
                  <a:pt x="115" y="65"/>
                </a:moveTo>
                <a:cubicBezTo>
                  <a:pt x="117" y="55"/>
                  <a:pt x="122" y="47"/>
                  <a:pt x="130" y="41"/>
                </a:cubicBezTo>
                <a:cubicBezTo>
                  <a:pt x="137" y="34"/>
                  <a:pt x="146" y="31"/>
                  <a:pt x="156" y="31"/>
                </a:cubicBezTo>
                <a:cubicBezTo>
                  <a:pt x="168" y="31"/>
                  <a:pt x="177" y="35"/>
                  <a:pt x="185" y="43"/>
                </a:cubicBezTo>
                <a:cubicBezTo>
                  <a:pt x="194" y="51"/>
                  <a:pt x="198" y="61"/>
                  <a:pt x="198" y="72"/>
                </a:cubicBezTo>
                <a:cubicBezTo>
                  <a:pt x="198" y="80"/>
                  <a:pt x="196" y="87"/>
                  <a:pt x="192" y="94"/>
                </a:cubicBezTo>
                <a:cubicBezTo>
                  <a:pt x="188" y="100"/>
                  <a:pt x="183" y="105"/>
                  <a:pt x="177" y="109"/>
                </a:cubicBezTo>
                <a:cubicBezTo>
                  <a:pt x="177" y="96"/>
                  <a:pt x="172" y="85"/>
                  <a:pt x="163" y="76"/>
                </a:cubicBezTo>
                <a:cubicBezTo>
                  <a:pt x="154" y="67"/>
                  <a:pt x="143" y="62"/>
                  <a:pt x="130" y="62"/>
                </a:cubicBezTo>
                <a:cubicBezTo>
                  <a:pt x="125" y="62"/>
                  <a:pt x="120" y="63"/>
                  <a:pt x="115" y="65"/>
                </a:cubicBezTo>
                <a:close/>
                <a:moveTo>
                  <a:pt x="157" y="0"/>
                </a:moveTo>
                <a:cubicBezTo>
                  <a:pt x="164" y="21"/>
                  <a:pt x="164" y="21"/>
                  <a:pt x="164" y="21"/>
                </a:cubicBezTo>
                <a:cubicBezTo>
                  <a:pt x="163" y="21"/>
                  <a:pt x="163" y="21"/>
                  <a:pt x="162" y="21"/>
                </a:cubicBezTo>
                <a:cubicBezTo>
                  <a:pt x="162" y="21"/>
                  <a:pt x="161" y="20"/>
                  <a:pt x="160" y="20"/>
                </a:cubicBezTo>
                <a:cubicBezTo>
                  <a:pt x="160" y="20"/>
                  <a:pt x="159" y="20"/>
                  <a:pt x="158" y="20"/>
                </a:cubicBezTo>
                <a:cubicBezTo>
                  <a:pt x="158" y="20"/>
                  <a:pt x="157" y="20"/>
                  <a:pt x="157" y="20"/>
                </a:cubicBezTo>
                <a:cubicBezTo>
                  <a:pt x="157" y="20"/>
                  <a:pt x="157" y="20"/>
                  <a:pt x="156" y="20"/>
                </a:cubicBezTo>
                <a:cubicBezTo>
                  <a:pt x="156" y="20"/>
                  <a:pt x="155" y="20"/>
                  <a:pt x="154" y="20"/>
                </a:cubicBezTo>
                <a:cubicBezTo>
                  <a:pt x="153" y="20"/>
                  <a:pt x="153" y="21"/>
                  <a:pt x="152" y="21"/>
                </a:cubicBezTo>
                <a:cubicBezTo>
                  <a:pt x="152" y="21"/>
                  <a:pt x="151" y="21"/>
                  <a:pt x="151" y="21"/>
                </a:cubicBezTo>
                <a:lnTo>
                  <a:pt x="157" y="0"/>
                </a:lnTo>
                <a:close/>
                <a:moveTo>
                  <a:pt x="209" y="21"/>
                </a:moveTo>
                <a:cubicBezTo>
                  <a:pt x="199" y="41"/>
                  <a:pt x="199" y="41"/>
                  <a:pt x="199" y="41"/>
                </a:cubicBezTo>
                <a:cubicBezTo>
                  <a:pt x="199" y="40"/>
                  <a:pt x="198" y="40"/>
                  <a:pt x="197" y="39"/>
                </a:cubicBezTo>
                <a:cubicBezTo>
                  <a:pt x="196" y="38"/>
                  <a:pt x="195" y="37"/>
                  <a:pt x="194" y="36"/>
                </a:cubicBezTo>
                <a:cubicBezTo>
                  <a:pt x="193" y="34"/>
                  <a:pt x="192" y="33"/>
                  <a:pt x="191" y="32"/>
                </a:cubicBezTo>
                <a:cubicBezTo>
                  <a:pt x="190" y="32"/>
                  <a:pt x="189" y="31"/>
                  <a:pt x="189" y="31"/>
                </a:cubicBezTo>
                <a:lnTo>
                  <a:pt x="209" y="21"/>
                </a:lnTo>
                <a:close/>
                <a:moveTo>
                  <a:pt x="189" y="114"/>
                </a:moveTo>
                <a:cubicBezTo>
                  <a:pt x="189" y="114"/>
                  <a:pt x="190" y="113"/>
                  <a:pt x="191" y="112"/>
                </a:cubicBezTo>
                <a:cubicBezTo>
                  <a:pt x="192" y="111"/>
                  <a:pt x="193" y="110"/>
                  <a:pt x="194" y="109"/>
                </a:cubicBezTo>
                <a:cubicBezTo>
                  <a:pt x="195" y="108"/>
                  <a:pt x="196" y="107"/>
                  <a:pt x="197" y="106"/>
                </a:cubicBezTo>
                <a:cubicBezTo>
                  <a:pt x="198" y="105"/>
                  <a:pt x="199" y="104"/>
                  <a:pt x="199" y="104"/>
                </a:cubicBezTo>
                <a:cubicBezTo>
                  <a:pt x="209" y="124"/>
                  <a:pt x="209" y="124"/>
                  <a:pt x="209" y="124"/>
                </a:cubicBezTo>
                <a:lnTo>
                  <a:pt x="189" y="114"/>
                </a:lnTo>
                <a:close/>
                <a:moveTo>
                  <a:pt x="209" y="78"/>
                </a:moveTo>
                <a:cubicBezTo>
                  <a:pt x="209" y="78"/>
                  <a:pt x="209" y="77"/>
                  <a:pt x="209" y="76"/>
                </a:cubicBezTo>
                <a:cubicBezTo>
                  <a:pt x="209" y="75"/>
                  <a:pt x="209" y="74"/>
                  <a:pt x="209" y="72"/>
                </a:cubicBezTo>
                <a:cubicBezTo>
                  <a:pt x="209" y="71"/>
                  <a:pt x="209" y="69"/>
                  <a:pt x="209" y="68"/>
                </a:cubicBezTo>
                <a:cubicBezTo>
                  <a:pt x="209" y="67"/>
                  <a:pt x="209" y="67"/>
                  <a:pt x="209" y="66"/>
                </a:cubicBezTo>
                <a:cubicBezTo>
                  <a:pt x="230" y="72"/>
                  <a:pt x="230" y="72"/>
                  <a:pt x="230" y="72"/>
                </a:cubicBezTo>
                <a:lnTo>
                  <a:pt x="209"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8"/>
          <p:cNvSpPr>
            <a:spLocks noEditPoints="1"/>
          </p:cNvSpPr>
          <p:nvPr/>
        </p:nvSpPr>
        <p:spPr bwMode="auto">
          <a:xfrm>
            <a:off x="6991912" y="5191075"/>
            <a:ext cx="308548" cy="201227"/>
          </a:xfrm>
          <a:custGeom>
            <a:avLst/>
            <a:gdLst>
              <a:gd name="T0" fmla="*/ 0 w 208"/>
              <a:gd name="T1" fmla="*/ 10 h 135"/>
              <a:gd name="T2" fmla="*/ 1 w 208"/>
              <a:gd name="T3" fmla="*/ 6 h 135"/>
              <a:gd name="T4" fmla="*/ 3 w 208"/>
              <a:gd name="T5" fmla="*/ 3 h 135"/>
              <a:gd name="T6" fmla="*/ 6 w 208"/>
              <a:gd name="T7" fmla="*/ 1 h 135"/>
              <a:gd name="T8" fmla="*/ 10 w 208"/>
              <a:gd name="T9" fmla="*/ 0 h 135"/>
              <a:gd name="T10" fmla="*/ 198 w 208"/>
              <a:gd name="T11" fmla="*/ 0 h 135"/>
              <a:gd name="T12" fmla="*/ 202 w 208"/>
              <a:gd name="T13" fmla="*/ 1 h 135"/>
              <a:gd name="T14" fmla="*/ 205 w 208"/>
              <a:gd name="T15" fmla="*/ 3 h 135"/>
              <a:gd name="T16" fmla="*/ 207 w 208"/>
              <a:gd name="T17" fmla="*/ 6 h 135"/>
              <a:gd name="T18" fmla="*/ 208 w 208"/>
              <a:gd name="T19" fmla="*/ 10 h 135"/>
              <a:gd name="T20" fmla="*/ 167 w 208"/>
              <a:gd name="T21" fmla="*/ 41 h 135"/>
              <a:gd name="T22" fmla="*/ 115 w 208"/>
              <a:gd name="T23" fmla="*/ 80 h 135"/>
              <a:gd name="T24" fmla="*/ 104 w 208"/>
              <a:gd name="T25" fmla="*/ 83 h 135"/>
              <a:gd name="T26" fmla="*/ 93 w 208"/>
              <a:gd name="T27" fmla="*/ 80 h 135"/>
              <a:gd name="T28" fmla="*/ 41 w 208"/>
              <a:gd name="T29" fmla="*/ 41 h 135"/>
              <a:gd name="T30" fmla="*/ 0 w 208"/>
              <a:gd name="T31" fmla="*/ 10 h 135"/>
              <a:gd name="T32" fmla="*/ 0 w 208"/>
              <a:gd name="T33" fmla="*/ 125 h 135"/>
              <a:gd name="T34" fmla="*/ 0 w 208"/>
              <a:gd name="T35" fmla="*/ 21 h 135"/>
              <a:gd name="T36" fmla="*/ 41 w 208"/>
              <a:gd name="T37" fmla="*/ 51 h 135"/>
              <a:gd name="T38" fmla="*/ 93 w 208"/>
              <a:gd name="T39" fmla="*/ 90 h 135"/>
              <a:gd name="T40" fmla="*/ 104 w 208"/>
              <a:gd name="T41" fmla="*/ 94 h 135"/>
              <a:gd name="T42" fmla="*/ 115 w 208"/>
              <a:gd name="T43" fmla="*/ 90 h 135"/>
              <a:gd name="T44" fmla="*/ 167 w 208"/>
              <a:gd name="T45" fmla="*/ 52 h 135"/>
              <a:gd name="T46" fmla="*/ 208 w 208"/>
              <a:gd name="T47" fmla="*/ 21 h 135"/>
              <a:gd name="T48" fmla="*/ 208 w 208"/>
              <a:gd name="T49" fmla="*/ 125 h 135"/>
              <a:gd name="T50" fmla="*/ 156 w 208"/>
              <a:gd name="T51" fmla="*/ 83 h 135"/>
              <a:gd name="T52" fmla="*/ 205 w 208"/>
              <a:gd name="T53" fmla="*/ 132 h 135"/>
              <a:gd name="T54" fmla="*/ 198 w 208"/>
              <a:gd name="T55" fmla="*/ 135 h 135"/>
              <a:gd name="T56" fmla="*/ 10 w 208"/>
              <a:gd name="T57" fmla="*/ 135 h 135"/>
              <a:gd name="T58" fmla="*/ 3 w 208"/>
              <a:gd name="T59" fmla="*/ 132 h 135"/>
              <a:gd name="T60" fmla="*/ 52 w 208"/>
              <a:gd name="T61" fmla="*/ 83 h 135"/>
              <a:gd name="T62" fmla="*/ 0 w 208"/>
              <a:gd name="T63" fmla="*/ 12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 h="135">
                <a:moveTo>
                  <a:pt x="0" y="10"/>
                </a:moveTo>
                <a:cubicBezTo>
                  <a:pt x="0" y="9"/>
                  <a:pt x="0" y="8"/>
                  <a:pt x="1" y="6"/>
                </a:cubicBezTo>
                <a:cubicBezTo>
                  <a:pt x="1" y="5"/>
                  <a:pt x="2" y="4"/>
                  <a:pt x="3" y="3"/>
                </a:cubicBezTo>
                <a:cubicBezTo>
                  <a:pt x="4" y="2"/>
                  <a:pt x="5" y="1"/>
                  <a:pt x="6" y="1"/>
                </a:cubicBezTo>
                <a:cubicBezTo>
                  <a:pt x="8" y="0"/>
                  <a:pt x="9" y="0"/>
                  <a:pt x="10" y="0"/>
                </a:cubicBezTo>
                <a:cubicBezTo>
                  <a:pt x="198" y="0"/>
                  <a:pt x="198" y="0"/>
                  <a:pt x="198" y="0"/>
                </a:cubicBezTo>
                <a:cubicBezTo>
                  <a:pt x="199" y="0"/>
                  <a:pt x="200" y="0"/>
                  <a:pt x="202" y="1"/>
                </a:cubicBezTo>
                <a:cubicBezTo>
                  <a:pt x="203" y="1"/>
                  <a:pt x="204" y="2"/>
                  <a:pt x="205" y="3"/>
                </a:cubicBezTo>
                <a:cubicBezTo>
                  <a:pt x="206" y="4"/>
                  <a:pt x="207" y="5"/>
                  <a:pt x="207" y="6"/>
                </a:cubicBezTo>
                <a:cubicBezTo>
                  <a:pt x="208" y="8"/>
                  <a:pt x="208" y="9"/>
                  <a:pt x="208" y="10"/>
                </a:cubicBezTo>
                <a:cubicBezTo>
                  <a:pt x="167" y="41"/>
                  <a:pt x="167" y="41"/>
                  <a:pt x="167" y="41"/>
                </a:cubicBezTo>
                <a:cubicBezTo>
                  <a:pt x="115" y="80"/>
                  <a:pt x="115" y="80"/>
                  <a:pt x="115" y="80"/>
                </a:cubicBezTo>
                <a:cubicBezTo>
                  <a:pt x="113" y="82"/>
                  <a:pt x="109" y="83"/>
                  <a:pt x="104" y="83"/>
                </a:cubicBezTo>
                <a:cubicBezTo>
                  <a:pt x="99" y="83"/>
                  <a:pt x="95" y="82"/>
                  <a:pt x="93" y="80"/>
                </a:cubicBezTo>
                <a:cubicBezTo>
                  <a:pt x="41" y="41"/>
                  <a:pt x="41" y="41"/>
                  <a:pt x="41" y="41"/>
                </a:cubicBezTo>
                <a:lnTo>
                  <a:pt x="0" y="10"/>
                </a:lnTo>
                <a:close/>
                <a:moveTo>
                  <a:pt x="0" y="125"/>
                </a:moveTo>
                <a:cubicBezTo>
                  <a:pt x="0" y="21"/>
                  <a:pt x="0" y="21"/>
                  <a:pt x="0" y="21"/>
                </a:cubicBezTo>
                <a:cubicBezTo>
                  <a:pt x="41" y="51"/>
                  <a:pt x="41" y="51"/>
                  <a:pt x="41" y="51"/>
                </a:cubicBezTo>
                <a:cubicBezTo>
                  <a:pt x="93" y="90"/>
                  <a:pt x="93" y="90"/>
                  <a:pt x="93" y="90"/>
                </a:cubicBezTo>
                <a:cubicBezTo>
                  <a:pt x="96" y="92"/>
                  <a:pt x="99" y="94"/>
                  <a:pt x="104" y="94"/>
                </a:cubicBezTo>
                <a:cubicBezTo>
                  <a:pt x="109" y="94"/>
                  <a:pt x="112" y="92"/>
                  <a:pt x="115" y="90"/>
                </a:cubicBezTo>
                <a:cubicBezTo>
                  <a:pt x="167" y="52"/>
                  <a:pt x="167" y="52"/>
                  <a:pt x="167" y="52"/>
                </a:cubicBezTo>
                <a:cubicBezTo>
                  <a:pt x="208" y="21"/>
                  <a:pt x="208" y="21"/>
                  <a:pt x="208" y="21"/>
                </a:cubicBezTo>
                <a:cubicBezTo>
                  <a:pt x="208" y="125"/>
                  <a:pt x="208" y="125"/>
                  <a:pt x="208" y="125"/>
                </a:cubicBezTo>
                <a:cubicBezTo>
                  <a:pt x="156" y="83"/>
                  <a:pt x="156" y="83"/>
                  <a:pt x="156" y="83"/>
                </a:cubicBezTo>
                <a:cubicBezTo>
                  <a:pt x="205" y="132"/>
                  <a:pt x="205" y="132"/>
                  <a:pt x="205" y="132"/>
                </a:cubicBezTo>
                <a:cubicBezTo>
                  <a:pt x="203" y="134"/>
                  <a:pt x="200" y="135"/>
                  <a:pt x="198" y="135"/>
                </a:cubicBezTo>
                <a:cubicBezTo>
                  <a:pt x="10" y="135"/>
                  <a:pt x="10" y="135"/>
                  <a:pt x="10" y="135"/>
                </a:cubicBezTo>
                <a:cubicBezTo>
                  <a:pt x="8" y="135"/>
                  <a:pt x="5" y="134"/>
                  <a:pt x="3" y="132"/>
                </a:cubicBezTo>
                <a:cubicBezTo>
                  <a:pt x="52" y="83"/>
                  <a:pt x="52" y="83"/>
                  <a:pt x="52" y="83"/>
                </a:cubicBezTo>
                <a:lnTo>
                  <a:pt x="0"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98"/>
          <p:cNvSpPr>
            <a:spLocks noEditPoints="1"/>
          </p:cNvSpPr>
          <p:nvPr/>
        </p:nvSpPr>
        <p:spPr bwMode="auto">
          <a:xfrm>
            <a:off x="9257764" y="5159772"/>
            <a:ext cx="306313" cy="263831"/>
          </a:xfrm>
          <a:custGeom>
            <a:avLst/>
            <a:gdLst>
              <a:gd name="T0" fmla="*/ 37 w 208"/>
              <a:gd name="T1" fmla="*/ 79 h 179"/>
              <a:gd name="T2" fmla="*/ 63 w 208"/>
              <a:gd name="T3" fmla="*/ 82 h 179"/>
              <a:gd name="T4" fmla="*/ 76 w 208"/>
              <a:gd name="T5" fmla="*/ 64 h 179"/>
              <a:gd name="T6" fmla="*/ 138 w 208"/>
              <a:gd name="T7" fmla="*/ 75 h 179"/>
              <a:gd name="T8" fmla="*/ 156 w 208"/>
              <a:gd name="T9" fmla="*/ 85 h 179"/>
              <a:gd name="T10" fmla="*/ 177 w 208"/>
              <a:gd name="T11" fmla="*/ 64 h 179"/>
              <a:gd name="T12" fmla="*/ 205 w 208"/>
              <a:gd name="T13" fmla="*/ 67 h 179"/>
              <a:gd name="T14" fmla="*/ 207 w 208"/>
              <a:gd name="T15" fmla="*/ 79 h 179"/>
              <a:gd name="T16" fmla="*/ 202 w 208"/>
              <a:gd name="T17" fmla="*/ 84 h 179"/>
              <a:gd name="T18" fmla="*/ 177 w 208"/>
              <a:gd name="T19" fmla="*/ 168 h 179"/>
              <a:gd name="T20" fmla="*/ 171 w 208"/>
              <a:gd name="T21" fmla="*/ 177 h 179"/>
              <a:gd name="T22" fmla="*/ 42 w 208"/>
              <a:gd name="T23" fmla="*/ 179 h 179"/>
              <a:gd name="T24" fmla="*/ 34 w 208"/>
              <a:gd name="T25" fmla="*/ 174 h 179"/>
              <a:gd name="T26" fmla="*/ 11 w 208"/>
              <a:gd name="T27" fmla="*/ 85 h 179"/>
              <a:gd name="T28" fmla="*/ 3 w 208"/>
              <a:gd name="T29" fmla="*/ 82 h 179"/>
              <a:gd name="T30" fmla="*/ 0 w 208"/>
              <a:gd name="T31" fmla="*/ 75 h 179"/>
              <a:gd name="T32" fmla="*/ 11 w 208"/>
              <a:gd name="T33" fmla="*/ 64 h 179"/>
              <a:gd name="T34" fmla="*/ 42 w 208"/>
              <a:gd name="T35" fmla="*/ 64 h 179"/>
              <a:gd name="T36" fmla="*/ 43 w 208"/>
              <a:gd name="T37" fmla="*/ 59 h 179"/>
              <a:gd name="T38" fmla="*/ 78 w 208"/>
              <a:gd name="T39" fmla="*/ 1 h 179"/>
              <a:gd name="T40" fmla="*/ 87 w 208"/>
              <a:gd name="T41" fmla="*/ 1 h 179"/>
              <a:gd name="T42" fmla="*/ 93 w 208"/>
              <a:gd name="T43" fmla="*/ 6 h 179"/>
              <a:gd name="T44" fmla="*/ 92 w 208"/>
              <a:gd name="T45" fmla="*/ 16 h 179"/>
              <a:gd name="T46" fmla="*/ 52 w 208"/>
              <a:gd name="T47" fmla="*/ 75 h 179"/>
              <a:gd name="T48" fmla="*/ 42 w 208"/>
              <a:gd name="T49" fmla="*/ 64 h 179"/>
              <a:gd name="T50" fmla="*/ 54 w 208"/>
              <a:gd name="T51" fmla="*/ 156 h 179"/>
              <a:gd name="T52" fmla="*/ 61 w 208"/>
              <a:gd name="T53" fmla="*/ 156 h 179"/>
              <a:gd name="T54" fmla="*/ 62 w 208"/>
              <a:gd name="T55" fmla="*/ 111 h 179"/>
              <a:gd name="T56" fmla="*/ 57 w 208"/>
              <a:gd name="T57" fmla="*/ 106 h 179"/>
              <a:gd name="T58" fmla="*/ 52 w 208"/>
              <a:gd name="T59" fmla="*/ 111 h 179"/>
              <a:gd name="T60" fmla="*/ 83 w 208"/>
              <a:gd name="T61" fmla="*/ 153 h 179"/>
              <a:gd name="T62" fmla="*/ 88 w 208"/>
              <a:gd name="T63" fmla="*/ 158 h 179"/>
              <a:gd name="T64" fmla="*/ 94 w 208"/>
              <a:gd name="T65" fmla="*/ 153 h 179"/>
              <a:gd name="T66" fmla="*/ 92 w 208"/>
              <a:gd name="T67" fmla="*/ 107 h 179"/>
              <a:gd name="T68" fmla="*/ 85 w 208"/>
              <a:gd name="T69" fmla="*/ 107 h 179"/>
              <a:gd name="T70" fmla="*/ 83 w 208"/>
              <a:gd name="T71" fmla="*/ 153 h 179"/>
              <a:gd name="T72" fmla="*/ 115 w 208"/>
              <a:gd name="T73" fmla="*/ 6 h 179"/>
              <a:gd name="T74" fmla="*/ 121 w 208"/>
              <a:gd name="T75" fmla="*/ 1 h 179"/>
              <a:gd name="T76" fmla="*/ 130 w 208"/>
              <a:gd name="T77" fmla="*/ 1 h 179"/>
              <a:gd name="T78" fmla="*/ 165 w 208"/>
              <a:gd name="T79" fmla="*/ 59 h 179"/>
              <a:gd name="T80" fmla="*/ 167 w 208"/>
              <a:gd name="T81" fmla="*/ 64 h 179"/>
              <a:gd name="T82" fmla="*/ 156 w 208"/>
              <a:gd name="T83" fmla="*/ 75 h 179"/>
              <a:gd name="T84" fmla="*/ 116 w 208"/>
              <a:gd name="T85" fmla="*/ 16 h 179"/>
              <a:gd name="T86" fmla="*/ 115 w 208"/>
              <a:gd name="T87" fmla="*/ 153 h 179"/>
              <a:gd name="T88" fmla="*/ 120 w 208"/>
              <a:gd name="T89" fmla="*/ 158 h 179"/>
              <a:gd name="T90" fmla="*/ 125 w 208"/>
              <a:gd name="T91" fmla="*/ 153 h 179"/>
              <a:gd name="T92" fmla="*/ 123 w 208"/>
              <a:gd name="T93" fmla="*/ 107 h 179"/>
              <a:gd name="T94" fmla="*/ 116 w 208"/>
              <a:gd name="T95" fmla="*/ 107 h 179"/>
              <a:gd name="T96" fmla="*/ 115 w 208"/>
              <a:gd name="T97" fmla="*/ 153 h 179"/>
              <a:gd name="T98" fmla="*/ 147 w 208"/>
              <a:gd name="T99" fmla="*/ 156 h 179"/>
              <a:gd name="T100" fmla="*/ 155 w 208"/>
              <a:gd name="T101" fmla="*/ 156 h 179"/>
              <a:gd name="T102" fmla="*/ 156 w 208"/>
              <a:gd name="T103" fmla="*/ 111 h 179"/>
              <a:gd name="T104" fmla="*/ 151 w 208"/>
              <a:gd name="T105" fmla="*/ 106 h 179"/>
              <a:gd name="T106" fmla="*/ 146 w 208"/>
              <a:gd name="T107" fmla="*/ 11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179">
                <a:moveTo>
                  <a:pt x="31" y="64"/>
                </a:moveTo>
                <a:cubicBezTo>
                  <a:pt x="31" y="70"/>
                  <a:pt x="33" y="75"/>
                  <a:pt x="37" y="79"/>
                </a:cubicBezTo>
                <a:cubicBezTo>
                  <a:pt x="41" y="83"/>
                  <a:pt x="46" y="85"/>
                  <a:pt x="52" y="85"/>
                </a:cubicBezTo>
                <a:cubicBezTo>
                  <a:pt x="56" y="85"/>
                  <a:pt x="59" y="84"/>
                  <a:pt x="63" y="82"/>
                </a:cubicBezTo>
                <a:cubicBezTo>
                  <a:pt x="66" y="81"/>
                  <a:pt x="68" y="78"/>
                  <a:pt x="70" y="75"/>
                </a:cubicBezTo>
                <a:cubicBezTo>
                  <a:pt x="76" y="64"/>
                  <a:pt x="76" y="64"/>
                  <a:pt x="76" y="64"/>
                </a:cubicBezTo>
                <a:cubicBezTo>
                  <a:pt x="132" y="64"/>
                  <a:pt x="132" y="64"/>
                  <a:pt x="132" y="64"/>
                </a:cubicBezTo>
                <a:cubicBezTo>
                  <a:pt x="138" y="75"/>
                  <a:pt x="138" y="75"/>
                  <a:pt x="138" y="75"/>
                </a:cubicBezTo>
                <a:cubicBezTo>
                  <a:pt x="140" y="78"/>
                  <a:pt x="143" y="81"/>
                  <a:pt x="146" y="82"/>
                </a:cubicBezTo>
                <a:cubicBezTo>
                  <a:pt x="149" y="84"/>
                  <a:pt x="152" y="85"/>
                  <a:pt x="156" y="85"/>
                </a:cubicBezTo>
                <a:cubicBezTo>
                  <a:pt x="162" y="85"/>
                  <a:pt x="167" y="83"/>
                  <a:pt x="171" y="79"/>
                </a:cubicBezTo>
                <a:cubicBezTo>
                  <a:pt x="175" y="75"/>
                  <a:pt x="177" y="70"/>
                  <a:pt x="177" y="64"/>
                </a:cubicBezTo>
                <a:cubicBezTo>
                  <a:pt x="198" y="64"/>
                  <a:pt x="198" y="64"/>
                  <a:pt x="198" y="64"/>
                </a:cubicBezTo>
                <a:cubicBezTo>
                  <a:pt x="201" y="64"/>
                  <a:pt x="203" y="65"/>
                  <a:pt x="205" y="67"/>
                </a:cubicBezTo>
                <a:cubicBezTo>
                  <a:pt x="207" y="69"/>
                  <a:pt x="208" y="72"/>
                  <a:pt x="208" y="75"/>
                </a:cubicBezTo>
                <a:cubicBezTo>
                  <a:pt x="208" y="76"/>
                  <a:pt x="208" y="77"/>
                  <a:pt x="207" y="79"/>
                </a:cubicBezTo>
                <a:cubicBezTo>
                  <a:pt x="207" y="80"/>
                  <a:pt x="206" y="81"/>
                  <a:pt x="205" y="82"/>
                </a:cubicBezTo>
                <a:cubicBezTo>
                  <a:pt x="204" y="83"/>
                  <a:pt x="203" y="84"/>
                  <a:pt x="202" y="84"/>
                </a:cubicBezTo>
                <a:cubicBezTo>
                  <a:pt x="201" y="85"/>
                  <a:pt x="199" y="85"/>
                  <a:pt x="198" y="85"/>
                </a:cubicBezTo>
                <a:cubicBezTo>
                  <a:pt x="177" y="168"/>
                  <a:pt x="177" y="168"/>
                  <a:pt x="177" y="168"/>
                </a:cubicBezTo>
                <a:cubicBezTo>
                  <a:pt x="176" y="171"/>
                  <a:pt x="175" y="173"/>
                  <a:pt x="174" y="174"/>
                </a:cubicBezTo>
                <a:cubicBezTo>
                  <a:pt x="173" y="176"/>
                  <a:pt x="172" y="177"/>
                  <a:pt x="171" y="177"/>
                </a:cubicBezTo>
                <a:cubicBezTo>
                  <a:pt x="169" y="178"/>
                  <a:pt x="168" y="179"/>
                  <a:pt x="167" y="179"/>
                </a:cubicBezTo>
                <a:cubicBezTo>
                  <a:pt x="42" y="179"/>
                  <a:pt x="42" y="179"/>
                  <a:pt x="42" y="179"/>
                </a:cubicBezTo>
                <a:cubicBezTo>
                  <a:pt x="40" y="179"/>
                  <a:pt x="39" y="178"/>
                  <a:pt x="37" y="177"/>
                </a:cubicBezTo>
                <a:cubicBezTo>
                  <a:pt x="36" y="177"/>
                  <a:pt x="35" y="176"/>
                  <a:pt x="34" y="174"/>
                </a:cubicBezTo>
                <a:cubicBezTo>
                  <a:pt x="33" y="173"/>
                  <a:pt x="32" y="171"/>
                  <a:pt x="31" y="168"/>
                </a:cubicBezTo>
                <a:cubicBezTo>
                  <a:pt x="11" y="85"/>
                  <a:pt x="11" y="85"/>
                  <a:pt x="11" y="85"/>
                </a:cubicBezTo>
                <a:cubicBezTo>
                  <a:pt x="9" y="85"/>
                  <a:pt x="8" y="85"/>
                  <a:pt x="6" y="84"/>
                </a:cubicBezTo>
                <a:cubicBezTo>
                  <a:pt x="5" y="84"/>
                  <a:pt x="4" y="83"/>
                  <a:pt x="3" y="82"/>
                </a:cubicBezTo>
                <a:cubicBezTo>
                  <a:pt x="2" y="81"/>
                  <a:pt x="1" y="80"/>
                  <a:pt x="1" y="79"/>
                </a:cubicBezTo>
                <a:cubicBezTo>
                  <a:pt x="0" y="77"/>
                  <a:pt x="0" y="76"/>
                  <a:pt x="0" y="75"/>
                </a:cubicBezTo>
                <a:cubicBezTo>
                  <a:pt x="0" y="72"/>
                  <a:pt x="1" y="69"/>
                  <a:pt x="3" y="67"/>
                </a:cubicBezTo>
                <a:cubicBezTo>
                  <a:pt x="5" y="65"/>
                  <a:pt x="8" y="64"/>
                  <a:pt x="11" y="64"/>
                </a:cubicBezTo>
                <a:lnTo>
                  <a:pt x="31" y="64"/>
                </a:lnTo>
                <a:close/>
                <a:moveTo>
                  <a:pt x="42" y="64"/>
                </a:moveTo>
                <a:cubicBezTo>
                  <a:pt x="42" y="63"/>
                  <a:pt x="42" y="62"/>
                  <a:pt x="42" y="62"/>
                </a:cubicBezTo>
                <a:cubicBezTo>
                  <a:pt x="42" y="61"/>
                  <a:pt x="43" y="60"/>
                  <a:pt x="43" y="59"/>
                </a:cubicBezTo>
                <a:cubicBezTo>
                  <a:pt x="74" y="5"/>
                  <a:pt x="74" y="5"/>
                  <a:pt x="74" y="5"/>
                </a:cubicBezTo>
                <a:cubicBezTo>
                  <a:pt x="75" y="3"/>
                  <a:pt x="77" y="2"/>
                  <a:pt x="78" y="1"/>
                </a:cubicBezTo>
                <a:cubicBezTo>
                  <a:pt x="80" y="0"/>
                  <a:pt x="81" y="0"/>
                  <a:pt x="83" y="0"/>
                </a:cubicBezTo>
                <a:cubicBezTo>
                  <a:pt x="85" y="0"/>
                  <a:pt x="86" y="0"/>
                  <a:pt x="87" y="1"/>
                </a:cubicBezTo>
                <a:cubicBezTo>
                  <a:pt x="89" y="1"/>
                  <a:pt x="90" y="2"/>
                  <a:pt x="91" y="3"/>
                </a:cubicBezTo>
                <a:cubicBezTo>
                  <a:pt x="92" y="4"/>
                  <a:pt x="92" y="5"/>
                  <a:pt x="93" y="6"/>
                </a:cubicBezTo>
                <a:cubicBezTo>
                  <a:pt x="93" y="8"/>
                  <a:pt x="94" y="9"/>
                  <a:pt x="94" y="10"/>
                </a:cubicBezTo>
                <a:cubicBezTo>
                  <a:pt x="94" y="12"/>
                  <a:pt x="93" y="14"/>
                  <a:pt x="92" y="16"/>
                </a:cubicBezTo>
                <a:cubicBezTo>
                  <a:pt x="61" y="70"/>
                  <a:pt x="61" y="70"/>
                  <a:pt x="61" y="70"/>
                </a:cubicBezTo>
                <a:cubicBezTo>
                  <a:pt x="59" y="73"/>
                  <a:pt x="56" y="75"/>
                  <a:pt x="52" y="75"/>
                </a:cubicBezTo>
                <a:cubicBezTo>
                  <a:pt x="49" y="75"/>
                  <a:pt x="47" y="74"/>
                  <a:pt x="45" y="72"/>
                </a:cubicBezTo>
                <a:cubicBezTo>
                  <a:pt x="43" y="70"/>
                  <a:pt x="42" y="67"/>
                  <a:pt x="42" y="64"/>
                </a:cubicBezTo>
                <a:close/>
                <a:moveTo>
                  <a:pt x="52" y="153"/>
                </a:moveTo>
                <a:cubicBezTo>
                  <a:pt x="52" y="154"/>
                  <a:pt x="53" y="155"/>
                  <a:pt x="54" y="156"/>
                </a:cubicBezTo>
                <a:cubicBezTo>
                  <a:pt x="55" y="157"/>
                  <a:pt x="56" y="158"/>
                  <a:pt x="57" y="158"/>
                </a:cubicBezTo>
                <a:cubicBezTo>
                  <a:pt x="59" y="158"/>
                  <a:pt x="60" y="157"/>
                  <a:pt x="61" y="156"/>
                </a:cubicBezTo>
                <a:cubicBezTo>
                  <a:pt x="62" y="155"/>
                  <a:pt x="62" y="154"/>
                  <a:pt x="62" y="153"/>
                </a:cubicBezTo>
                <a:cubicBezTo>
                  <a:pt x="62" y="111"/>
                  <a:pt x="62" y="111"/>
                  <a:pt x="62" y="111"/>
                </a:cubicBezTo>
                <a:cubicBezTo>
                  <a:pt x="62" y="110"/>
                  <a:pt x="62" y="108"/>
                  <a:pt x="61" y="107"/>
                </a:cubicBezTo>
                <a:cubicBezTo>
                  <a:pt x="60" y="106"/>
                  <a:pt x="59" y="106"/>
                  <a:pt x="57" y="106"/>
                </a:cubicBezTo>
                <a:cubicBezTo>
                  <a:pt x="56" y="106"/>
                  <a:pt x="55" y="106"/>
                  <a:pt x="54" y="107"/>
                </a:cubicBezTo>
                <a:cubicBezTo>
                  <a:pt x="53" y="108"/>
                  <a:pt x="52" y="110"/>
                  <a:pt x="52" y="111"/>
                </a:cubicBezTo>
                <a:lnTo>
                  <a:pt x="52" y="153"/>
                </a:lnTo>
                <a:close/>
                <a:moveTo>
                  <a:pt x="83" y="153"/>
                </a:moveTo>
                <a:cubicBezTo>
                  <a:pt x="83" y="154"/>
                  <a:pt x="84" y="155"/>
                  <a:pt x="85" y="156"/>
                </a:cubicBezTo>
                <a:cubicBezTo>
                  <a:pt x="86" y="157"/>
                  <a:pt x="87" y="158"/>
                  <a:pt x="88" y="158"/>
                </a:cubicBezTo>
                <a:cubicBezTo>
                  <a:pt x="90" y="158"/>
                  <a:pt x="91" y="157"/>
                  <a:pt x="92" y="156"/>
                </a:cubicBezTo>
                <a:cubicBezTo>
                  <a:pt x="93" y="155"/>
                  <a:pt x="94" y="154"/>
                  <a:pt x="94" y="153"/>
                </a:cubicBezTo>
                <a:cubicBezTo>
                  <a:pt x="94" y="111"/>
                  <a:pt x="94" y="111"/>
                  <a:pt x="94" y="111"/>
                </a:cubicBezTo>
                <a:cubicBezTo>
                  <a:pt x="94" y="110"/>
                  <a:pt x="93" y="108"/>
                  <a:pt x="92" y="107"/>
                </a:cubicBezTo>
                <a:cubicBezTo>
                  <a:pt x="91" y="106"/>
                  <a:pt x="90" y="106"/>
                  <a:pt x="88" y="106"/>
                </a:cubicBezTo>
                <a:cubicBezTo>
                  <a:pt x="87" y="106"/>
                  <a:pt x="86" y="106"/>
                  <a:pt x="85" y="107"/>
                </a:cubicBezTo>
                <a:cubicBezTo>
                  <a:pt x="84" y="108"/>
                  <a:pt x="83" y="110"/>
                  <a:pt x="83" y="111"/>
                </a:cubicBezTo>
                <a:lnTo>
                  <a:pt x="83" y="153"/>
                </a:lnTo>
                <a:close/>
                <a:moveTo>
                  <a:pt x="115" y="10"/>
                </a:moveTo>
                <a:cubicBezTo>
                  <a:pt x="115" y="9"/>
                  <a:pt x="115" y="8"/>
                  <a:pt x="115" y="6"/>
                </a:cubicBezTo>
                <a:cubicBezTo>
                  <a:pt x="116" y="5"/>
                  <a:pt x="117" y="4"/>
                  <a:pt x="118" y="3"/>
                </a:cubicBezTo>
                <a:cubicBezTo>
                  <a:pt x="118" y="2"/>
                  <a:pt x="120" y="1"/>
                  <a:pt x="121" y="1"/>
                </a:cubicBezTo>
                <a:cubicBezTo>
                  <a:pt x="122" y="0"/>
                  <a:pt x="123" y="0"/>
                  <a:pt x="125" y="0"/>
                </a:cubicBezTo>
                <a:cubicBezTo>
                  <a:pt x="127" y="0"/>
                  <a:pt x="129" y="0"/>
                  <a:pt x="130" y="1"/>
                </a:cubicBezTo>
                <a:cubicBezTo>
                  <a:pt x="132" y="2"/>
                  <a:pt x="133" y="3"/>
                  <a:pt x="134" y="5"/>
                </a:cubicBezTo>
                <a:cubicBezTo>
                  <a:pt x="165" y="59"/>
                  <a:pt x="165" y="59"/>
                  <a:pt x="165" y="59"/>
                </a:cubicBezTo>
                <a:cubicBezTo>
                  <a:pt x="165" y="60"/>
                  <a:pt x="166" y="61"/>
                  <a:pt x="166" y="62"/>
                </a:cubicBezTo>
                <a:cubicBezTo>
                  <a:pt x="166" y="62"/>
                  <a:pt x="167" y="63"/>
                  <a:pt x="167" y="64"/>
                </a:cubicBezTo>
                <a:cubicBezTo>
                  <a:pt x="167" y="67"/>
                  <a:pt x="166" y="70"/>
                  <a:pt x="164" y="72"/>
                </a:cubicBezTo>
                <a:cubicBezTo>
                  <a:pt x="162" y="74"/>
                  <a:pt x="159" y="75"/>
                  <a:pt x="156" y="75"/>
                </a:cubicBezTo>
                <a:cubicBezTo>
                  <a:pt x="152" y="75"/>
                  <a:pt x="149" y="73"/>
                  <a:pt x="147" y="70"/>
                </a:cubicBezTo>
                <a:cubicBezTo>
                  <a:pt x="116" y="16"/>
                  <a:pt x="116" y="16"/>
                  <a:pt x="116" y="16"/>
                </a:cubicBezTo>
                <a:cubicBezTo>
                  <a:pt x="115" y="14"/>
                  <a:pt x="115" y="12"/>
                  <a:pt x="115" y="10"/>
                </a:cubicBezTo>
                <a:close/>
                <a:moveTo>
                  <a:pt x="115" y="153"/>
                </a:moveTo>
                <a:cubicBezTo>
                  <a:pt x="115" y="154"/>
                  <a:pt x="115" y="155"/>
                  <a:pt x="116" y="156"/>
                </a:cubicBezTo>
                <a:cubicBezTo>
                  <a:pt x="117" y="157"/>
                  <a:pt x="118" y="158"/>
                  <a:pt x="120" y="158"/>
                </a:cubicBezTo>
                <a:cubicBezTo>
                  <a:pt x="121" y="158"/>
                  <a:pt x="122" y="157"/>
                  <a:pt x="123" y="156"/>
                </a:cubicBezTo>
                <a:cubicBezTo>
                  <a:pt x="124" y="155"/>
                  <a:pt x="125" y="154"/>
                  <a:pt x="125" y="153"/>
                </a:cubicBezTo>
                <a:cubicBezTo>
                  <a:pt x="125" y="111"/>
                  <a:pt x="125" y="111"/>
                  <a:pt x="125" y="111"/>
                </a:cubicBezTo>
                <a:cubicBezTo>
                  <a:pt x="125" y="110"/>
                  <a:pt x="124" y="108"/>
                  <a:pt x="123" y="107"/>
                </a:cubicBezTo>
                <a:cubicBezTo>
                  <a:pt x="122" y="106"/>
                  <a:pt x="121" y="106"/>
                  <a:pt x="120" y="106"/>
                </a:cubicBezTo>
                <a:cubicBezTo>
                  <a:pt x="118" y="106"/>
                  <a:pt x="117" y="106"/>
                  <a:pt x="116" y="107"/>
                </a:cubicBezTo>
                <a:cubicBezTo>
                  <a:pt x="115" y="108"/>
                  <a:pt x="115" y="110"/>
                  <a:pt x="115" y="111"/>
                </a:cubicBezTo>
                <a:lnTo>
                  <a:pt x="115" y="153"/>
                </a:lnTo>
                <a:close/>
                <a:moveTo>
                  <a:pt x="146" y="153"/>
                </a:moveTo>
                <a:cubicBezTo>
                  <a:pt x="146" y="154"/>
                  <a:pt x="146" y="155"/>
                  <a:pt x="147" y="156"/>
                </a:cubicBezTo>
                <a:cubicBezTo>
                  <a:pt x="148" y="157"/>
                  <a:pt x="149" y="158"/>
                  <a:pt x="151" y="158"/>
                </a:cubicBezTo>
                <a:cubicBezTo>
                  <a:pt x="152" y="158"/>
                  <a:pt x="154" y="157"/>
                  <a:pt x="155" y="156"/>
                </a:cubicBezTo>
                <a:cubicBezTo>
                  <a:pt x="156" y="155"/>
                  <a:pt x="156" y="154"/>
                  <a:pt x="156" y="153"/>
                </a:cubicBezTo>
                <a:cubicBezTo>
                  <a:pt x="156" y="111"/>
                  <a:pt x="156" y="111"/>
                  <a:pt x="156" y="111"/>
                </a:cubicBezTo>
                <a:cubicBezTo>
                  <a:pt x="156" y="110"/>
                  <a:pt x="156" y="108"/>
                  <a:pt x="155" y="107"/>
                </a:cubicBezTo>
                <a:cubicBezTo>
                  <a:pt x="154" y="106"/>
                  <a:pt x="152" y="106"/>
                  <a:pt x="151" y="106"/>
                </a:cubicBezTo>
                <a:cubicBezTo>
                  <a:pt x="149" y="106"/>
                  <a:pt x="148" y="106"/>
                  <a:pt x="147" y="107"/>
                </a:cubicBezTo>
                <a:cubicBezTo>
                  <a:pt x="146" y="108"/>
                  <a:pt x="146" y="110"/>
                  <a:pt x="146" y="111"/>
                </a:cubicBezTo>
                <a:lnTo>
                  <a:pt x="146" y="1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p:cNvSpPr>
            <a:spLocks noEditPoints="1"/>
          </p:cNvSpPr>
          <p:nvPr/>
        </p:nvSpPr>
        <p:spPr bwMode="auto">
          <a:xfrm>
            <a:off x="10390131" y="4006165"/>
            <a:ext cx="306313" cy="306313"/>
          </a:xfrm>
          <a:custGeom>
            <a:avLst/>
            <a:gdLst>
              <a:gd name="T0" fmla="*/ 0 w 208"/>
              <a:gd name="T1" fmla="*/ 208 h 208"/>
              <a:gd name="T2" fmla="*/ 29 w 208"/>
              <a:gd name="T3" fmla="*/ 120 h 208"/>
              <a:gd name="T4" fmla="*/ 111 w 208"/>
              <a:gd name="T5" fmla="*/ 38 h 208"/>
              <a:gd name="T6" fmla="*/ 118 w 208"/>
              <a:gd name="T7" fmla="*/ 46 h 208"/>
              <a:gd name="T8" fmla="*/ 38 w 208"/>
              <a:gd name="T9" fmla="*/ 126 h 208"/>
              <a:gd name="T10" fmla="*/ 34 w 208"/>
              <a:gd name="T11" fmla="*/ 121 h 208"/>
              <a:gd name="T12" fmla="*/ 34 w 208"/>
              <a:gd name="T13" fmla="*/ 121 h 208"/>
              <a:gd name="T14" fmla="*/ 30 w 208"/>
              <a:gd name="T15" fmla="*/ 133 h 208"/>
              <a:gd name="T16" fmla="*/ 25 w 208"/>
              <a:gd name="T17" fmla="*/ 146 h 208"/>
              <a:gd name="T18" fmla="*/ 21 w 208"/>
              <a:gd name="T19" fmla="*/ 158 h 208"/>
              <a:gd name="T20" fmla="*/ 19 w 208"/>
              <a:gd name="T21" fmla="*/ 166 h 208"/>
              <a:gd name="T22" fmla="*/ 16 w 208"/>
              <a:gd name="T23" fmla="*/ 173 h 208"/>
              <a:gd name="T24" fmla="*/ 28 w 208"/>
              <a:gd name="T25" fmla="*/ 180 h 208"/>
              <a:gd name="T26" fmla="*/ 35 w 208"/>
              <a:gd name="T27" fmla="*/ 192 h 208"/>
              <a:gd name="T28" fmla="*/ 87 w 208"/>
              <a:gd name="T29" fmla="*/ 174 h 208"/>
              <a:gd name="T30" fmla="*/ 87 w 208"/>
              <a:gd name="T31" fmla="*/ 174 h 208"/>
              <a:gd name="T32" fmla="*/ 82 w 208"/>
              <a:gd name="T33" fmla="*/ 170 h 208"/>
              <a:gd name="T34" fmla="*/ 162 w 208"/>
              <a:gd name="T35" fmla="*/ 90 h 208"/>
              <a:gd name="T36" fmla="*/ 170 w 208"/>
              <a:gd name="T37" fmla="*/ 97 h 208"/>
              <a:gd name="T38" fmla="*/ 88 w 208"/>
              <a:gd name="T39" fmla="*/ 179 h 208"/>
              <a:gd name="T40" fmla="*/ 0 w 208"/>
              <a:gd name="T41" fmla="*/ 208 h 208"/>
              <a:gd name="T42" fmla="*/ 48 w 208"/>
              <a:gd name="T43" fmla="*/ 135 h 208"/>
              <a:gd name="T44" fmla="*/ 128 w 208"/>
              <a:gd name="T45" fmla="*/ 55 h 208"/>
              <a:gd name="T46" fmla="*/ 136 w 208"/>
              <a:gd name="T47" fmla="*/ 63 h 208"/>
              <a:gd name="T48" fmla="*/ 55 w 208"/>
              <a:gd name="T49" fmla="*/ 143 h 208"/>
              <a:gd name="T50" fmla="*/ 48 w 208"/>
              <a:gd name="T51" fmla="*/ 135 h 208"/>
              <a:gd name="T52" fmla="*/ 65 w 208"/>
              <a:gd name="T53" fmla="*/ 153 h 208"/>
              <a:gd name="T54" fmla="*/ 145 w 208"/>
              <a:gd name="T55" fmla="*/ 72 h 208"/>
              <a:gd name="T56" fmla="*/ 153 w 208"/>
              <a:gd name="T57" fmla="*/ 80 h 208"/>
              <a:gd name="T58" fmla="*/ 73 w 208"/>
              <a:gd name="T59" fmla="*/ 160 h 208"/>
              <a:gd name="T60" fmla="*/ 65 w 208"/>
              <a:gd name="T61" fmla="*/ 153 h 208"/>
              <a:gd name="T62" fmla="*/ 118 w 208"/>
              <a:gd name="T63" fmla="*/ 31 h 208"/>
              <a:gd name="T64" fmla="*/ 126 w 208"/>
              <a:gd name="T65" fmla="*/ 24 h 208"/>
              <a:gd name="T66" fmla="*/ 185 w 208"/>
              <a:gd name="T67" fmla="*/ 82 h 208"/>
              <a:gd name="T68" fmla="*/ 177 w 208"/>
              <a:gd name="T69" fmla="*/ 90 h 208"/>
              <a:gd name="T70" fmla="*/ 118 w 208"/>
              <a:gd name="T71" fmla="*/ 31 h 208"/>
              <a:gd name="T72" fmla="*/ 133 w 208"/>
              <a:gd name="T73" fmla="*/ 16 h 208"/>
              <a:gd name="T74" fmla="*/ 140 w 208"/>
              <a:gd name="T75" fmla="*/ 9 h 208"/>
              <a:gd name="T76" fmla="*/ 151 w 208"/>
              <a:gd name="T77" fmla="*/ 2 h 208"/>
              <a:gd name="T78" fmla="*/ 162 w 208"/>
              <a:gd name="T79" fmla="*/ 0 h 208"/>
              <a:gd name="T80" fmla="*/ 185 w 208"/>
              <a:gd name="T81" fmla="*/ 9 h 208"/>
              <a:gd name="T82" fmla="*/ 199 w 208"/>
              <a:gd name="T83" fmla="*/ 24 h 208"/>
              <a:gd name="T84" fmla="*/ 208 w 208"/>
              <a:gd name="T85" fmla="*/ 46 h 208"/>
              <a:gd name="T86" fmla="*/ 206 w 208"/>
              <a:gd name="T87" fmla="*/ 57 h 208"/>
              <a:gd name="T88" fmla="*/ 199 w 208"/>
              <a:gd name="T89" fmla="*/ 68 h 208"/>
              <a:gd name="T90" fmla="*/ 192 w 208"/>
              <a:gd name="T91" fmla="*/ 75 h 208"/>
              <a:gd name="T92" fmla="*/ 133 w 208"/>
              <a:gd name="T93" fmla="*/ 1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 h="208">
                <a:moveTo>
                  <a:pt x="0" y="208"/>
                </a:moveTo>
                <a:cubicBezTo>
                  <a:pt x="29" y="120"/>
                  <a:pt x="29" y="120"/>
                  <a:pt x="29" y="120"/>
                </a:cubicBezTo>
                <a:cubicBezTo>
                  <a:pt x="111" y="38"/>
                  <a:pt x="111" y="38"/>
                  <a:pt x="111" y="38"/>
                </a:cubicBezTo>
                <a:cubicBezTo>
                  <a:pt x="118" y="46"/>
                  <a:pt x="118" y="46"/>
                  <a:pt x="118" y="46"/>
                </a:cubicBezTo>
                <a:cubicBezTo>
                  <a:pt x="38" y="126"/>
                  <a:pt x="38" y="126"/>
                  <a:pt x="38" y="126"/>
                </a:cubicBezTo>
                <a:cubicBezTo>
                  <a:pt x="34" y="121"/>
                  <a:pt x="34" y="121"/>
                  <a:pt x="34" y="121"/>
                </a:cubicBezTo>
                <a:cubicBezTo>
                  <a:pt x="34" y="121"/>
                  <a:pt x="34" y="121"/>
                  <a:pt x="34" y="121"/>
                </a:cubicBezTo>
                <a:cubicBezTo>
                  <a:pt x="32" y="125"/>
                  <a:pt x="31" y="129"/>
                  <a:pt x="30" y="133"/>
                </a:cubicBezTo>
                <a:cubicBezTo>
                  <a:pt x="28" y="137"/>
                  <a:pt x="27" y="142"/>
                  <a:pt x="25" y="146"/>
                </a:cubicBezTo>
                <a:cubicBezTo>
                  <a:pt x="24" y="150"/>
                  <a:pt x="22" y="154"/>
                  <a:pt x="21" y="158"/>
                </a:cubicBezTo>
                <a:cubicBezTo>
                  <a:pt x="20" y="161"/>
                  <a:pt x="19" y="164"/>
                  <a:pt x="19" y="166"/>
                </a:cubicBezTo>
                <a:cubicBezTo>
                  <a:pt x="16" y="173"/>
                  <a:pt x="16" y="173"/>
                  <a:pt x="16" y="173"/>
                </a:cubicBezTo>
                <a:cubicBezTo>
                  <a:pt x="19" y="173"/>
                  <a:pt x="23" y="175"/>
                  <a:pt x="28" y="180"/>
                </a:cubicBezTo>
                <a:cubicBezTo>
                  <a:pt x="32" y="185"/>
                  <a:pt x="35" y="188"/>
                  <a:pt x="35" y="192"/>
                </a:cubicBezTo>
                <a:cubicBezTo>
                  <a:pt x="87" y="174"/>
                  <a:pt x="87" y="174"/>
                  <a:pt x="87" y="174"/>
                </a:cubicBezTo>
                <a:cubicBezTo>
                  <a:pt x="87" y="174"/>
                  <a:pt x="87" y="174"/>
                  <a:pt x="87" y="174"/>
                </a:cubicBezTo>
                <a:cubicBezTo>
                  <a:pt x="82" y="170"/>
                  <a:pt x="82" y="170"/>
                  <a:pt x="82" y="170"/>
                </a:cubicBezTo>
                <a:cubicBezTo>
                  <a:pt x="162" y="90"/>
                  <a:pt x="162" y="90"/>
                  <a:pt x="162" y="90"/>
                </a:cubicBezTo>
                <a:cubicBezTo>
                  <a:pt x="170" y="97"/>
                  <a:pt x="170" y="97"/>
                  <a:pt x="170" y="97"/>
                </a:cubicBezTo>
                <a:cubicBezTo>
                  <a:pt x="88" y="179"/>
                  <a:pt x="88" y="179"/>
                  <a:pt x="88" y="179"/>
                </a:cubicBezTo>
                <a:lnTo>
                  <a:pt x="0" y="208"/>
                </a:lnTo>
                <a:close/>
                <a:moveTo>
                  <a:pt x="48" y="135"/>
                </a:moveTo>
                <a:cubicBezTo>
                  <a:pt x="128" y="55"/>
                  <a:pt x="128" y="55"/>
                  <a:pt x="128" y="55"/>
                </a:cubicBezTo>
                <a:cubicBezTo>
                  <a:pt x="136" y="63"/>
                  <a:pt x="136" y="63"/>
                  <a:pt x="136" y="63"/>
                </a:cubicBezTo>
                <a:cubicBezTo>
                  <a:pt x="55" y="143"/>
                  <a:pt x="55" y="143"/>
                  <a:pt x="55" y="143"/>
                </a:cubicBezTo>
                <a:lnTo>
                  <a:pt x="48" y="135"/>
                </a:lnTo>
                <a:close/>
                <a:moveTo>
                  <a:pt x="65" y="153"/>
                </a:moveTo>
                <a:cubicBezTo>
                  <a:pt x="145" y="72"/>
                  <a:pt x="145" y="72"/>
                  <a:pt x="145" y="72"/>
                </a:cubicBezTo>
                <a:cubicBezTo>
                  <a:pt x="153" y="80"/>
                  <a:pt x="153" y="80"/>
                  <a:pt x="153" y="80"/>
                </a:cubicBezTo>
                <a:cubicBezTo>
                  <a:pt x="73" y="160"/>
                  <a:pt x="73" y="160"/>
                  <a:pt x="73" y="160"/>
                </a:cubicBezTo>
                <a:lnTo>
                  <a:pt x="65" y="153"/>
                </a:lnTo>
                <a:close/>
                <a:moveTo>
                  <a:pt x="118" y="31"/>
                </a:moveTo>
                <a:cubicBezTo>
                  <a:pt x="126" y="24"/>
                  <a:pt x="126" y="24"/>
                  <a:pt x="126" y="24"/>
                </a:cubicBezTo>
                <a:cubicBezTo>
                  <a:pt x="185" y="82"/>
                  <a:pt x="185" y="82"/>
                  <a:pt x="185" y="82"/>
                </a:cubicBezTo>
                <a:cubicBezTo>
                  <a:pt x="177" y="90"/>
                  <a:pt x="177" y="90"/>
                  <a:pt x="177" y="90"/>
                </a:cubicBezTo>
                <a:lnTo>
                  <a:pt x="118" y="31"/>
                </a:lnTo>
                <a:close/>
                <a:moveTo>
                  <a:pt x="133" y="16"/>
                </a:moveTo>
                <a:cubicBezTo>
                  <a:pt x="140" y="9"/>
                  <a:pt x="140" y="9"/>
                  <a:pt x="140" y="9"/>
                </a:cubicBezTo>
                <a:cubicBezTo>
                  <a:pt x="143" y="6"/>
                  <a:pt x="147" y="3"/>
                  <a:pt x="151" y="2"/>
                </a:cubicBezTo>
                <a:cubicBezTo>
                  <a:pt x="154" y="0"/>
                  <a:pt x="158" y="0"/>
                  <a:pt x="162" y="0"/>
                </a:cubicBezTo>
                <a:cubicBezTo>
                  <a:pt x="171" y="0"/>
                  <a:pt x="178" y="3"/>
                  <a:pt x="185" y="9"/>
                </a:cubicBezTo>
                <a:cubicBezTo>
                  <a:pt x="199" y="24"/>
                  <a:pt x="199" y="24"/>
                  <a:pt x="199" y="24"/>
                </a:cubicBezTo>
                <a:cubicBezTo>
                  <a:pt x="205" y="30"/>
                  <a:pt x="208" y="37"/>
                  <a:pt x="208" y="46"/>
                </a:cubicBezTo>
                <a:cubicBezTo>
                  <a:pt x="208" y="50"/>
                  <a:pt x="208" y="54"/>
                  <a:pt x="206" y="57"/>
                </a:cubicBezTo>
                <a:cubicBezTo>
                  <a:pt x="205" y="61"/>
                  <a:pt x="202" y="65"/>
                  <a:pt x="199" y="68"/>
                </a:cubicBezTo>
                <a:cubicBezTo>
                  <a:pt x="192" y="75"/>
                  <a:pt x="192" y="75"/>
                  <a:pt x="192" y="75"/>
                </a:cubicBezTo>
                <a:lnTo>
                  <a:pt x="133"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
          <p:cNvSpPr>
            <a:spLocks noEditPoints="1"/>
          </p:cNvSpPr>
          <p:nvPr/>
        </p:nvSpPr>
        <p:spPr bwMode="auto">
          <a:xfrm>
            <a:off x="10373363" y="5149712"/>
            <a:ext cx="339850" cy="283954"/>
          </a:xfrm>
          <a:custGeom>
            <a:avLst/>
            <a:gdLst>
              <a:gd name="T0" fmla="*/ 14 w 229"/>
              <a:gd name="T1" fmla="*/ 112 h 192"/>
              <a:gd name="T2" fmla="*/ 80 w 229"/>
              <a:gd name="T3" fmla="*/ 112 h 192"/>
              <a:gd name="T4" fmla="*/ 80 w 229"/>
              <a:gd name="T5" fmla="*/ 178 h 192"/>
              <a:gd name="T6" fmla="*/ 14 w 229"/>
              <a:gd name="T7" fmla="*/ 178 h 192"/>
              <a:gd name="T8" fmla="*/ 11 w 229"/>
              <a:gd name="T9" fmla="*/ 146 h 192"/>
              <a:gd name="T10" fmla="*/ 47 w 229"/>
              <a:gd name="T11" fmla="*/ 182 h 192"/>
              <a:gd name="T12" fmla="*/ 84 w 229"/>
              <a:gd name="T13" fmla="*/ 146 h 192"/>
              <a:gd name="T14" fmla="*/ 47 w 229"/>
              <a:gd name="T15" fmla="*/ 109 h 192"/>
              <a:gd name="T16" fmla="*/ 11 w 229"/>
              <a:gd name="T17" fmla="*/ 146 h 192"/>
              <a:gd name="T18" fmla="*/ 69 w 229"/>
              <a:gd name="T19" fmla="*/ 61 h 192"/>
              <a:gd name="T20" fmla="*/ 112 w 229"/>
              <a:gd name="T21" fmla="*/ 21 h 192"/>
              <a:gd name="T22" fmla="*/ 120 w 229"/>
              <a:gd name="T23" fmla="*/ 28 h 192"/>
              <a:gd name="T24" fmla="*/ 140 w 229"/>
              <a:gd name="T25" fmla="*/ 59 h 192"/>
              <a:gd name="T26" fmla="*/ 172 w 229"/>
              <a:gd name="T27" fmla="*/ 62 h 192"/>
              <a:gd name="T28" fmla="*/ 172 w 229"/>
              <a:gd name="T29" fmla="*/ 73 h 192"/>
              <a:gd name="T30" fmla="*/ 136 w 229"/>
              <a:gd name="T31" fmla="*/ 75 h 192"/>
              <a:gd name="T32" fmla="*/ 115 w 229"/>
              <a:gd name="T33" fmla="*/ 58 h 192"/>
              <a:gd name="T34" fmla="*/ 124 w 229"/>
              <a:gd name="T35" fmla="*/ 88 h 192"/>
              <a:gd name="T36" fmla="*/ 131 w 229"/>
              <a:gd name="T37" fmla="*/ 100 h 192"/>
              <a:gd name="T38" fmla="*/ 125 w 229"/>
              <a:gd name="T39" fmla="*/ 151 h 192"/>
              <a:gd name="T40" fmla="*/ 122 w 229"/>
              <a:gd name="T41" fmla="*/ 158 h 192"/>
              <a:gd name="T42" fmla="*/ 115 w 229"/>
              <a:gd name="T43" fmla="*/ 161 h 192"/>
              <a:gd name="T44" fmla="*/ 107 w 229"/>
              <a:gd name="T45" fmla="*/ 158 h 192"/>
              <a:gd name="T46" fmla="*/ 104 w 229"/>
              <a:gd name="T47" fmla="*/ 151 h 192"/>
              <a:gd name="T48" fmla="*/ 72 w 229"/>
              <a:gd name="T49" fmla="*/ 90 h 192"/>
              <a:gd name="T50" fmla="*/ 62 w 229"/>
              <a:gd name="T51" fmla="*/ 76 h 192"/>
              <a:gd name="T52" fmla="*/ 158 w 229"/>
              <a:gd name="T53" fmla="*/ 5 h 192"/>
              <a:gd name="T54" fmla="*/ 158 w 229"/>
              <a:gd name="T55" fmla="*/ 30 h 192"/>
              <a:gd name="T56" fmla="*/ 132 w 229"/>
              <a:gd name="T57" fmla="*/ 30 h 192"/>
              <a:gd name="T58" fmla="*/ 132 w 229"/>
              <a:gd name="T59" fmla="*/ 5 h 192"/>
              <a:gd name="T60" fmla="*/ 136 w 229"/>
              <a:gd name="T61" fmla="*/ 146 h 192"/>
              <a:gd name="T62" fmla="*/ 182 w 229"/>
              <a:gd name="T63" fmla="*/ 99 h 192"/>
              <a:gd name="T64" fmla="*/ 229 w 229"/>
              <a:gd name="T65" fmla="*/ 146 h 192"/>
              <a:gd name="T66" fmla="*/ 182 w 229"/>
              <a:gd name="T67" fmla="*/ 192 h 192"/>
              <a:gd name="T68" fmla="*/ 136 w 229"/>
              <a:gd name="T69" fmla="*/ 146 h 192"/>
              <a:gd name="T70" fmla="*/ 157 w 229"/>
              <a:gd name="T71" fmla="*/ 171 h 192"/>
              <a:gd name="T72" fmla="*/ 208 w 229"/>
              <a:gd name="T73" fmla="*/ 171 h 192"/>
              <a:gd name="T74" fmla="*/ 208 w 229"/>
              <a:gd name="T75" fmla="*/ 120 h 192"/>
              <a:gd name="T76" fmla="*/ 157 w 229"/>
              <a:gd name="T77" fmla="*/ 12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9" h="192">
                <a:moveTo>
                  <a:pt x="0" y="146"/>
                </a:moveTo>
                <a:cubicBezTo>
                  <a:pt x="0" y="133"/>
                  <a:pt x="5" y="121"/>
                  <a:pt x="14" y="112"/>
                </a:cubicBezTo>
                <a:cubicBezTo>
                  <a:pt x="23" y="103"/>
                  <a:pt x="34" y="99"/>
                  <a:pt x="47" y="99"/>
                </a:cubicBezTo>
                <a:cubicBezTo>
                  <a:pt x="60" y="99"/>
                  <a:pt x="71" y="103"/>
                  <a:pt x="80" y="112"/>
                </a:cubicBezTo>
                <a:cubicBezTo>
                  <a:pt x="90" y="122"/>
                  <a:pt x="94" y="133"/>
                  <a:pt x="94" y="146"/>
                </a:cubicBezTo>
                <a:cubicBezTo>
                  <a:pt x="94" y="158"/>
                  <a:pt x="90" y="169"/>
                  <a:pt x="80" y="178"/>
                </a:cubicBezTo>
                <a:cubicBezTo>
                  <a:pt x="71" y="188"/>
                  <a:pt x="60" y="192"/>
                  <a:pt x="47" y="192"/>
                </a:cubicBezTo>
                <a:cubicBezTo>
                  <a:pt x="34" y="192"/>
                  <a:pt x="23" y="188"/>
                  <a:pt x="14" y="178"/>
                </a:cubicBezTo>
                <a:cubicBezTo>
                  <a:pt x="5" y="169"/>
                  <a:pt x="0" y="158"/>
                  <a:pt x="0" y="146"/>
                </a:cubicBezTo>
                <a:close/>
                <a:moveTo>
                  <a:pt x="11" y="146"/>
                </a:moveTo>
                <a:cubicBezTo>
                  <a:pt x="11" y="156"/>
                  <a:pt x="14" y="164"/>
                  <a:pt x="21" y="171"/>
                </a:cubicBezTo>
                <a:cubicBezTo>
                  <a:pt x="29" y="178"/>
                  <a:pt x="37" y="182"/>
                  <a:pt x="47" y="182"/>
                </a:cubicBezTo>
                <a:cubicBezTo>
                  <a:pt x="57" y="182"/>
                  <a:pt x="66" y="178"/>
                  <a:pt x="73" y="171"/>
                </a:cubicBezTo>
                <a:cubicBezTo>
                  <a:pt x="80" y="164"/>
                  <a:pt x="84" y="156"/>
                  <a:pt x="84" y="146"/>
                </a:cubicBezTo>
                <a:cubicBezTo>
                  <a:pt x="84" y="135"/>
                  <a:pt x="80" y="127"/>
                  <a:pt x="73" y="120"/>
                </a:cubicBezTo>
                <a:cubicBezTo>
                  <a:pt x="66" y="113"/>
                  <a:pt x="57" y="109"/>
                  <a:pt x="47" y="109"/>
                </a:cubicBezTo>
                <a:cubicBezTo>
                  <a:pt x="37" y="109"/>
                  <a:pt x="29" y="113"/>
                  <a:pt x="21" y="120"/>
                </a:cubicBezTo>
                <a:cubicBezTo>
                  <a:pt x="14" y="127"/>
                  <a:pt x="11" y="135"/>
                  <a:pt x="11" y="146"/>
                </a:cubicBezTo>
                <a:close/>
                <a:moveTo>
                  <a:pt x="62" y="76"/>
                </a:moveTo>
                <a:cubicBezTo>
                  <a:pt x="62" y="71"/>
                  <a:pt x="65" y="66"/>
                  <a:pt x="69" y="61"/>
                </a:cubicBezTo>
                <a:cubicBezTo>
                  <a:pt x="107" y="23"/>
                  <a:pt x="107" y="23"/>
                  <a:pt x="107" y="23"/>
                </a:cubicBezTo>
                <a:cubicBezTo>
                  <a:pt x="109" y="22"/>
                  <a:pt x="110" y="21"/>
                  <a:pt x="112" y="21"/>
                </a:cubicBezTo>
                <a:cubicBezTo>
                  <a:pt x="114" y="21"/>
                  <a:pt x="116" y="22"/>
                  <a:pt x="117" y="23"/>
                </a:cubicBezTo>
                <a:cubicBezTo>
                  <a:pt x="118" y="24"/>
                  <a:pt x="119" y="26"/>
                  <a:pt x="120" y="28"/>
                </a:cubicBezTo>
                <a:cubicBezTo>
                  <a:pt x="121" y="30"/>
                  <a:pt x="123" y="33"/>
                  <a:pt x="125" y="36"/>
                </a:cubicBezTo>
                <a:cubicBezTo>
                  <a:pt x="140" y="59"/>
                  <a:pt x="140" y="59"/>
                  <a:pt x="140" y="59"/>
                </a:cubicBezTo>
                <a:cubicBezTo>
                  <a:pt x="167" y="59"/>
                  <a:pt x="167" y="59"/>
                  <a:pt x="167" y="59"/>
                </a:cubicBezTo>
                <a:cubicBezTo>
                  <a:pt x="169" y="59"/>
                  <a:pt x="171" y="60"/>
                  <a:pt x="172" y="62"/>
                </a:cubicBezTo>
                <a:cubicBezTo>
                  <a:pt x="174" y="63"/>
                  <a:pt x="175" y="65"/>
                  <a:pt x="175" y="67"/>
                </a:cubicBezTo>
                <a:cubicBezTo>
                  <a:pt x="175" y="70"/>
                  <a:pt x="174" y="72"/>
                  <a:pt x="172" y="73"/>
                </a:cubicBezTo>
                <a:cubicBezTo>
                  <a:pt x="171" y="75"/>
                  <a:pt x="169" y="75"/>
                  <a:pt x="167" y="75"/>
                </a:cubicBezTo>
                <a:cubicBezTo>
                  <a:pt x="136" y="75"/>
                  <a:pt x="136" y="75"/>
                  <a:pt x="136" y="75"/>
                </a:cubicBezTo>
                <a:cubicBezTo>
                  <a:pt x="133" y="75"/>
                  <a:pt x="131" y="74"/>
                  <a:pt x="129" y="72"/>
                </a:cubicBezTo>
                <a:cubicBezTo>
                  <a:pt x="115" y="58"/>
                  <a:pt x="115" y="58"/>
                  <a:pt x="115" y="58"/>
                </a:cubicBezTo>
                <a:cubicBezTo>
                  <a:pt x="98" y="74"/>
                  <a:pt x="98" y="74"/>
                  <a:pt x="98" y="74"/>
                </a:cubicBezTo>
                <a:cubicBezTo>
                  <a:pt x="124" y="88"/>
                  <a:pt x="124" y="88"/>
                  <a:pt x="124" y="88"/>
                </a:cubicBezTo>
                <a:cubicBezTo>
                  <a:pt x="128" y="91"/>
                  <a:pt x="131" y="94"/>
                  <a:pt x="131" y="98"/>
                </a:cubicBezTo>
                <a:cubicBezTo>
                  <a:pt x="131" y="98"/>
                  <a:pt x="131" y="99"/>
                  <a:pt x="131" y="100"/>
                </a:cubicBezTo>
                <a:cubicBezTo>
                  <a:pt x="130" y="101"/>
                  <a:pt x="130" y="101"/>
                  <a:pt x="130" y="101"/>
                </a:cubicBezTo>
                <a:cubicBezTo>
                  <a:pt x="125" y="151"/>
                  <a:pt x="125" y="151"/>
                  <a:pt x="125" y="151"/>
                </a:cubicBezTo>
                <a:cubicBezTo>
                  <a:pt x="125" y="152"/>
                  <a:pt x="125" y="153"/>
                  <a:pt x="124" y="155"/>
                </a:cubicBezTo>
                <a:cubicBezTo>
                  <a:pt x="124" y="156"/>
                  <a:pt x="123" y="157"/>
                  <a:pt x="122" y="158"/>
                </a:cubicBezTo>
                <a:cubicBezTo>
                  <a:pt x="121" y="159"/>
                  <a:pt x="120" y="160"/>
                  <a:pt x="119" y="160"/>
                </a:cubicBezTo>
                <a:cubicBezTo>
                  <a:pt x="118" y="161"/>
                  <a:pt x="116" y="161"/>
                  <a:pt x="115" y="161"/>
                </a:cubicBezTo>
                <a:cubicBezTo>
                  <a:pt x="113" y="161"/>
                  <a:pt x="112" y="161"/>
                  <a:pt x="111" y="160"/>
                </a:cubicBezTo>
                <a:cubicBezTo>
                  <a:pt x="109" y="160"/>
                  <a:pt x="108" y="159"/>
                  <a:pt x="107" y="158"/>
                </a:cubicBezTo>
                <a:cubicBezTo>
                  <a:pt x="107" y="157"/>
                  <a:pt x="106" y="156"/>
                  <a:pt x="105" y="155"/>
                </a:cubicBezTo>
                <a:cubicBezTo>
                  <a:pt x="105" y="153"/>
                  <a:pt x="104" y="152"/>
                  <a:pt x="104" y="151"/>
                </a:cubicBezTo>
                <a:cubicBezTo>
                  <a:pt x="110" y="106"/>
                  <a:pt x="110" y="106"/>
                  <a:pt x="110" y="106"/>
                </a:cubicBezTo>
                <a:cubicBezTo>
                  <a:pt x="72" y="90"/>
                  <a:pt x="72" y="90"/>
                  <a:pt x="72" y="90"/>
                </a:cubicBezTo>
                <a:cubicBezTo>
                  <a:pt x="69" y="89"/>
                  <a:pt x="67" y="87"/>
                  <a:pt x="65" y="84"/>
                </a:cubicBezTo>
                <a:cubicBezTo>
                  <a:pt x="63" y="82"/>
                  <a:pt x="62" y="79"/>
                  <a:pt x="62" y="76"/>
                </a:cubicBezTo>
                <a:close/>
                <a:moveTo>
                  <a:pt x="145" y="0"/>
                </a:moveTo>
                <a:cubicBezTo>
                  <a:pt x="150" y="0"/>
                  <a:pt x="154" y="2"/>
                  <a:pt x="158" y="5"/>
                </a:cubicBezTo>
                <a:cubicBezTo>
                  <a:pt x="161" y="9"/>
                  <a:pt x="163" y="13"/>
                  <a:pt x="163" y="17"/>
                </a:cubicBezTo>
                <a:cubicBezTo>
                  <a:pt x="163" y="22"/>
                  <a:pt x="161" y="27"/>
                  <a:pt x="158" y="30"/>
                </a:cubicBezTo>
                <a:cubicBezTo>
                  <a:pt x="154" y="34"/>
                  <a:pt x="150" y="35"/>
                  <a:pt x="145" y="35"/>
                </a:cubicBezTo>
                <a:cubicBezTo>
                  <a:pt x="140" y="35"/>
                  <a:pt x="136" y="34"/>
                  <a:pt x="132" y="30"/>
                </a:cubicBezTo>
                <a:cubicBezTo>
                  <a:pt x="129" y="27"/>
                  <a:pt x="127" y="22"/>
                  <a:pt x="127" y="17"/>
                </a:cubicBezTo>
                <a:cubicBezTo>
                  <a:pt x="127" y="13"/>
                  <a:pt x="129" y="8"/>
                  <a:pt x="132" y="5"/>
                </a:cubicBezTo>
                <a:cubicBezTo>
                  <a:pt x="136" y="2"/>
                  <a:pt x="140" y="0"/>
                  <a:pt x="145" y="0"/>
                </a:cubicBezTo>
                <a:close/>
                <a:moveTo>
                  <a:pt x="136" y="146"/>
                </a:moveTo>
                <a:cubicBezTo>
                  <a:pt x="136" y="133"/>
                  <a:pt x="140" y="121"/>
                  <a:pt x="149" y="112"/>
                </a:cubicBezTo>
                <a:cubicBezTo>
                  <a:pt x="158" y="103"/>
                  <a:pt x="169" y="99"/>
                  <a:pt x="182" y="99"/>
                </a:cubicBezTo>
                <a:cubicBezTo>
                  <a:pt x="195" y="99"/>
                  <a:pt x="206" y="103"/>
                  <a:pt x="215" y="112"/>
                </a:cubicBezTo>
                <a:cubicBezTo>
                  <a:pt x="225" y="122"/>
                  <a:pt x="229" y="133"/>
                  <a:pt x="229" y="146"/>
                </a:cubicBezTo>
                <a:cubicBezTo>
                  <a:pt x="229" y="158"/>
                  <a:pt x="225" y="169"/>
                  <a:pt x="215" y="178"/>
                </a:cubicBezTo>
                <a:cubicBezTo>
                  <a:pt x="206" y="188"/>
                  <a:pt x="195" y="192"/>
                  <a:pt x="182" y="192"/>
                </a:cubicBezTo>
                <a:cubicBezTo>
                  <a:pt x="169" y="192"/>
                  <a:pt x="158" y="188"/>
                  <a:pt x="149" y="178"/>
                </a:cubicBezTo>
                <a:cubicBezTo>
                  <a:pt x="140" y="169"/>
                  <a:pt x="136" y="158"/>
                  <a:pt x="136" y="146"/>
                </a:cubicBezTo>
                <a:close/>
                <a:moveTo>
                  <a:pt x="146" y="146"/>
                </a:moveTo>
                <a:cubicBezTo>
                  <a:pt x="146" y="156"/>
                  <a:pt x="150" y="164"/>
                  <a:pt x="157" y="171"/>
                </a:cubicBezTo>
                <a:cubicBezTo>
                  <a:pt x="164" y="178"/>
                  <a:pt x="172" y="182"/>
                  <a:pt x="182" y="182"/>
                </a:cubicBezTo>
                <a:cubicBezTo>
                  <a:pt x="192" y="182"/>
                  <a:pt x="201" y="178"/>
                  <a:pt x="208" y="171"/>
                </a:cubicBezTo>
                <a:cubicBezTo>
                  <a:pt x="215" y="164"/>
                  <a:pt x="219" y="156"/>
                  <a:pt x="219" y="146"/>
                </a:cubicBezTo>
                <a:cubicBezTo>
                  <a:pt x="219" y="135"/>
                  <a:pt x="215" y="127"/>
                  <a:pt x="208" y="120"/>
                </a:cubicBezTo>
                <a:cubicBezTo>
                  <a:pt x="201" y="113"/>
                  <a:pt x="192" y="109"/>
                  <a:pt x="182" y="109"/>
                </a:cubicBezTo>
                <a:cubicBezTo>
                  <a:pt x="172" y="109"/>
                  <a:pt x="164" y="113"/>
                  <a:pt x="157" y="120"/>
                </a:cubicBezTo>
                <a:cubicBezTo>
                  <a:pt x="150" y="127"/>
                  <a:pt x="146" y="135"/>
                  <a:pt x="146" y="1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8"/>
          <p:cNvSpPr>
            <a:spLocks noEditPoints="1"/>
          </p:cNvSpPr>
          <p:nvPr/>
        </p:nvSpPr>
        <p:spPr bwMode="auto">
          <a:xfrm>
            <a:off x="1057728" y="4766194"/>
            <a:ext cx="214397" cy="216632"/>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21 w 145"/>
              <a:gd name="T27" fmla="*/ 58 h 146"/>
              <a:gd name="T28" fmla="*/ 119 w 145"/>
              <a:gd name="T29" fmla="*/ 53 h 146"/>
              <a:gd name="T30" fmla="*/ 111 w 145"/>
              <a:gd name="T31" fmla="*/ 45 h 146"/>
              <a:gd name="T32" fmla="*/ 107 w 145"/>
              <a:gd name="T33" fmla="*/ 43 h 146"/>
              <a:gd name="T34" fmla="*/ 102 w 145"/>
              <a:gd name="T35" fmla="*/ 45 h 146"/>
              <a:gd name="T36" fmla="*/ 64 w 145"/>
              <a:gd name="T37" fmla="*/ 83 h 146"/>
              <a:gd name="T38" fmla="*/ 42 w 145"/>
              <a:gd name="T39" fmla="*/ 62 h 146"/>
              <a:gd name="T40" fmla="*/ 38 w 145"/>
              <a:gd name="T41" fmla="*/ 60 h 146"/>
              <a:gd name="T42" fmla="*/ 34 w 145"/>
              <a:gd name="T43" fmla="*/ 62 h 146"/>
              <a:gd name="T44" fmla="*/ 25 w 145"/>
              <a:gd name="T45" fmla="*/ 70 h 146"/>
              <a:gd name="T46" fmla="*/ 24 w 145"/>
              <a:gd name="T47" fmla="*/ 75 h 146"/>
              <a:gd name="T48" fmla="*/ 25 w 145"/>
              <a:gd name="T49" fmla="*/ 79 h 146"/>
              <a:gd name="T50" fmla="*/ 59 w 145"/>
              <a:gd name="T51" fmla="*/ 113 h 146"/>
              <a:gd name="T52" fmla="*/ 64 w 145"/>
              <a:gd name="T53" fmla="*/ 115 h 146"/>
              <a:gd name="T54" fmla="*/ 68 w 145"/>
              <a:gd name="T55" fmla="*/ 113 h 146"/>
              <a:gd name="T56" fmla="*/ 119 w 145"/>
              <a:gd name="T57" fmla="*/ 62 h 146"/>
              <a:gd name="T58" fmla="*/ 121 w 145"/>
              <a:gd name="T59"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33"/>
          <p:cNvSpPr/>
          <p:nvPr/>
        </p:nvSpPr>
        <p:spPr>
          <a:xfrm>
            <a:off x="1423487" y="4618414"/>
            <a:ext cx="3433820" cy="732316"/>
          </a:xfrm>
          <a:prstGeom prst="rect">
            <a:avLst/>
          </a:prstGeom>
        </p:spPr>
        <p:txBody>
          <a:bodyPr wrap="square">
            <a:spAutoFit/>
          </a:bodyPr>
          <a:lstStyle/>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35" name="Freeform 88"/>
          <p:cNvSpPr>
            <a:spLocks noEditPoints="1"/>
          </p:cNvSpPr>
          <p:nvPr/>
        </p:nvSpPr>
        <p:spPr bwMode="auto">
          <a:xfrm>
            <a:off x="1057728" y="5436800"/>
            <a:ext cx="214397" cy="216632"/>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21 w 145"/>
              <a:gd name="T27" fmla="*/ 58 h 146"/>
              <a:gd name="T28" fmla="*/ 119 w 145"/>
              <a:gd name="T29" fmla="*/ 53 h 146"/>
              <a:gd name="T30" fmla="*/ 111 w 145"/>
              <a:gd name="T31" fmla="*/ 45 h 146"/>
              <a:gd name="T32" fmla="*/ 107 w 145"/>
              <a:gd name="T33" fmla="*/ 43 h 146"/>
              <a:gd name="T34" fmla="*/ 102 w 145"/>
              <a:gd name="T35" fmla="*/ 45 h 146"/>
              <a:gd name="T36" fmla="*/ 64 w 145"/>
              <a:gd name="T37" fmla="*/ 83 h 146"/>
              <a:gd name="T38" fmla="*/ 42 w 145"/>
              <a:gd name="T39" fmla="*/ 62 h 146"/>
              <a:gd name="T40" fmla="*/ 38 w 145"/>
              <a:gd name="T41" fmla="*/ 60 h 146"/>
              <a:gd name="T42" fmla="*/ 34 w 145"/>
              <a:gd name="T43" fmla="*/ 62 h 146"/>
              <a:gd name="T44" fmla="*/ 25 w 145"/>
              <a:gd name="T45" fmla="*/ 70 h 146"/>
              <a:gd name="T46" fmla="*/ 24 w 145"/>
              <a:gd name="T47" fmla="*/ 75 h 146"/>
              <a:gd name="T48" fmla="*/ 25 w 145"/>
              <a:gd name="T49" fmla="*/ 79 h 146"/>
              <a:gd name="T50" fmla="*/ 59 w 145"/>
              <a:gd name="T51" fmla="*/ 113 h 146"/>
              <a:gd name="T52" fmla="*/ 64 w 145"/>
              <a:gd name="T53" fmla="*/ 115 h 146"/>
              <a:gd name="T54" fmla="*/ 68 w 145"/>
              <a:gd name="T55" fmla="*/ 113 h 146"/>
              <a:gd name="T56" fmla="*/ 119 w 145"/>
              <a:gd name="T57" fmla="*/ 62 h 146"/>
              <a:gd name="T58" fmla="*/ 121 w 145"/>
              <a:gd name="T59"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35"/>
          <p:cNvSpPr/>
          <p:nvPr/>
        </p:nvSpPr>
        <p:spPr>
          <a:xfrm>
            <a:off x="1423487" y="5289020"/>
            <a:ext cx="3433820" cy="732316"/>
          </a:xfrm>
          <a:prstGeom prst="rect">
            <a:avLst/>
          </a:prstGeom>
        </p:spPr>
        <p:txBody>
          <a:bodyPr wrap="square">
            <a:spAutoFit/>
          </a:bodyPr>
          <a:lstStyle/>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37" name="Freeform 88"/>
          <p:cNvSpPr>
            <a:spLocks noEditPoints="1"/>
          </p:cNvSpPr>
          <p:nvPr/>
        </p:nvSpPr>
        <p:spPr bwMode="auto">
          <a:xfrm>
            <a:off x="1057728" y="4187322"/>
            <a:ext cx="214397" cy="216632"/>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21 w 145"/>
              <a:gd name="T27" fmla="*/ 58 h 146"/>
              <a:gd name="T28" fmla="*/ 119 w 145"/>
              <a:gd name="T29" fmla="*/ 53 h 146"/>
              <a:gd name="T30" fmla="*/ 111 w 145"/>
              <a:gd name="T31" fmla="*/ 45 h 146"/>
              <a:gd name="T32" fmla="*/ 107 w 145"/>
              <a:gd name="T33" fmla="*/ 43 h 146"/>
              <a:gd name="T34" fmla="*/ 102 w 145"/>
              <a:gd name="T35" fmla="*/ 45 h 146"/>
              <a:gd name="T36" fmla="*/ 64 w 145"/>
              <a:gd name="T37" fmla="*/ 83 h 146"/>
              <a:gd name="T38" fmla="*/ 42 w 145"/>
              <a:gd name="T39" fmla="*/ 62 h 146"/>
              <a:gd name="T40" fmla="*/ 38 w 145"/>
              <a:gd name="T41" fmla="*/ 60 h 146"/>
              <a:gd name="T42" fmla="*/ 34 w 145"/>
              <a:gd name="T43" fmla="*/ 62 h 146"/>
              <a:gd name="T44" fmla="*/ 25 w 145"/>
              <a:gd name="T45" fmla="*/ 70 h 146"/>
              <a:gd name="T46" fmla="*/ 24 w 145"/>
              <a:gd name="T47" fmla="*/ 75 h 146"/>
              <a:gd name="T48" fmla="*/ 25 w 145"/>
              <a:gd name="T49" fmla="*/ 79 h 146"/>
              <a:gd name="T50" fmla="*/ 59 w 145"/>
              <a:gd name="T51" fmla="*/ 113 h 146"/>
              <a:gd name="T52" fmla="*/ 64 w 145"/>
              <a:gd name="T53" fmla="*/ 115 h 146"/>
              <a:gd name="T54" fmla="*/ 68 w 145"/>
              <a:gd name="T55" fmla="*/ 113 h 146"/>
              <a:gd name="T56" fmla="*/ 119 w 145"/>
              <a:gd name="T57" fmla="*/ 62 h 146"/>
              <a:gd name="T58" fmla="*/ 121 w 145"/>
              <a:gd name="T59"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Rectangle 37"/>
          <p:cNvSpPr/>
          <p:nvPr/>
        </p:nvSpPr>
        <p:spPr>
          <a:xfrm>
            <a:off x="1423487" y="4039542"/>
            <a:ext cx="3433820" cy="732316"/>
          </a:xfrm>
          <a:prstGeom prst="rect">
            <a:avLst/>
          </a:prstGeom>
        </p:spPr>
        <p:txBody>
          <a:bodyPr wrap="square">
            <a:spAutoFit/>
          </a:bodyPr>
          <a:lstStyle/>
          <a:p>
            <a:pPr>
              <a:lnSpc>
                <a:spcPct val="130000"/>
              </a:lnSpc>
            </a:pPr>
            <a:r>
              <a:rPr lang="en-US" sz="1100">
                <a:solidFill>
                  <a:schemeClr val="bg1"/>
                </a:solidFill>
                <a:ea typeface="Roboto Condensed Light" panose="02000000000000000000" pitchFamily="2" charset="0"/>
              </a:rPr>
              <a:t>Objectively disintermediate leveraged manufactured products before team driven resources. </a:t>
            </a:r>
          </a:p>
        </p:txBody>
      </p:sp>
      <p:sp>
        <p:nvSpPr>
          <p:cNvPr id="39" name="Freeform 63"/>
          <p:cNvSpPr>
            <a:spLocks noEditPoints="1"/>
          </p:cNvSpPr>
          <p:nvPr/>
        </p:nvSpPr>
        <p:spPr bwMode="auto">
          <a:xfrm>
            <a:off x="8123162" y="2873796"/>
            <a:ext cx="310784" cy="306313"/>
          </a:xfrm>
          <a:custGeom>
            <a:avLst/>
            <a:gdLst>
              <a:gd name="T0" fmla="*/ 0 w 209"/>
              <a:gd name="T1" fmla="*/ 51 h 208"/>
              <a:gd name="T2" fmla="*/ 4 w 209"/>
              <a:gd name="T3" fmla="*/ 32 h 208"/>
              <a:gd name="T4" fmla="*/ 15 w 209"/>
              <a:gd name="T5" fmla="*/ 15 h 208"/>
              <a:gd name="T6" fmla="*/ 32 w 209"/>
              <a:gd name="T7" fmla="*/ 4 h 208"/>
              <a:gd name="T8" fmla="*/ 51 w 209"/>
              <a:gd name="T9" fmla="*/ 0 h 208"/>
              <a:gd name="T10" fmla="*/ 70 w 209"/>
              <a:gd name="T11" fmla="*/ 4 h 208"/>
              <a:gd name="T12" fmla="*/ 87 w 209"/>
              <a:gd name="T13" fmla="*/ 15 h 208"/>
              <a:gd name="T14" fmla="*/ 104 w 209"/>
              <a:gd name="T15" fmla="*/ 33 h 208"/>
              <a:gd name="T16" fmla="*/ 115 w 209"/>
              <a:gd name="T17" fmla="*/ 50 h 208"/>
              <a:gd name="T18" fmla="*/ 119 w 209"/>
              <a:gd name="T19" fmla="*/ 69 h 208"/>
              <a:gd name="T20" fmla="*/ 117 w 209"/>
              <a:gd name="T21" fmla="*/ 82 h 208"/>
              <a:gd name="T22" fmla="*/ 69 w 209"/>
              <a:gd name="T23" fmla="*/ 33 h 208"/>
              <a:gd name="T24" fmla="*/ 51 w 209"/>
              <a:gd name="T25" fmla="*/ 26 h 208"/>
              <a:gd name="T26" fmla="*/ 33 w 209"/>
              <a:gd name="T27" fmla="*/ 33 h 208"/>
              <a:gd name="T28" fmla="*/ 26 w 209"/>
              <a:gd name="T29" fmla="*/ 51 h 208"/>
              <a:gd name="T30" fmla="*/ 33 w 209"/>
              <a:gd name="T31" fmla="*/ 69 h 208"/>
              <a:gd name="T32" fmla="*/ 82 w 209"/>
              <a:gd name="T33" fmla="*/ 117 h 208"/>
              <a:gd name="T34" fmla="*/ 69 w 209"/>
              <a:gd name="T35" fmla="*/ 119 h 208"/>
              <a:gd name="T36" fmla="*/ 50 w 209"/>
              <a:gd name="T37" fmla="*/ 115 h 208"/>
              <a:gd name="T38" fmla="*/ 33 w 209"/>
              <a:gd name="T39" fmla="*/ 104 h 208"/>
              <a:gd name="T40" fmla="*/ 15 w 209"/>
              <a:gd name="T41" fmla="*/ 87 h 208"/>
              <a:gd name="T42" fmla="*/ 4 w 209"/>
              <a:gd name="T43" fmla="*/ 70 h 208"/>
              <a:gd name="T44" fmla="*/ 0 w 209"/>
              <a:gd name="T45" fmla="*/ 51 h 208"/>
              <a:gd name="T46" fmla="*/ 56 w 209"/>
              <a:gd name="T47" fmla="*/ 69 h 208"/>
              <a:gd name="T48" fmla="*/ 57 w 209"/>
              <a:gd name="T49" fmla="*/ 64 h 208"/>
              <a:gd name="T50" fmla="*/ 60 w 209"/>
              <a:gd name="T51" fmla="*/ 60 h 208"/>
              <a:gd name="T52" fmla="*/ 64 w 209"/>
              <a:gd name="T53" fmla="*/ 57 h 208"/>
              <a:gd name="T54" fmla="*/ 69 w 209"/>
              <a:gd name="T55" fmla="*/ 56 h 208"/>
              <a:gd name="T56" fmla="*/ 78 w 209"/>
              <a:gd name="T57" fmla="*/ 60 h 208"/>
              <a:gd name="T58" fmla="*/ 149 w 209"/>
              <a:gd name="T59" fmla="*/ 131 h 208"/>
              <a:gd name="T60" fmla="*/ 153 w 209"/>
              <a:gd name="T61" fmla="*/ 140 h 208"/>
              <a:gd name="T62" fmla="*/ 152 w 209"/>
              <a:gd name="T63" fmla="*/ 145 h 208"/>
              <a:gd name="T64" fmla="*/ 149 w 209"/>
              <a:gd name="T65" fmla="*/ 149 h 208"/>
              <a:gd name="T66" fmla="*/ 145 w 209"/>
              <a:gd name="T67" fmla="*/ 152 h 208"/>
              <a:gd name="T68" fmla="*/ 140 w 209"/>
              <a:gd name="T69" fmla="*/ 153 h 208"/>
              <a:gd name="T70" fmla="*/ 131 w 209"/>
              <a:gd name="T71" fmla="*/ 149 h 208"/>
              <a:gd name="T72" fmla="*/ 60 w 209"/>
              <a:gd name="T73" fmla="*/ 78 h 208"/>
              <a:gd name="T74" fmla="*/ 56 w 209"/>
              <a:gd name="T75" fmla="*/ 69 h 208"/>
              <a:gd name="T76" fmla="*/ 90 w 209"/>
              <a:gd name="T77" fmla="*/ 140 h 208"/>
              <a:gd name="T78" fmla="*/ 92 w 209"/>
              <a:gd name="T79" fmla="*/ 127 h 208"/>
              <a:gd name="T80" fmla="*/ 122 w 209"/>
              <a:gd name="T81" fmla="*/ 158 h 208"/>
              <a:gd name="T82" fmla="*/ 140 w 209"/>
              <a:gd name="T83" fmla="*/ 176 h 208"/>
              <a:gd name="T84" fmla="*/ 158 w 209"/>
              <a:gd name="T85" fmla="*/ 183 h 208"/>
              <a:gd name="T86" fmla="*/ 176 w 209"/>
              <a:gd name="T87" fmla="*/ 176 h 208"/>
              <a:gd name="T88" fmla="*/ 183 w 209"/>
              <a:gd name="T89" fmla="*/ 158 h 208"/>
              <a:gd name="T90" fmla="*/ 176 w 209"/>
              <a:gd name="T91" fmla="*/ 140 h 208"/>
              <a:gd name="T92" fmla="*/ 127 w 209"/>
              <a:gd name="T93" fmla="*/ 91 h 208"/>
              <a:gd name="T94" fmla="*/ 140 w 209"/>
              <a:gd name="T95" fmla="*/ 90 h 208"/>
              <a:gd name="T96" fmla="*/ 176 w 209"/>
              <a:gd name="T97" fmla="*/ 104 h 208"/>
              <a:gd name="T98" fmla="*/ 194 w 209"/>
              <a:gd name="T99" fmla="*/ 122 h 208"/>
              <a:gd name="T100" fmla="*/ 209 w 209"/>
              <a:gd name="T101" fmla="*/ 158 h 208"/>
              <a:gd name="T102" fmla="*/ 194 w 209"/>
              <a:gd name="T103" fmla="*/ 193 h 208"/>
              <a:gd name="T104" fmla="*/ 177 w 209"/>
              <a:gd name="T105" fmla="*/ 205 h 208"/>
              <a:gd name="T106" fmla="*/ 158 w 209"/>
              <a:gd name="T107" fmla="*/ 208 h 208"/>
              <a:gd name="T108" fmla="*/ 139 w 209"/>
              <a:gd name="T109" fmla="*/ 205 h 208"/>
              <a:gd name="T110" fmla="*/ 122 w 209"/>
              <a:gd name="T111" fmla="*/ 193 h 208"/>
              <a:gd name="T112" fmla="*/ 104 w 209"/>
              <a:gd name="T113" fmla="*/ 176 h 208"/>
              <a:gd name="T114" fmla="*/ 93 w 209"/>
              <a:gd name="T115" fmla="*/ 159 h 208"/>
              <a:gd name="T116" fmla="*/ 90 w 209"/>
              <a:gd name="T117" fmla="*/ 14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 h="208">
                <a:moveTo>
                  <a:pt x="0" y="51"/>
                </a:moveTo>
                <a:cubicBezTo>
                  <a:pt x="0" y="44"/>
                  <a:pt x="2" y="38"/>
                  <a:pt x="4" y="32"/>
                </a:cubicBezTo>
                <a:cubicBezTo>
                  <a:pt x="7" y="26"/>
                  <a:pt x="10" y="20"/>
                  <a:pt x="15" y="15"/>
                </a:cubicBezTo>
                <a:cubicBezTo>
                  <a:pt x="20" y="10"/>
                  <a:pt x="26" y="7"/>
                  <a:pt x="32" y="4"/>
                </a:cubicBezTo>
                <a:cubicBezTo>
                  <a:pt x="38" y="2"/>
                  <a:pt x="45" y="0"/>
                  <a:pt x="51" y="0"/>
                </a:cubicBezTo>
                <a:cubicBezTo>
                  <a:pt x="57" y="0"/>
                  <a:pt x="64" y="2"/>
                  <a:pt x="70" y="4"/>
                </a:cubicBezTo>
                <a:cubicBezTo>
                  <a:pt x="76" y="7"/>
                  <a:pt x="82" y="10"/>
                  <a:pt x="87" y="15"/>
                </a:cubicBezTo>
                <a:cubicBezTo>
                  <a:pt x="104" y="33"/>
                  <a:pt x="104" y="33"/>
                  <a:pt x="104" y="33"/>
                </a:cubicBezTo>
                <a:cubicBezTo>
                  <a:pt x="109" y="38"/>
                  <a:pt x="113" y="43"/>
                  <a:pt x="115" y="50"/>
                </a:cubicBezTo>
                <a:cubicBezTo>
                  <a:pt x="118" y="56"/>
                  <a:pt x="119" y="62"/>
                  <a:pt x="119" y="69"/>
                </a:cubicBezTo>
                <a:cubicBezTo>
                  <a:pt x="119" y="73"/>
                  <a:pt x="119" y="77"/>
                  <a:pt x="117" y="82"/>
                </a:cubicBezTo>
                <a:cubicBezTo>
                  <a:pt x="69" y="33"/>
                  <a:pt x="69" y="33"/>
                  <a:pt x="69" y="33"/>
                </a:cubicBezTo>
                <a:cubicBezTo>
                  <a:pt x="64" y="28"/>
                  <a:pt x="58" y="26"/>
                  <a:pt x="51" y="26"/>
                </a:cubicBezTo>
                <a:cubicBezTo>
                  <a:pt x="44" y="26"/>
                  <a:pt x="38" y="28"/>
                  <a:pt x="33" y="33"/>
                </a:cubicBezTo>
                <a:cubicBezTo>
                  <a:pt x="28" y="38"/>
                  <a:pt x="26" y="44"/>
                  <a:pt x="26" y="51"/>
                </a:cubicBezTo>
                <a:cubicBezTo>
                  <a:pt x="26" y="58"/>
                  <a:pt x="28" y="64"/>
                  <a:pt x="33" y="69"/>
                </a:cubicBezTo>
                <a:cubicBezTo>
                  <a:pt x="82" y="117"/>
                  <a:pt x="82" y="117"/>
                  <a:pt x="82" y="117"/>
                </a:cubicBezTo>
                <a:cubicBezTo>
                  <a:pt x="78" y="119"/>
                  <a:pt x="73" y="119"/>
                  <a:pt x="69" y="119"/>
                </a:cubicBezTo>
                <a:cubicBezTo>
                  <a:pt x="62" y="119"/>
                  <a:pt x="56" y="118"/>
                  <a:pt x="50" y="115"/>
                </a:cubicBezTo>
                <a:cubicBezTo>
                  <a:pt x="43" y="113"/>
                  <a:pt x="38" y="109"/>
                  <a:pt x="33" y="104"/>
                </a:cubicBezTo>
                <a:cubicBezTo>
                  <a:pt x="15" y="87"/>
                  <a:pt x="15" y="87"/>
                  <a:pt x="15" y="87"/>
                </a:cubicBezTo>
                <a:cubicBezTo>
                  <a:pt x="10" y="82"/>
                  <a:pt x="7" y="76"/>
                  <a:pt x="4" y="70"/>
                </a:cubicBezTo>
                <a:cubicBezTo>
                  <a:pt x="2" y="64"/>
                  <a:pt x="0" y="58"/>
                  <a:pt x="0" y="51"/>
                </a:cubicBezTo>
                <a:close/>
                <a:moveTo>
                  <a:pt x="56" y="69"/>
                </a:moveTo>
                <a:cubicBezTo>
                  <a:pt x="56" y="67"/>
                  <a:pt x="56" y="65"/>
                  <a:pt x="57" y="64"/>
                </a:cubicBezTo>
                <a:cubicBezTo>
                  <a:pt x="58" y="62"/>
                  <a:pt x="59" y="61"/>
                  <a:pt x="60" y="60"/>
                </a:cubicBezTo>
                <a:cubicBezTo>
                  <a:pt x="61" y="59"/>
                  <a:pt x="62" y="58"/>
                  <a:pt x="64" y="57"/>
                </a:cubicBezTo>
                <a:cubicBezTo>
                  <a:pt x="65" y="56"/>
                  <a:pt x="67" y="56"/>
                  <a:pt x="69" y="56"/>
                </a:cubicBezTo>
                <a:cubicBezTo>
                  <a:pt x="72" y="56"/>
                  <a:pt x="75" y="57"/>
                  <a:pt x="78" y="60"/>
                </a:cubicBezTo>
                <a:cubicBezTo>
                  <a:pt x="149" y="131"/>
                  <a:pt x="149" y="131"/>
                  <a:pt x="149" y="131"/>
                </a:cubicBezTo>
                <a:cubicBezTo>
                  <a:pt x="152" y="133"/>
                  <a:pt x="153" y="137"/>
                  <a:pt x="153" y="140"/>
                </a:cubicBezTo>
                <a:cubicBezTo>
                  <a:pt x="153" y="142"/>
                  <a:pt x="153" y="143"/>
                  <a:pt x="152" y="145"/>
                </a:cubicBezTo>
                <a:cubicBezTo>
                  <a:pt x="151" y="146"/>
                  <a:pt x="150" y="148"/>
                  <a:pt x="149" y="149"/>
                </a:cubicBezTo>
                <a:cubicBezTo>
                  <a:pt x="148" y="150"/>
                  <a:pt x="147" y="151"/>
                  <a:pt x="145" y="152"/>
                </a:cubicBezTo>
                <a:cubicBezTo>
                  <a:pt x="143" y="152"/>
                  <a:pt x="142" y="153"/>
                  <a:pt x="140" y="153"/>
                </a:cubicBezTo>
                <a:cubicBezTo>
                  <a:pt x="137" y="153"/>
                  <a:pt x="134" y="152"/>
                  <a:pt x="131" y="149"/>
                </a:cubicBezTo>
                <a:cubicBezTo>
                  <a:pt x="60" y="78"/>
                  <a:pt x="60" y="78"/>
                  <a:pt x="60" y="78"/>
                </a:cubicBezTo>
                <a:cubicBezTo>
                  <a:pt x="57" y="75"/>
                  <a:pt x="56" y="72"/>
                  <a:pt x="56" y="69"/>
                </a:cubicBezTo>
                <a:close/>
                <a:moveTo>
                  <a:pt x="90" y="140"/>
                </a:moveTo>
                <a:cubicBezTo>
                  <a:pt x="90" y="136"/>
                  <a:pt x="90" y="131"/>
                  <a:pt x="92" y="127"/>
                </a:cubicBezTo>
                <a:cubicBezTo>
                  <a:pt x="104" y="139"/>
                  <a:pt x="114" y="150"/>
                  <a:pt x="122" y="158"/>
                </a:cubicBezTo>
                <a:cubicBezTo>
                  <a:pt x="130" y="166"/>
                  <a:pt x="136" y="172"/>
                  <a:pt x="140" y="176"/>
                </a:cubicBezTo>
                <a:cubicBezTo>
                  <a:pt x="145" y="181"/>
                  <a:pt x="151" y="183"/>
                  <a:pt x="158" y="183"/>
                </a:cubicBezTo>
                <a:cubicBezTo>
                  <a:pt x="165" y="183"/>
                  <a:pt x="171" y="181"/>
                  <a:pt x="176" y="176"/>
                </a:cubicBezTo>
                <a:cubicBezTo>
                  <a:pt x="181" y="171"/>
                  <a:pt x="183" y="165"/>
                  <a:pt x="183" y="158"/>
                </a:cubicBezTo>
                <a:cubicBezTo>
                  <a:pt x="183" y="151"/>
                  <a:pt x="181" y="145"/>
                  <a:pt x="176" y="140"/>
                </a:cubicBezTo>
                <a:cubicBezTo>
                  <a:pt x="127" y="91"/>
                  <a:pt x="127" y="91"/>
                  <a:pt x="127" y="91"/>
                </a:cubicBezTo>
                <a:cubicBezTo>
                  <a:pt x="131" y="90"/>
                  <a:pt x="136" y="90"/>
                  <a:pt x="140" y="90"/>
                </a:cubicBezTo>
                <a:cubicBezTo>
                  <a:pt x="154" y="90"/>
                  <a:pt x="166" y="95"/>
                  <a:pt x="176" y="104"/>
                </a:cubicBezTo>
                <a:cubicBezTo>
                  <a:pt x="194" y="122"/>
                  <a:pt x="194" y="122"/>
                  <a:pt x="194" y="122"/>
                </a:cubicBezTo>
                <a:cubicBezTo>
                  <a:pt x="204" y="132"/>
                  <a:pt x="209" y="144"/>
                  <a:pt x="209" y="158"/>
                </a:cubicBezTo>
                <a:cubicBezTo>
                  <a:pt x="209" y="172"/>
                  <a:pt x="204" y="183"/>
                  <a:pt x="194" y="193"/>
                </a:cubicBezTo>
                <a:cubicBezTo>
                  <a:pt x="189" y="198"/>
                  <a:pt x="183" y="202"/>
                  <a:pt x="177" y="205"/>
                </a:cubicBezTo>
                <a:cubicBezTo>
                  <a:pt x="171" y="207"/>
                  <a:pt x="164" y="208"/>
                  <a:pt x="158" y="208"/>
                </a:cubicBezTo>
                <a:cubicBezTo>
                  <a:pt x="152" y="208"/>
                  <a:pt x="145" y="207"/>
                  <a:pt x="139" y="205"/>
                </a:cubicBezTo>
                <a:cubicBezTo>
                  <a:pt x="133" y="202"/>
                  <a:pt x="127" y="198"/>
                  <a:pt x="122" y="193"/>
                </a:cubicBezTo>
                <a:cubicBezTo>
                  <a:pt x="104" y="176"/>
                  <a:pt x="104" y="176"/>
                  <a:pt x="104" y="176"/>
                </a:cubicBezTo>
                <a:cubicBezTo>
                  <a:pt x="100" y="171"/>
                  <a:pt x="96" y="165"/>
                  <a:pt x="93" y="159"/>
                </a:cubicBezTo>
                <a:cubicBezTo>
                  <a:pt x="91" y="153"/>
                  <a:pt x="90" y="147"/>
                  <a:pt x="90" y="14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0"/>
          <p:cNvSpPr>
            <a:spLocks noEditPoints="1"/>
          </p:cNvSpPr>
          <p:nvPr/>
        </p:nvSpPr>
        <p:spPr bwMode="auto">
          <a:xfrm>
            <a:off x="7000857" y="4000577"/>
            <a:ext cx="290661" cy="317491"/>
          </a:xfrm>
          <a:custGeom>
            <a:avLst/>
            <a:gdLst>
              <a:gd name="T0" fmla="*/ 0 w 196"/>
              <a:gd name="T1" fmla="*/ 71 h 215"/>
              <a:gd name="T2" fmla="*/ 0 w 196"/>
              <a:gd name="T3" fmla="*/ 10 h 215"/>
              <a:gd name="T4" fmla="*/ 3 w 196"/>
              <a:gd name="T5" fmla="*/ 3 h 215"/>
              <a:gd name="T6" fmla="*/ 10 w 196"/>
              <a:gd name="T7" fmla="*/ 0 h 215"/>
              <a:gd name="T8" fmla="*/ 71 w 196"/>
              <a:gd name="T9" fmla="*/ 0 h 215"/>
              <a:gd name="T10" fmla="*/ 71 w 196"/>
              <a:gd name="T11" fmla="*/ 0 h 215"/>
              <a:gd name="T12" fmla="*/ 75 w 196"/>
              <a:gd name="T13" fmla="*/ 1 h 215"/>
              <a:gd name="T14" fmla="*/ 194 w 196"/>
              <a:gd name="T15" fmla="*/ 121 h 215"/>
              <a:gd name="T16" fmla="*/ 196 w 196"/>
              <a:gd name="T17" fmla="*/ 125 h 215"/>
              <a:gd name="T18" fmla="*/ 194 w 196"/>
              <a:gd name="T19" fmla="*/ 128 h 215"/>
              <a:gd name="T20" fmla="*/ 128 w 196"/>
              <a:gd name="T21" fmla="*/ 195 h 215"/>
              <a:gd name="T22" fmla="*/ 124 w 196"/>
              <a:gd name="T23" fmla="*/ 196 h 215"/>
              <a:gd name="T24" fmla="*/ 121 w 196"/>
              <a:gd name="T25" fmla="*/ 194 h 215"/>
              <a:gd name="T26" fmla="*/ 120 w 196"/>
              <a:gd name="T27" fmla="*/ 194 h 215"/>
              <a:gd name="T28" fmla="*/ 1 w 196"/>
              <a:gd name="T29" fmla="*/ 74 h 215"/>
              <a:gd name="T30" fmla="*/ 0 w 196"/>
              <a:gd name="T31" fmla="*/ 71 h 215"/>
              <a:gd name="T32" fmla="*/ 6 w 196"/>
              <a:gd name="T33" fmla="*/ 91 h 215"/>
              <a:gd name="T34" fmla="*/ 101 w 196"/>
              <a:gd name="T35" fmla="*/ 202 h 215"/>
              <a:gd name="T36" fmla="*/ 71 w 196"/>
              <a:gd name="T37" fmla="*/ 215 h 215"/>
              <a:gd name="T38" fmla="*/ 69 w 196"/>
              <a:gd name="T39" fmla="*/ 215 h 215"/>
              <a:gd name="T40" fmla="*/ 64 w 196"/>
              <a:gd name="T41" fmla="*/ 212 h 215"/>
              <a:gd name="T42" fmla="*/ 64 w 196"/>
              <a:gd name="T43" fmla="*/ 211 h 215"/>
              <a:gd name="T44" fmla="*/ 6 w 196"/>
              <a:gd name="T45" fmla="*/ 91 h 215"/>
              <a:gd name="T46" fmla="*/ 6 w 196"/>
              <a:gd name="T47" fmla="*/ 107 h 215"/>
              <a:gd name="T48" fmla="*/ 43 w 196"/>
              <a:gd name="T49" fmla="*/ 208 h 215"/>
              <a:gd name="T50" fmla="*/ 11 w 196"/>
              <a:gd name="T51" fmla="*/ 208 h 215"/>
              <a:gd name="T52" fmla="*/ 8 w 196"/>
              <a:gd name="T53" fmla="*/ 206 h 215"/>
              <a:gd name="T54" fmla="*/ 6 w 196"/>
              <a:gd name="T55" fmla="*/ 202 h 215"/>
              <a:gd name="T56" fmla="*/ 6 w 196"/>
              <a:gd name="T57" fmla="*/ 107 h 215"/>
              <a:gd name="T58" fmla="*/ 23 w 196"/>
              <a:gd name="T59" fmla="*/ 24 h 215"/>
              <a:gd name="T60" fmla="*/ 21 w 196"/>
              <a:gd name="T61" fmla="*/ 27 h 215"/>
              <a:gd name="T62" fmla="*/ 20 w 196"/>
              <a:gd name="T63" fmla="*/ 31 h 215"/>
              <a:gd name="T64" fmla="*/ 21 w 196"/>
              <a:gd name="T65" fmla="*/ 35 h 215"/>
              <a:gd name="T66" fmla="*/ 23 w 196"/>
              <a:gd name="T67" fmla="*/ 38 h 215"/>
              <a:gd name="T68" fmla="*/ 27 w 196"/>
              <a:gd name="T69" fmla="*/ 41 h 215"/>
              <a:gd name="T70" fmla="*/ 31 w 196"/>
              <a:gd name="T71" fmla="*/ 41 h 215"/>
              <a:gd name="T72" fmla="*/ 35 w 196"/>
              <a:gd name="T73" fmla="*/ 41 h 215"/>
              <a:gd name="T74" fmla="*/ 38 w 196"/>
              <a:gd name="T75" fmla="*/ 38 h 215"/>
              <a:gd name="T76" fmla="*/ 41 w 196"/>
              <a:gd name="T77" fmla="*/ 31 h 215"/>
              <a:gd name="T78" fmla="*/ 38 w 196"/>
              <a:gd name="T79" fmla="*/ 24 h 215"/>
              <a:gd name="T80" fmla="*/ 31 w 196"/>
              <a:gd name="T81" fmla="*/ 21 h 215"/>
              <a:gd name="T82" fmla="*/ 23 w 196"/>
              <a:gd name="T83" fmla="*/ 2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215">
                <a:moveTo>
                  <a:pt x="0" y="71"/>
                </a:moveTo>
                <a:cubicBezTo>
                  <a:pt x="0" y="10"/>
                  <a:pt x="0" y="10"/>
                  <a:pt x="0" y="10"/>
                </a:cubicBezTo>
                <a:cubicBezTo>
                  <a:pt x="0" y="7"/>
                  <a:pt x="1" y="5"/>
                  <a:pt x="3" y="3"/>
                </a:cubicBezTo>
                <a:cubicBezTo>
                  <a:pt x="5" y="1"/>
                  <a:pt x="7" y="0"/>
                  <a:pt x="10" y="0"/>
                </a:cubicBezTo>
                <a:cubicBezTo>
                  <a:pt x="71" y="0"/>
                  <a:pt x="71" y="0"/>
                  <a:pt x="71" y="0"/>
                </a:cubicBezTo>
                <a:cubicBezTo>
                  <a:pt x="71" y="0"/>
                  <a:pt x="71" y="0"/>
                  <a:pt x="71" y="0"/>
                </a:cubicBezTo>
                <a:cubicBezTo>
                  <a:pt x="72" y="0"/>
                  <a:pt x="74" y="0"/>
                  <a:pt x="75" y="1"/>
                </a:cubicBezTo>
                <a:cubicBezTo>
                  <a:pt x="194" y="121"/>
                  <a:pt x="194" y="121"/>
                  <a:pt x="194" y="121"/>
                </a:cubicBezTo>
                <a:cubicBezTo>
                  <a:pt x="195" y="122"/>
                  <a:pt x="196" y="123"/>
                  <a:pt x="196" y="125"/>
                </a:cubicBezTo>
                <a:cubicBezTo>
                  <a:pt x="196" y="126"/>
                  <a:pt x="195" y="128"/>
                  <a:pt x="194" y="128"/>
                </a:cubicBezTo>
                <a:cubicBezTo>
                  <a:pt x="128" y="195"/>
                  <a:pt x="128" y="195"/>
                  <a:pt x="128" y="195"/>
                </a:cubicBezTo>
                <a:cubicBezTo>
                  <a:pt x="127" y="196"/>
                  <a:pt x="126" y="196"/>
                  <a:pt x="124" y="196"/>
                </a:cubicBezTo>
                <a:cubicBezTo>
                  <a:pt x="123" y="196"/>
                  <a:pt x="122" y="196"/>
                  <a:pt x="121" y="194"/>
                </a:cubicBezTo>
                <a:cubicBezTo>
                  <a:pt x="120" y="194"/>
                  <a:pt x="120" y="194"/>
                  <a:pt x="120" y="194"/>
                </a:cubicBezTo>
                <a:cubicBezTo>
                  <a:pt x="1" y="74"/>
                  <a:pt x="1" y="74"/>
                  <a:pt x="1" y="74"/>
                </a:cubicBezTo>
                <a:cubicBezTo>
                  <a:pt x="0" y="74"/>
                  <a:pt x="0" y="73"/>
                  <a:pt x="0" y="71"/>
                </a:cubicBezTo>
                <a:close/>
                <a:moveTo>
                  <a:pt x="6" y="91"/>
                </a:moveTo>
                <a:cubicBezTo>
                  <a:pt x="101" y="202"/>
                  <a:pt x="101" y="202"/>
                  <a:pt x="101" y="202"/>
                </a:cubicBezTo>
                <a:cubicBezTo>
                  <a:pt x="71" y="215"/>
                  <a:pt x="71" y="215"/>
                  <a:pt x="71" y="215"/>
                </a:cubicBezTo>
                <a:cubicBezTo>
                  <a:pt x="70" y="215"/>
                  <a:pt x="69" y="215"/>
                  <a:pt x="69" y="215"/>
                </a:cubicBezTo>
                <a:cubicBezTo>
                  <a:pt x="67" y="215"/>
                  <a:pt x="65" y="214"/>
                  <a:pt x="64" y="212"/>
                </a:cubicBezTo>
                <a:cubicBezTo>
                  <a:pt x="64" y="211"/>
                  <a:pt x="64" y="211"/>
                  <a:pt x="64" y="211"/>
                </a:cubicBezTo>
                <a:lnTo>
                  <a:pt x="6" y="91"/>
                </a:lnTo>
                <a:close/>
                <a:moveTo>
                  <a:pt x="6" y="107"/>
                </a:moveTo>
                <a:cubicBezTo>
                  <a:pt x="43" y="208"/>
                  <a:pt x="43" y="208"/>
                  <a:pt x="43" y="208"/>
                </a:cubicBezTo>
                <a:cubicBezTo>
                  <a:pt x="11" y="208"/>
                  <a:pt x="11" y="208"/>
                  <a:pt x="11" y="208"/>
                </a:cubicBezTo>
                <a:cubicBezTo>
                  <a:pt x="10" y="208"/>
                  <a:pt x="9" y="207"/>
                  <a:pt x="8" y="206"/>
                </a:cubicBezTo>
                <a:cubicBezTo>
                  <a:pt x="7" y="205"/>
                  <a:pt x="6" y="204"/>
                  <a:pt x="6" y="202"/>
                </a:cubicBezTo>
                <a:lnTo>
                  <a:pt x="6" y="107"/>
                </a:lnTo>
                <a:close/>
                <a:moveTo>
                  <a:pt x="23" y="24"/>
                </a:moveTo>
                <a:cubicBezTo>
                  <a:pt x="22" y="25"/>
                  <a:pt x="22" y="26"/>
                  <a:pt x="21" y="27"/>
                </a:cubicBezTo>
                <a:cubicBezTo>
                  <a:pt x="21" y="28"/>
                  <a:pt x="20" y="30"/>
                  <a:pt x="20" y="31"/>
                </a:cubicBezTo>
                <a:cubicBezTo>
                  <a:pt x="20" y="32"/>
                  <a:pt x="21" y="34"/>
                  <a:pt x="21" y="35"/>
                </a:cubicBezTo>
                <a:cubicBezTo>
                  <a:pt x="22" y="36"/>
                  <a:pt x="22" y="37"/>
                  <a:pt x="23" y="38"/>
                </a:cubicBezTo>
                <a:cubicBezTo>
                  <a:pt x="25" y="39"/>
                  <a:pt x="26" y="40"/>
                  <a:pt x="27" y="41"/>
                </a:cubicBezTo>
                <a:cubicBezTo>
                  <a:pt x="28" y="41"/>
                  <a:pt x="29" y="41"/>
                  <a:pt x="31" y="41"/>
                </a:cubicBezTo>
                <a:cubicBezTo>
                  <a:pt x="32" y="41"/>
                  <a:pt x="33" y="41"/>
                  <a:pt x="35" y="41"/>
                </a:cubicBezTo>
                <a:cubicBezTo>
                  <a:pt x="36" y="40"/>
                  <a:pt x="37" y="39"/>
                  <a:pt x="38" y="38"/>
                </a:cubicBezTo>
                <a:cubicBezTo>
                  <a:pt x="40" y="36"/>
                  <a:pt x="41" y="34"/>
                  <a:pt x="41" y="31"/>
                </a:cubicBezTo>
                <a:cubicBezTo>
                  <a:pt x="41" y="28"/>
                  <a:pt x="40" y="26"/>
                  <a:pt x="38" y="24"/>
                </a:cubicBezTo>
                <a:cubicBezTo>
                  <a:pt x="36" y="22"/>
                  <a:pt x="34" y="21"/>
                  <a:pt x="31" y="21"/>
                </a:cubicBezTo>
                <a:cubicBezTo>
                  <a:pt x="28" y="21"/>
                  <a:pt x="26" y="22"/>
                  <a:pt x="23"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78"/>
          <p:cNvSpPr>
            <a:spLocks noEditPoints="1"/>
          </p:cNvSpPr>
          <p:nvPr/>
        </p:nvSpPr>
        <p:spPr bwMode="auto">
          <a:xfrm>
            <a:off x="8142167" y="3993869"/>
            <a:ext cx="272774" cy="330906"/>
          </a:xfrm>
          <a:custGeom>
            <a:avLst/>
            <a:gdLst>
              <a:gd name="T0" fmla="*/ 0 w 185"/>
              <a:gd name="T1" fmla="*/ 32 h 224"/>
              <a:gd name="T2" fmla="*/ 1 w 185"/>
              <a:gd name="T3" fmla="*/ 29 h 224"/>
              <a:gd name="T4" fmla="*/ 3 w 185"/>
              <a:gd name="T5" fmla="*/ 25 h 224"/>
              <a:gd name="T6" fmla="*/ 6 w 185"/>
              <a:gd name="T7" fmla="*/ 23 h 224"/>
              <a:gd name="T8" fmla="*/ 10 w 185"/>
              <a:gd name="T9" fmla="*/ 22 h 224"/>
              <a:gd name="T10" fmla="*/ 17 w 185"/>
              <a:gd name="T11" fmla="*/ 24 h 224"/>
              <a:gd name="T12" fmla="*/ 20 w 185"/>
              <a:gd name="T13" fmla="*/ 30 h 224"/>
              <a:gd name="T14" fmla="*/ 69 w 185"/>
              <a:gd name="T15" fmla="*/ 211 h 224"/>
              <a:gd name="T16" fmla="*/ 69 w 185"/>
              <a:gd name="T17" fmla="*/ 213 h 224"/>
              <a:gd name="T18" fmla="*/ 66 w 185"/>
              <a:gd name="T19" fmla="*/ 220 h 224"/>
              <a:gd name="T20" fmla="*/ 59 w 185"/>
              <a:gd name="T21" fmla="*/ 224 h 224"/>
              <a:gd name="T22" fmla="*/ 52 w 185"/>
              <a:gd name="T23" fmla="*/ 221 h 224"/>
              <a:gd name="T24" fmla="*/ 49 w 185"/>
              <a:gd name="T25" fmla="*/ 216 h 224"/>
              <a:gd name="T26" fmla="*/ 0 w 185"/>
              <a:gd name="T27" fmla="*/ 35 h 224"/>
              <a:gd name="T28" fmla="*/ 0 w 185"/>
              <a:gd name="T29" fmla="*/ 32 h 224"/>
              <a:gd name="T30" fmla="*/ 43 w 185"/>
              <a:gd name="T31" fmla="*/ 34 h 224"/>
              <a:gd name="T32" fmla="*/ 53 w 185"/>
              <a:gd name="T33" fmla="*/ 37 h 224"/>
              <a:gd name="T34" fmla="*/ 76 w 185"/>
              <a:gd name="T35" fmla="*/ 31 h 224"/>
              <a:gd name="T36" fmla="*/ 103 w 185"/>
              <a:gd name="T37" fmla="*/ 18 h 224"/>
              <a:gd name="T38" fmla="*/ 117 w 185"/>
              <a:gd name="T39" fmla="*/ 11 h 224"/>
              <a:gd name="T40" fmla="*/ 131 w 185"/>
              <a:gd name="T41" fmla="*/ 5 h 224"/>
              <a:gd name="T42" fmla="*/ 154 w 185"/>
              <a:gd name="T43" fmla="*/ 0 h 224"/>
              <a:gd name="T44" fmla="*/ 164 w 185"/>
              <a:gd name="T45" fmla="*/ 2 h 224"/>
              <a:gd name="T46" fmla="*/ 159 w 185"/>
              <a:gd name="T47" fmla="*/ 23 h 224"/>
              <a:gd name="T48" fmla="*/ 153 w 185"/>
              <a:gd name="T49" fmla="*/ 42 h 224"/>
              <a:gd name="T50" fmla="*/ 161 w 185"/>
              <a:gd name="T51" fmla="*/ 52 h 224"/>
              <a:gd name="T52" fmla="*/ 168 w 185"/>
              <a:gd name="T53" fmla="*/ 62 h 224"/>
              <a:gd name="T54" fmla="*/ 176 w 185"/>
              <a:gd name="T55" fmla="*/ 71 h 224"/>
              <a:gd name="T56" fmla="*/ 181 w 185"/>
              <a:gd name="T57" fmla="*/ 77 h 224"/>
              <a:gd name="T58" fmla="*/ 185 w 185"/>
              <a:gd name="T59" fmla="*/ 82 h 224"/>
              <a:gd name="T60" fmla="*/ 175 w 185"/>
              <a:gd name="T61" fmla="*/ 80 h 224"/>
              <a:gd name="T62" fmla="*/ 152 w 185"/>
              <a:gd name="T63" fmla="*/ 86 h 224"/>
              <a:gd name="T64" fmla="*/ 138 w 185"/>
              <a:gd name="T65" fmla="*/ 92 h 224"/>
              <a:gd name="T66" fmla="*/ 125 w 185"/>
              <a:gd name="T67" fmla="*/ 99 h 224"/>
              <a:gd name="T68" fmla="*/ 98 w 185"/>
              <a:gd name="T69" fmla="*/ 111 h 224"/>
              <a:gd name="T70" fmla="*/ 74 w 185"/>
              <a:gd name="T71" fmla="*/ 117 h 224"/>
              <a:gd name="T72" fmla="*/ 65 w 185"/>
              <a:gd name="T73" fmla="*/ 115 h 224"/>
              <a:gd name="T74" fmla="*/ 43 w 185"/>
              <a:gd name="T75" fmla="*/ 3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5" h="224">
                <a:moveTo>
                  <a:pt x="0" y="32"/>
                </a:moveTo>
                <a:cubicBezTo>
                  <a:pt x="0" y="31"/>
                  <a:pt x="0" y="30"/>
                  <a:pt x="1" y="29"/>
                </a:cubicBezTo>
                <a:cubicBezTo>
                  <a:pt x="1" y="27"/>
                  <a:pt x="2" y="26"/>
                  <a:pt x="3" y="25"/>
                </a:cubicBezTo>
                <a:cubicBezTo>
                  <a:pt x="4" y="24"/>
                  <a:pt x="5" y="23"/>
                  <a:pt x="6" y="23"/>
                </a:cubicBezTo>
                <a:cubicBezTo>
                  <a:pt x="7" y="22"/>
                  <a:pt x="9" y="22"/>
                  <a:pt x="10" y="22"/>
                </a:cubicBezTo>
                <a:cubicBezTo>
                  <a:pt x="13" y="22"/>
                  <a:pt x="15" y="23"/>
                  <a:pt x="17" y="24"/>
                </a:cubicBezTo>
                <a:cubicBezTo>
                  <a:pt x="18" y="25"/>
                  <a:pt x="20" y="27"/>
                  <a:pt x="20" y="30"/>
                </a:cubicBezTo>
                <a:cubicBezTo>
                  <a:pt x="69" y="211"/>
                  <a:pt x="69" y="211"/>
                  <a:pt x="69" y="211"/>
                </a:cubicBezTo>
                <a:cubicBezTo>
                  <a:pt x="69" y="211"/>
                  <a:pt x="69" y="212"/>
                  <a:pt x="69" y="213"/>
                </a:cubicBezTo>
                <a:cubicBezTo>
                  <a:pt x="69" y="216"/>
                  <a:pt x="68" y="218"/>
                  <a:pt x="66" y="220"/>
                </a:cubicBezTo>
                <a:cubicBezTo>
                  <a:pt x="64" y="223"/>
                  <a:pt x="62" y="224"/>
                  <a:pt x="59" y="224"/>
                </a:cubicBezTo>
                <a:cubicBezTo>
                  <a:pt x="56" y="224"/>
                  <a:pt x="54" y="223"/>
                  <a:pt x="52" y="221"/>
                </a:cubicBezTo>
                <a:cubicBezTo>
                  <a:pt x="51" y="220"/>
                  <a:pt x="49" y="218"/>
                  <a:pt x="49" y="216"/>
                </a:cubicBezTo>
                <a:cubicBezTo>
                  <a:pt x="0" y="35"/>
                  <a:pt x="0" y="35"/>
                  <a:pt x="0" y="35"/>
                </a:cubicBezTo>
                <a:cubicBezTo>
                  <a:pt x="0" y="34"/>
                  <a:pt x="0" y="33"/>
                  <a:pt x="0" y="32"/>
                </a:cubicBezTo>
                <a:close/>
                <a:moveTo>
                  <a:pt x="43" y="34"/>
                </a:moveTo>
                <a:cubicBezTo>
                  <a:pt x="46" y="36"/>
                  <a:pt x="49" y="37"/>
                  <a:pt x="53" y="37"/>
                </a:cubicBezTo>
                <a:cubicBezTo>
                  <a:pt x="58" y="37"/>
                  <a:pt x="66" y="35"/>
                  <a:pt x="76" y="31"/>
                </a:cubicBezTo>
                <a:cubicBezTo>
                  <a:pt x="85" y="27"/>
                  <a:pt x="95" y="23"/>
                  <a:pt x="103" y="18"/>
                </a:cubicBezTo>
                <a:cubicBezTo>
                  <a:pt x="108" y="16"/>
                  <a:pt x="112" y="14"/>
                  <a:pt x="117" y="11"/>
                </a:cubicBezTo>
                <a:cubicBezTo>
                  <a:pt x="121" y="9"/>
                  <a:pt x="126" y="7"/>
                  <a:pt x="131" y="5"/>
                </a:cubicBezTo>
                <a:cubicBezTo>
                  <a:pt x="140" y="2"/>
                  <a:pt x="148" y="0"/>
                  <a:pt x="154" y="0"/>
                </a:cubicBezTo>
                <a:cubicBezTo>
                  <a:pt x="158" y="0"/>
                  <a:pt x="161" y="0"/>
                  <a:pt x="164" y="2"/>
                </a:cubicBezTo>
                <a:cubicBezTo>
                  <a:pt x="162" y="10"/>
                  <a:pt x="160" y="17"/>
                  <a:pt x="159" y="23"/>
                </a:cubicBezTo>
                <a:cubicBezTo>
                  <a:pt x="157" y="30"/>
                  <a:pt x="155" y="36"/>
                  <a:pt x="153" y="42"/>
                </a:cubicBezTo>
                <a:cubicBezTo>
                  <a:pt x="156" y="45"/>
                  <a:pt x="158" y="49"/>
                  <a:pt x="161" y="52"/>
                </a:cubicBezTo>
                <a:cubicBezTo>
                  <a:pt x="163" y="56"/>
                  <a:pt x="166" y="59"/>
                  <a:pt x="168" y="62"/>
                </a:cubicBezTo>
                <a:cubicBezTo>
                  <a:pt x="171" y="66"/>
                  <a:pt x="174" y="69"/>
                  <a:pt x="176" y="71"/>
                </a:cubicBezTo>
                <a:cubicBezTo>
                  <a:pt x="178" y="74"/>
                  <a:pt x="180" y="76"/>
                  <a:pt x="181" y="77"/>
                </a:cubicBezTo>
                <a:cubicBezTo>
                  <a:pt x="185" y="82"/>
                  <a:pt x="185" y="82"/>
                  <a:pt x="185" y="82"/>
                </a:cubicBezTo>
                <a:cubicBezTo>
                  <a:pt x="182" y="81"/>
                  <a:pt x="179" y="80"/>
                  <a:pt x="175" y="80"/>
                </a:cubicBezTo>
                <a:cubicBezTo>
                  <a:pt x="170" y="80"/>
                  <a:pt x="162" y="82"/>
                  <a:pt x="152" y="86"/>
                </a:cubicBezTo>
                <a:cubicBezTo>
                  <a:pt x="147" y="88"/>
                  <a:pt x="143" y="90"/>
                  <a:pt x="138" y="92"/>
                </a:cubicBezTo>
                <a:cubicBezTo>
                  <a:pt x="134" y="94"/>
                  <a:pt x="129" y="96"/>
                  <a:pt x="125" y="99"/>
                </a:cubicBezTo>
                <a:cubicBezTo>
                  <a:pt x="116" y="103"/>
                  <a:pt x="107" y="107"/>
                  <a:pt x="98" y="111"/>
                </a:cubicBezTo>
                <a:cubicBezTo>
                  <a:pt x="88" y="115"/>
                  <a:pt x="80" y="117"/>
                  <a:pt x="74" y="117"/>
                </a:cubicBezTo>
                <a:cubicBezTo>
                  <a:pt x="71" y="117"/>
                  <a:pt x="67" y="116"/>
                  <a:pt x="65" y="115"/>
                </a:cubicBezTo>
                <a:lnTo>
                  <a:pt x="43"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3"/>
          <p:cNvSpPr>
            <a:spLocks noEditPoints="1"/>
          </p:cNvSpPr>
          <p:nvPr/>
        </p:nvSpPr>
        <p:spPr bwMode="auto">
          <a:xfrm>
            <a:off x="9265589" y="4012872"/>
            <a:ext cx="290661" cy="292897"/>
          </a:xfrm>
          <a:custGeom>
            <a:avLst/>
            <a:gdLst>
              <a:gd name="T0" fmla="*/ 9 w 197"/>
              <a:gd name="T1" fmla="*/ 51 h 197"/>
              <a:gd name="T2" fmla="*/ 46 w 197"/>
              <a:gd name="T3" fmla="*/ 10 h 197"/>
              <a:gd name="T4" fmla="*/ 92 w 197"/>
              <a:gd name="T5" fmla="*/ 5 h 197"/>
              <a:gd name="T6" fmla="*/ 130 w 197"/>
              <a:gd name="T7" fmla="*/ 11 h 197"/>
              <a:gd name="T8" fmla="*/ 166 w 197"/>
              <a:gd name="T9" fmla="*/ 47 h 197"/>
              <a:gd name="T10" fmla="*/ 166 w 197"/>
              <a:gd name="T11" fmla="*/ 52 h 197"/>
              <a:gd name="T12" fmla="*/ 197 w 197"/>
              <a:gd name="T13" fmla="*/ 89 h 197"/>
              <a:gd name="T14" fmla="*/ 161 w 197"/>
              <a:gd name="T15" fmla="*/ 125 h 197"/>
              <a:gd name="T16" fmla="*/ 13 w 197"/>
              <a:gd name="T17" fmla="*/ 111 h 197"/>
              <a:gd name="T18" fmla="*/ 43 w 197"/>
              <a:gd name="T19" fmla="*/ 172 h 197"/>
              <a:gd name="T20" fmla="*/ 51 w 197"/>
              <a:gd name="T21" fmla="*/ 142 h 197"/>
              <a:gd name="T22" fmla="*/ 51 w 197"/>
              <a:gd name="T23" fmla="*/ 142 h 197"/>
              <a:gd name="T24" fmla="*/ 71 w 197"/>
              <a:gd name="T25" fmla="*/ 162 h 197"/>
              <a:gd name="T26" fmla="*/ 72 w 197"/>
              <a:gd name="T27" fmla="*/ 180 h 197"/>
              <a:gd name="T28" fmla="*/ 63 w 197"/>
              <a:gd name="T29" fmla="*/ 187 h 197"/>
              <a:gd name="T30" fmla="*/ 61 w 197"/>
              <a:gd name="T31" fmla="*/ 187 h 197"/>
              <a:gd name="T32" fmla="*/ 48 w 197"/>
              <a:gd name="T33" fmla="*/ 183 h 197"/>
              <a:gd name="T34" fmla="*/ 90 w 197"/>
              <a:gd name="T35" fmla="*/ 179 h 197"/>
              <a:gd name="T36" fmla="*/ 97 w 197"/>
              <a:gd name="T37" fmla="*/ 152 h 197"/>
              <a:gd name="T38" fmla="*/ 101 w 197"/>
              <a:gd name="T39" fmla="*/ 155 h 197"/>
              <a:gd name="T40" fmla="*/ 118 w 197"/>
              <a:gd name="T41" fmla="*/ 172 h 197"/>
              <a:gd name="T42" fmla="*/ 118 w 197"/>
              <a:gd name="T43" fmla="*/ 191 h 197"/>
              <a:gd name="T44" fmla="*/ 110 w 197"/>
              <a:gd name="T45" fmla="*/ 197 h 197"/>
              <a:gd name="T46" fmla="*/ 108 w 197"/>
              <a:gd name="T47" fmla="*/ 197 h 197"/>
              <a:gd name="T48" fmla="*/ 106 w 197"/>
              <a:gd name="T49" fmla="*/ 197 h 197"/>
              <a:gd name="T50" fmla="*/ 90 w 197"/>
              <a:gd name="T51" fmla="*/ 182 h 197"/>
              <a:gd name="T52" fmla="*/ 137 w 197"/>
              <a:gd name="T53" fmla="*/ 161 h 197"/>
              <a:gd name="T54" fmla="*/ 137 w 197"/>
              <a:gd name="T55" fmla="*/ 159 h 197"/>
              <a:gd name="T56" fmla="*/ 144 w 197"/>
              <a:gd name="T57" fmla="*/ 131 h 197"/>
              <a:gd name="T58" fmla="*/ 144 w 197"/>
              <a:gd name="T59" fmla="*/ 131 h 197"/>
              <a:gd name="T60" fmla="*/ 165 w 197"/>
              <a:gd name="T61" fmla="*/ 151 h 197"/>
              <a:gd name="T62" fmla="*/ 168 w 197"/>
              <a:gd name="T63" fmla="*/ 161 h 197"/>
              <a:gd name="T64" fmla="*/ 158 w 197"/>
              <a:gd name="T65" fmla="*/ 176 h 197"/>
              <a:gd name="T66" fmla="*/ 156 w 197"/>
              <a:gd name="T67" fmla="*/ 176 h 197"/>
              <a:gd name="T68" fmla="*/ 152 w 197"/>
              <a:gd name="T69" fmla="*/ 177 h 197"/>
              <a:gd name="T70" fmla="*/ 137 w 197"/>
              <a:gd name="T71" fmla="*/ 16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97">
                <a:moveTo>
                  <a:pt x="0" y="78"/>
                </a:moveTo>
                <a:cubicBezTo>
                  <a:pt x="0" y="68"/>
                  <a:pt x="3" y="59"/>
                  <a:pt x="9" y="51"/>
                </a:cubicBezTo>
                <a:cubicBezTo>
                  <a:pt x="14" y="43"/>
                  <a:pt x="22" y="37"/>
                  <a:pt x="32" y="34"/>
                </a:cubicBezTo>
                <a:cubicBezTo>
                  <a:pt x="33" y="24"/>
                  <a:pt x="38" y="16"/>
                  <a:pt x="46" y="10"/>
                </a:cubicBezTo>
                <a:cubicBezTo>
                  <a:pt x="53" y="3"/>
                  <a:pt x="62" y="0"/>
                  <a:pt x="73" y="0"/>
                </a:cubicBezTo>
                <a:cubicBezTo>
                  <a:pt x="80" y="0"/>
                  <a:pt x="86" y="2"/>
                  <a:pt x="92" y="5"/>
                </a:cubicBezTo>
                <a:cubicBezTo>
                  <a:pt x="98" y="8"/>
                  <a:pt x="103" y="13"/>
                  <a:pt x="107" y="19"/>
                </a:cubicBezTo>
                <a:cubicBezTo>
                  <a:pt x="114" y="13"/>
                  <a:pt x="121" y="11"/>
                  <a:pt x="130" y="11"/>
                </a:cubicBezTo>
                <a:cubicBezTo>
                  <a:pt x="140" y="11"/>
                  <a:pt x="148" y="14"/>
                  <a:pt x="155" y="21"/>
                </a:cubicBezTo>
                <a:cubicBezTo>
                  <a:pt x="163" y="28"/>
                  <a:pt x="166" y="37"/>
                  <a:pt x="166" y="47"/>
                </a:cubicBezTo>
                <a:cubicBezTo>
                  <a:pt x="166" y="48"/>
                  <a:pt x="166" y="48"/>
                  <a:pt x="166" y="49"/>
                </a:cubicBezTo>
                <a:cubicBezTo>
                  <a:pt x="166" y="50"/>
                  <a:pt x="166" y="51"/>
                  <a:pt x="166" y="52"/>
                </a:cubicBezTo>
                <a:cubicBezTo>
                  <a:pt x="175" y="54"/>
                  <a:pt x="182" y="58"/>
                  <a:pt x="188" y="64"/>
                </a:cubicBezTo>
                <a:cubicBezTo>
                  <a:pt x="194" y="71"/>
                  <a:pt x="197" y="79"/>
                  <a:pt x="197" y="89"/>
                </a:cubicBezTo>
                <a:cubicBezTo>
                  <a:pt x="197" y="99"/>
                  <a:pt x="194" y="107"/>
                  <a:pt x="187" y="114"/>
                </a:cubicBezTo>
                <a:cubicBezTo>
                  <a:pt x="180" y="121"/>
                  <a:pt x="171" y="125"/>
                  <a:pt x="161" y="125"/>
                </a:cubicBezTo>
                <a:cubicBezTo>
                  <a:pt x="47" y="125"/>
                  <a:pt x="47" y="125"/>
                  <a:pt x="47" y="125"/>
                </a:cubicBezTo>
                <a:cubicBezTo>
                  <a:pt x="33" y="125"/>
                  <a:pt x="22" y="120"/>
                  <a:pt x="13" y="111"/>
                </a:cubicBezTo>
                <a:cubicBezTo>
                  <a:pt x="4" y="102"/>
                  <a:pt x="0" y="91"/>
                  <a:pt x="0" y="78"/>
                </a:cubicBezTo>
                <a:close/>
                <a:moveTo>
                  <a:pt x="43" y="172"/>
                </a:moveTo>
                <a:cubicBezTo>
                  <a:pt x="43" y="171"/>
                  <a:pt x="43" y="170"/>
                  <a:pt x="44" y="169"/>
                </a:cubicBezTo>
                <a:cubicBezTo>
                  <a:pt x="51" y="142"/>
                  <a:pt x="51" y="142"/>
                  <a:pt x="51" y="142"/>
                </a:cubicBezTo>
                <a:cubicBezTo>
                  <a:pt x="51" y="141"/>
                  <a:pt x="51" y="141"/>
                  <a:pt x="51" y="141"/>
                </a:cubicBezTo>
                <a:cubicBezTo>
                  <a:pt x="51" y="142"/>
                  <a:pt x="51" y="142"/>
                  <a:pt x="51" y="142"/>
                </a:cubicBezTo>
                <a:cubicBezTo>
                  <a:pt x="71" y="162"/>
                  <a:pt x="71" y="162"/>
                  <a:pt x="71" y="162"/>
                </a:cubicBezTo>
                <a:cubicBezTo>
                  <a:pt x="71" y="162"/>
                  <a:pt x="71" y="162"/>
                  <a:pt x="71" y="162"/>
                </a:cubicBezTo>
                <a:cubicBezTo>
                  <a:pt x="73" y="165"/>
                  <a:pt x="74" y="168"/>
                  <a:pt x="74" y="172"/>
                </a:cubicBezTo>
                <a:cubicBezTo>
                  <a:pt x="74" y="175"/>
                  <a:pt x="74" y="178"/>
                  <a:pt x="72" y="180"/>
                </a:cubicBezTo>
                <a:cubicBezTo>
                  <a:pt x="70" y="183"/>
                  <a:pt x="67" y="185"/>
                  <a:pt x="64" y="186"/>
                </a:cubicBezTo>
                <a:cubicBezTo>
                  <a:pt x="64" y="186"/>
                  <a:pt x="63" y="187"/>
                  <a:pt x="63" y="187"/>
                </a:cubicBezTo>
                <a:cubicBezTo>
                  <a:pt x="63" y="187"/>
                  <a:pt x="63" y="187"/>
                  <a:pt x="63" y="187"/>
                </a:cubicBezTo>
                <a:cubicBezTo>
                  <a:pt x="62" y="187"/>
                  <a:pt x="62" y="187"/>
                  <a:pt x="61" y="187"/>
                </a:cubicBezTo>
                <a:cubicBezTo>
                  <a:pt x="61" y="187"/>
                  <a:pt x="60" y="187"/>
                  <a:pt x="59" y="187"/>
                </a:cubicBezTo>
                <a:cubicBezTo>
                  <a:pt x="55" y="187"/>
                  <a:pt x="51" y="186"/>
                  <a:pt x="48" y="183"/>
                </a:cubicBezTo>
                <a:cubicBezTo>
                  <a:pt x="45" y="180"/>
                  <a:pt x="43" y="176"/>
                  <a:pt x="43" y="172"/>
                </a:cubicBezTo>
                <a:close/>
                <a:moveTo>
                  <a:pt x="90" y="179"/>
                </a:moveTo>
                <a:cubicBezTo>
                  <a:pt x="98" y="152"/>
                  <a:pt x="98" y="152"/>
                  <a:pt x="98" y="152"/>
                </a:cubicBezTo>
                <a:cubicBezTo>
                  <a:pt x="97" y="152"/>
                  <a:pt x="97" y="152"/>
                  <a:pt x="97" y="152"/>
                </a:cubicBezTo>
                <a:cubicBezTo>
                  <a:pt x="98" y="152"/>
                  <a:pt x="98" y="152"/>
                  <a:pt x="98" y="152"/>
                </a:cubicBezTo>
                <a:cubicBezTo>
                  <a:pt x="98" y="152"/>
                  <a:pt x="99" y="154"/>
                  <a:pt x="101" y="155"/>
                </a:cubicBezTo>
                <a:cubicBezTo>
                  <a:pt x="102" y="157"/>
                  <a:pt x="104" y="159"/>
                  <a:pt x="107" y="161"/>
                </a:cubicBezTo>
                <a:cubicBezTo>
                  <a:pt x="118" y="172"/>
                  <a:pt x="118" y="172"/>
                  <a:pt x="118" y="172"/>
                </a:cubicBezTo>
                <a:cubicBezTo>
                  <a:pt x="120" y="175"/>
                  <a:pt x="121" y="178"/>
                  <a:pt x="121" y="182"/>
                </a:cubicBezTo>
                <a:cubicBezTo>
                  <a:pt x="121" y="185"/>
                  <a:pt x="120" y="188"/>
                  <a:pt x="118" y="191"/>
                </a:cubicBezTo>
                <a:cubicBezTo>
                  <a:pt x="117" y="193"/>
                  <a:pt x="114" y="195"/>
                  <a:pt x="111" y="196"/>
                </a:cubicBezTo>
                <a:cubicBezTo>
                  <a:pt x="111" y="196"/>
                  <a:pt x="110" y="197"/>
                  <a:pt x="110" y="197"/>
                </a:cubicBezTo>
                <a:cubicBezTo>
                  <a:pt x="110" y="197"/>
                  <a:pt x="109" y="197"/>
                  <a:pt x="109" y="197"/>
                </a:cubicBezTo>
                <a:cubicBezTo>
                  <a:pt x="109" y="197"/>
                  <a:pt x="108" y="197"/>
                  <a:pt x="108" y="197"/>
                </a:cubicBezTo>
                <a:cubicBezTo>
                  <a:pt x="108" y="197"/>
                  <a:pt x="108" y="197"/>
                  <a:pt x="107" y="197"/>
                </a:cubicBezTo>
                <a:cubicBezTo>
                  <a:pt x="106" y="197"/>
                  <a:pt x="106" y="197"/>
                  <a:pt x="106" y="197"/>
                </a:cubicBezTo>
                <a:cubicBezTo>
                  <a:pt x="101" y="197"/>
                  <a:pt x="98" y="196"/>
                  <a:pt x="95" y="193"/>
                </a:cubicBezTo>
                <a:cubicBezTo>
                  <a:pt x="92" y="190"/>
                  <a:pt x="90" y="186"/>
                  <a:pt x="90" y="182"/>
                </a:cubicBezTo>
                <a:lnTo>
                  <a:pt x="90" y="179"/>
                </a:lnTo>
                <a:close/>
                <a:moveTo>
                  <a:pt x="137" y="161"/>
                </a:moveTo>
                <a:cubicBezTo>
                  <a:pt x="137" y="160"/>
                  <a:pt x="137" y="159"/>
                  <a:pt x="137" y="159"/>
                </a:cubicBezTo>
                <a:cubicBezTo>
                  <a:pt x="137" y="159"/>
                  <a:pt x="137" y="159"/>
                  <a:pt x="137" y="159"/>
                </a:cubicBezTo>
                <a:cubicBezTo>
                  <a:pt x="144" y="131"/>
                  <a:pt x="144" y="131"/>
                  <a:pt x="144" y="131"/>
                </a:cubicBezTo>
                <a:cubicBezTo>
                  <a:pt x="144" y="131"/>
                  <a:pt x="144" y="131"/>
                  <a:pt x="144" y="131"/>
                </a:cubicBezTo>
                <a:cubicBezTo>
                  <a:pt x="144" y="131"/>
                  <a:pt x="144" y="131"/>
                  <a:pt x="144" y="131"/>
                </a:cubicBezTo>
                <a:cubicBezTo>
                  <a:pt x="144" y="131"/>
                  <a:pt x="144" y="131"/>
                  <a:pt x="144" y="131"/>
                </a:cubicBezTo>
                <a:cubicBezTo>
                  <a:pt x="144" y="131"/>
                  <a:pt x="144" y="131"/>
                  <a:pt x="144" y="131"/>
                </a:cubicBezTo>
                <a:cubicBezTo>
                  <a:pt x="165" y="151"/>
                  <a:pt x="165" y="151"/>
                  <a:pt x="165" y="151"/>
                </a:cubicBezTo>
                <a:cubicBezTo>
                  <a:pt x="165" y="151"/>
                  <a:pt x="165" y="151"/>
                  <a:pt x="165" y="151"/>
                </a:cubicBezTo>
                <a:cubicBezTo>
                  <a:pt x="167" y="154"/>
                  <a:pt x="168" y="158"/>
                  <a:pt x="168" y="161"/>
                </a:cubicBezTo>
                <a:cubicBezTo>
                  <a:pt x="168" y="164"/>
                  <a:pt x="167" y="167"/>
                  <a:pt x="165" y="170"/>
                </a:cubicBezTo>
                <a:cubicBezTo>
                  <a:pt x="163" y="173"/>
                  <a:pt x="161" y="174"/>
                  <a:pt x="158" y="176"/>
                </a:cubicBezTo>
                <a:cubicBezTo>
                  <a:pt x="157" y="176"/>
                  <a:pt x="157" y="176"/>
                  <a:pt x="157" y="176"/>
                </a:cubicBezTo>
                <a:cubicBezTo>
                  <a:pt x="156" y="176"/>
                  <a:pt x="156" y="176"/>
                  <a:pt x="156" y="176"/>
                </a:cubicBezTo>
                <a:cubicBezTo>
                  <a:pt x="155" y="176"/>
                  <a:pt x="155" y="176"/>
                  <a:pt x="155" y="176"/>
                </a:cubicBezTo>
                <a:cubicBezTo>
                  <a:pt x="154" y="176"/>
                  <a:pt x="153" y="177"/>
                  <a:pt x="152" y="177"/>
                </a:cubicBezTo>
                <a:cubicBezTo>
                  <a:pt x="148" y="177"/>
                  <a:pt x="145" y="175"/>
                  <a:pt x="141" y="172"/>
                </a:cubicBezTo>
                <a:cubicBezTo>
                  <a:pt x="138" y="169"/>
                  <a:pt x="137" y="166"/>
                  <a:pt x="137" y="16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22"/>
          <p:cNvSpPr>
            <a:spLocks/>
          </p:cNvSpPr>
          <p:nvPr/>
        </p:nvSpPr>
        <p:spPr bwMode="auto">
          <a:xfrm>
            <a:off x="8096332" y="5140769"/>
            <a:ext cx="364445" cy="301841"/>
          </a:xfrm>
          <a:custGeom>
            <a:avLst/>
            <a:gdLst>
              <a:gd name="T0" fmla="*/ 0 w 248"/>
              <a:gd name="T1" fmla="*/ 181 h 205"/>
              <a:gd name="T2" fmla="*/ 73 w 248"/>
              <a:gd name="T3" fmla="*/ 159 h 205"/>
              <a:gd name="T4" fmla="*/ 43 w 248"/>
              <a:gd name="T5" fmla="*/ 148 h 205"/>
              <a:gd name="T6" fmla="*/ 28 w 248"/>
              <a:gd name="T7" fmla="*/ 122 h 205"/>
              <a:gd name="T8" fmla="*/ 41 w 248"/>
              <a:gd name="T9" fmla="*/ 124 h 205"/>
              <a:gd name="T10" fmla="*/ 49 w 248"/>
              <a:gd name="T11" fmla="*/ 123 h 205"/>
              <a:gd name="T12" fmla="*/ 21 w 248"/>
              <a:gd name="T13" fmla="*/ 108 h 205"/>
              <a:gd name="T14" fmla="*/ 10 w 248"/>
              <a:gd name="T15" fmla="*/ 80 h 205"/>
              <a:gd name="T16" fmla="*/ 10 w 248"/>
              <a:gd name="T17" fmla="*/ 76 h 205"/>
              <a:gd name="T18" fmla="*/ 11 w 248"/>
              <a:gd name="T19" fmla="*/ 71 h 205"/>
              <a:gd name="T20" fmla="*/ 15 w 248"/>
              <a:gd name="T21" fmla="*/ 73 h 205"/>
              <a:gd name="T22" fmla="*/ 20 w 248"/>
              <a:gd name="T23" fmla="*/ 75 h 205"/>
              <a:gd name="T24" fmla="*/ 25 w 248"/>
              <a:gd name="T25" fmla="*/ 77 h 205"/>
              <a:gd name="T26" fmla="*/ 30 w 248"/>
              <a:gd name="T27" fmla="*/ 78 h 205"/>
              <a:gd name="T28" fmla="*/ 10 w 248"/>
              <a:gd name="T29" fmla="*/ 39 h 205"/>
              <a:gd name="T30" fmla="*/ 10 w 248"/>
              <a:gd name="T31" fmla="*/ 38 h 205"/>
              <a:gd name="T32" fmla="*/ 11 w 248"/>
              <a:gd name="T33" fmla="*/ 22 h 205"/>
              <a:gd name="T34" fmla="*/ 16 w 248"/>
              <a:gd name="T35" fmla="*/ 10 h 205"/>
              <a:gd name="T36" fmla="*/ 67 w 248"/>
              <a:gd name="T37" fmla="*/ 51 h 205"/>
              <a:gd name="T38" fmla="*/ 71 w 248"/>
              <a:gd name="T39" fmla="*/ 53 h 205"/>
              <a:gd name="T40" fmla="*/ 75 w 248"/>
              <a:gd name="T41" fmla="*/ 54 h 205"/>
              <a:gd name="T42" fmla="*/ 81 w 248"/>
              <a:gd name="T43" fmla="*/ 56 h 205"/>
              <a:gd name="T44" fmla="*/ 88 w 248"/>
              <a:gd name="T45" fmla="*/ 58 h 205"/>
              <a:gd name="T46" fmla="*/ 90 w 248"/>
              <a:gd name="T47" fmla="*/ 59 h 205"/>
              <a:gd name="T48" fmla="*/ 91 w 248"/>
              <a:gd name="T49" fmla="*/ 59 h 205"/>
              <a:gd name="T50" fmla="*/ 91 w 248"/>
              <a:gd name="T51" fmla="*/ 59 h 205"/>
              <a:gd name="T52" fmla="*/ 99 w 248"/>
              <a:gd name="T53" fmla="*/ 60 h 205"/>
              <a:gd name="T54" fmla="*/ 103 w 248"/>
              <a:gd name="T55" fmla="*/ 61 h 205"/>
              <a:gd name="T56" fmla="*/ 109 w 248"/>
              <a:gd name="T57" fmla="*/ 62 h 205"/>
              <a:gd name="T58" fmla="*/ 116 w 248"/>
              <a:gd name="T59" fmla="*/ 64 h 205"/>
              <a:gd name="T60" fmla="*/ 120 w 248"/>
              <a:gd name="T61" fmla="*/ 64 h 205"/>
              <a:gd name="T62" fmla="*/ 122 w 248"/>
              <a:gd name="T63" fmla="*/ 64 h 205"/>
              <a:gd name="T64" fmla="*/ 121 w 248"/>
              <a:gd name="T65" fmla="*/ 54 h 205"/>
              <a:gd name="T66" fmla="*/ 127 w 248"/>
              <a:gd name="T67" fmla="*/ 27 h 205"/>
              <a:gd name="T68" fmla="*/ 145 w 248"/>
              <a:gd name="T69" fmla="*/ 8 h 205"/>
              <a:gd name="T70" fmla="*/ 171 w 248"/>
              <a:gd name="T71" fmla="*/ 0 h 205"/>
              <a:gd name="T72" fmla="*/ 207 w 248"/>
              <a:gd name="T73" fmla="*/ 16 h 205"/>
              <a:gd name="T74" fmla="*/ 242 w 248"/>
              <a:gd name="T75" fmla="*/ 2 h 205"/>
              <a:gd name="T76" fmla="*/ 220 w 248"/>
              <a:gd name="T77" fmla="*/ 33 h 205"/>
              <a:gd name="T78" fmla="*/ 234 w 248"/>
              <a:gd name="T79" fmla="*/ 30 h 205"/>
              <a:gd name="T80" fmla="*/ 248 w 248"/>
              <a:gd name="T81" fmla="*/ 25 h 205"/>
              <a:gd name="T82" fmla="*/ 238 w 248"/>
              <a:gd name="T83" fmla="*/ 39 h 205"/>
              <a:gd name="T84" fmla="*/ 223 w 248"/>
              <a:gd name="T85" fmla="*/ 51 h 205"/>
              <a:gd name="T86" fmla="*/ 223 w 248"/>
              <a:gd name="T87" fmla="*/ 54 h 205"/>
              <a:gd name="T88" fmla="*/ 223 w 248"/>
              <a:gd name="T89" fmla="*/ 56 h 205"/>
              <a:gd name="T90" fmla="*/ 223 w 248"/>
              <a:gd name="T91" fmla="*/ 59 h 205"/>
              <a:gd name="T92" fmla="*/ 223 w 248"/>
              <a:gd name="T93" fmla="*/ 59 h 205"/>
              <a:gd name="T94" fmla="*/ 220 w 248"/>
              <a:gd name="T95" fmla="*/ 88 h 205"/>
              <a:gd name="T96" fmla="*/ 211 w 248"/>
              <a:gd name="T97" fmla="*/ 116 h 205"/>
              <a:gd name="T98" fmla="*/ 198 w 248"/>
              <a:gd name="T99" fmla="*/ 140 h 205"/>
              <a:gd name="T100" fmla="*/ 180 w 248"/>
              <a:gd name="T101" fmla="*/ 162 h 205"/>
              <a:gd name="T102" fmla="*/ 159 w 248"/>
              <a:gd name="T103" fmla="*/ 180 h 205"/>
              <a:gd name="T104" fmla="*/ 134 w 248"/>
              <a:gd name="T105" fmla="*/ 193 h 205"/>
              <a:gd name="T106" fmla="*/ 106 w 248"/>
              <a:gd name="T107" fmla="*/ 202 h 205"/>
              <a:gd name="T108" fmla="*/ 77 w 248"/>
              <a:gd name="T109" fmla="*/ 205 h 205"/>
              <a:gd name="T110" fmla="*/ 37 w 248"/>
              <a:gd name="T111" fmla="*/ 198 h 205"/>
              <a:gd name="T112" fmla="*/ 0 w 248"/>
              <a:gd name="T113" fmla="*/ 18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 h="205">
                <a:moveTo>
                  <a:pt x="0" y="181"/>
                </a:moveTo>
                <a:cubicBezTo>
                  <a:pt x="36" y="180"/>
                  <a:pt x="61" y="172"/>
                  <a:pt x="73" y="159"/>
                </a:cubicBezTo>
                <a:cubicBezTo>
                  <a:pt x="61" y="158"/>
                  <a:pt x="51" y="155"/>
                  <a:pt x="43" y="148"/>
                </a:cubicBezTo>
                <a:cubicBezTo>
                  <a:pt x="36" y="141"/>
                  <a:pt x="31" y="133"/>
                  <a:pt x="28" y="122"/>
                </a:cubicBezTo>
                <a:cubicBezTo>
                  <a:pt x="33" y="123"/>
                  <a:pt x="37" y="124"/>
                  <a:pt x="41" y="124"/>
                </a:cubicBezTo>
                <a:cubicBezTo>
                  <a:pt x="43" y="124"/>
                  <a:pt x="46" y="124"/>
                  <a:pt x="49" y="123"/>
                </a:cubicBezTo>
                <a:cubicBezTo>
                  <a:pt x="38" y="121"/>
                  <a:pt x="29" y="116"/>
                  <a:pt x="21" y="108"/>
                </a:cubicBezTo>
                <a:cubicBezTo>
                  <a:pt x="13" y="99"/>
                  <a:pt x="10" y="90"/>
                  <a:pt x="10" y="80"/>
                </a:cubicBezTo>
                <a:cubicBezTo>
                  <a:pt x="10" y="79"/>
                  <a:pt x="10" y="78"/>
                  <a:pt x="10" y="76"/>
                </a:cubicBezTo>
                <a:cubicBezTo>
                  <a:pt x="10" y="75"/>
                  <a:pt x="10" y="73"/>
                  <a:pt x="11" y="71"/>
                </a:cubicBezTo>
                <a:cubicBezTo>
                  <a:pt x="15" y="73"/>
                  <a:pt x="15" y="73"/>
                  <a:pt x="15" y="73"/>
                </a:cubicBezTo>
                <a:cubicBezTo>
                  <a:pt x="20" y="75"/>
                  <a:pt x="20" y="75"/>
                  <a:pt x="20" y="75"/>
                </a:cubicBezTo>
                <a:cubicBezTo>
                  <a:pt x="21" y="76"/>
                  <a:pt x="23" y="76"/>
                  <a:pt x="25" y="77"/>
                </a:cubicBezTo>
                <a:cubicBezTo>
                  <a:pt x="27" y="77"/>
                  <a:pt x="29" y="78"/>
                  <a:pt x="30" y="78"/>
                </a:cubicBezTo>
                <a:cubicBezTo>
                  <a:pt x="16" y="66"/>
                  <a:pt x="10" y="53"/>
                  <a:pt x="10" y="39"/>
                </a:cubicBezTo>
                <a:cubicBezTo>
                  <a:pt x="10" y="38"/>
                  <a:pt x="10" y="38"/>
                  <a:pt x="10" y="38"/>
                </a:cubicBezTo>
                <a:cubicBezTo>
                  <a:pt x="10" y="32"/>
                  <a:pt x="10" y="27"/>
                  <a:pt x="11" y="22"/>
                </a:cubicBezTo>
                <a:cubicBezTo>
                  <a:pt x="13" y="17"/>
                  <a:pt x="14" y="13"/>
                  <a:pt x="16" y="10"/>
                </a:cubicBezTo>
                <a:cubicBezTo>
                  <a:pt x="30" y="28"/>
                  <a:pt x="47" y="42"/>
                  <a:pt x="67" y="51"/>
                </a:cubicBezTo>
                <a:cubicBezTo>
                  <a:pt x="68" y="51"/>
                  <a:pt x="70" y="52"/>
                  <a:pt x="71" y="53"/>
                </a:cubicBezTo>
                <a:cubicBezTo>
                  <a:pt x="73" y="53"/>
                  <a:pt x="74" y="54"/>
                  <a:pt x="75" y="54"/>
                </a:cubicBezTo>
                <a:cubicBezTo>
                  <a:pt x="77" y="55"/>
                  <a:pt x="78" y="55"/>
                  <a:pt x="81" y="56"/>
                </a:cubicBezTo>
                <a:cubicBezTo>
                  <a:pt x="83" y="56"/>
                  <a:pt x="86" y="57"/>
                  <a:pt x="88" y="58"/>
                </a:cubicBezTo>
                <a:cubicBezTo>
                  <a:pt x="90" y="59"/>
                  <a:pt x="90" y="59"/>
                  <a:pt x="90" y="59"/>
                </a:cubicBezTo>
                <a:cubicBezTo>
                  <a:pt x="90" y="59"/>
                  <a:pt x="90" y="59"/>
                  <a:pt x="91" y="59"/>
                </a:cubicBezTo>
                <a:cubicBezTo>
                  <a:pt x="91" y="59"/>
                  <a:pt x="91" y="59"/>
                  <a:pt x="91" y="59"/>
                </a:cubicBezTo>
                <a:cubicBezTo>
                  <a:pt x="99" y="60"/>
                  <a:pt x="99" y="60"/>
                  <a:pt x="99" y="60"/>
                </a:cubicBezTo>
                <a:cubicBezTo>
                  <a:pt x="100" y="60"/>
                  <a:pt x="101" y="61"/>
                  <a:pt x="103" y="61"/>
                </a:cubicBezTo>
                <a:cubicBezTo>
                  <a:pt x="104" y="61"/>
                  <a:pt x="106" y="62"/>
                  <a:pt x="109" y="62"/>
                </a:cubicBezTo>
                <a:cubicBezTo>
                  <a:pt x="112" y="63"/>
                  <a:pt x="114" y="64"/>
                  <a:pt x="116" y="64"/>
                </a:cubicBezTo>
                <a:cubicBezTo>
                  <a:pt x="117" y="64"/>
                  <a:pt x="119" y="64"/>
                  <a:pt x="120" y="64"/>
                </a:cubicBezTo>
                <a:cubicBezTo>
                  <a:pt x="121" y="64"/>
                  <a:pt x="121" y="64"/>
                  <a:pt x="122" y="64"/>
                </a:cubicBezTo>
                <a:cubicBezTo>
                  <a:pt x="121" y="61"/>
                  <a:pt x="121" y="57"/>
                  <a:pt x="121" y="54"/>
                </a:cubicBezTo>
                <a:cubicBezTo>
                  <a:pt x="121" y="44"/>
                  <a:pt x="123" y="35"/>
                  <a:pt x="127" y="27"/>
                </a:cubicBezTo>
                <a:cubicBezTo>
                  <a:pt x="131" y="19"/>
                  <a:pt x="137" y="13"/>
                  <a:pt x="145" y="8"/>
                </a:cubicBezTo>
                <a:cubicBezTo>
                  <a:pt x="153" y="3"/>
                  <a:pt x="161" y="0"/>
                  <a:pt x="171" y="0"/>
                </a:cubicBezTo>
                <a:cubicBezTo>
                  <a:pt x="184" y="0"/>
                  <a:pt x="196" y="6"/>
                  <a:pt x="207" y="16"/>
                </a:cubicBezTo>
                <a:cubicBezTo>
                  <a:pt x="220" y="15"/>
                  <a:pt x="231" y="10"/>
                  <a:pt x="242" y="2"/>
                </a:cubicBezTo>
                <a:cubicBezTo>
                  <a:pt x="238" y="14"/>
                  <a:pt x="231" y="25"/>
                  <a:pt x="220" y="33"/>
                </a:cubicBezTo>
                <a:cubicBezTo>
                  <a:pt x="225" y="32"/>
                  <a:pt x="230" y="31"/>
                  <a:pt x="234" y="30"/>
                </a:cubicBezTo>
                <a:cubicBezTo>
                  <a:pt x="239" y="28"/>
                  <a:pt x="243" y="27"/>
                  <a:pt x="248" y="25"/>
                </a:cubicBezTo>
                <a:cubicBezTo>
                  <a:pt x="245" y="31"/>
                  <a:pt x="242" y="35"/>
                  <a:pt x="238" y="39"/>
                </a:cubicBezTo>
                <a:cubicBezTo>
                  <a:pt x="234" y="43"/>
                  <a:pt x="229" y="47"/>
                  <a:pt x="223" y="51"/>
                </a:cubicBezTo>
                <a:cubicBezTo>
                  <a:pt x="223" y="54"/>
                  <a:pt x="223" y="54"/>
                  <a:pt x="223" y="54"/>
                </a:cubicBezTo>
                <a:cubicBezTo>
                  <a:pt x="223" y="54"/>
                  <a:pt x="223" y="55"/>
                  <a:pt x="223" y="56"/>
                </a:cubicBezTo>
                <a:cubicBezTo>
                  <a:pt x="223" y="57"/>
                  <a:pt x="223" y="58"/>
                  <a:pt x="223" y="59"/>
                </a:cubicBezTo>
                <a:cubicBezTo>
                  <a:pt x="223" y="59"/>
                  <a:pt x="223" y="59"/>
                  <a:pt x="223" y="59"/>
                </a:cubicBezTo>
                <a:cubicBezTo>
                  <a:pt x="223" y="69"/>
                  <a:pt x="222" y="79"/>
                  <a:pt x="220" y="88"/>
                </a:cubicBezTo>
                <a:cubicBezTo>
                  <a:pt x="218" y="98"/>
                  <a:pt x="215" y="107"/>
                  <a:pt x="211" y="116"/>
                </a:cubicBezTo>
                <a:cubicBezTo>
                  <a:pt x="208" y="124"/>
                  <a:pt x="203" y="133"/>
                  <a:pt x="198" y="140"/>
                </a:cubicBezTo>
                <a:cubicBezTo>
                  <a:pt x="193" y="148"/>
                  <a:pt x="187" y="155"/>
                  <a:pt x="180" y="162"/>
                </a:cubicBezTo>
                <a:cubicBezTo>
                  <a:pt x="174" y="168"/>
                  <a:pt x="166" y="174"/>
                  <a:pt x="159" y="180"/>
                </a:cubicBezTo>
                <a:cubicBezTo>
                  <a:pt x="151" y="185"/>
                  <a:pt x="143" y="189"/>
                  <a:pt x="134" y="193"/>
                </a:cubicBezTo>
                <a:cubicBezTo>
                  <a:pt x="125" y="197"/>
                  <a:pt x="116" y="200"/>
                  <a:pt x="106" y="202"/>
                </a:cubicBezTo>
                <a:cubicBezTo>
                  <a:pt x="97" y="204"/>
                  <a:pt x="87" y="205"/>
                  <a:pt x="77" y="205"/>
                </a:cubicBezTo>
                <a:cubicBezTo>
                  <a:pt x="64" y="205"/>
                  <a:pt x="51" y="202"/>
                  <a:pt x="37" y="198"/>
                </a:cubicBezTo>
                <a:cubicBezTo>
                  <a:pt x="24" y="194"/>
                  <a:pt x="12" y="188"/>
                  <a:pt x="0" y="1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6"/>
          <p:cNvSpPr>
            <a:spLocks noEditPoints="1"/>
          </p:cNvSpPr>
          <p:nvPr/>
        </p:nvSpPr>
        <p:spPr bwMode="auto">
          <a:xfrm>
            <a:off x="10374481" y="2888332"/>
            <a:ext cx="337615" cy="277246"/>
          </a:xfrm>
          <a:custGeom>
            <a:avLst/>
            <a:gdLst>
              <a:gd name="T0" fmla="*/ 0 w 229"/>
              <a:gd name="T1" fmla="*/ 187 h 187"/>
              <a:gd name="T2" fmla="*/ 0 w 229"/>
              <a:gd name="T3" fmla="*/ 0 h 187"/>
              <a:gd name="T4" fmla="*/ 229 w 229"/>
              <a:gd name="T5" fmla="*/ 0 h 187"/>
              <a:gd name="T6" fmla="*/ 229 w 229"/>
              <a:gd name="T7" fmla="*/ 187 h 187"/>
              <a:gd name="T8" fmla="*/ 0 w 229"/>
              <a:gd name="T9" fmla="*/ 187 h 187"/>
              <a:gd name="T10" fmla="*/ 10 w 229"/>
              <a:gd name="T11" fmla="*/ 177 h 187"/>
              <a:gd name="T12" fmla="*/ 218 w 229"/>
              <a:gd name="T13" fmla="*/ 177 h 187"/>
              <a:gd name="T14" fmla="*/ 218 w 229"/>
              <a:gd name="T15" fmla="*/ 11 h 187"/>
              <a:gd name="T16" fmla="*/ 10 w 229"/>
              <a:gd name="T17" fmla="*/ 11 h 187"/>
              <a:gd name="T18" fmla="*/ 10 w 229"/>
              <a:gd name="T19" fmla="*/ 177 h 187"/>
              <a:gd name="T20" fmla="*/ 63 w 229"/>
              <a:gd name="T21" fmla="*/ 36 h 187"/>
              <a:gd name="T22" fmla="*/ 77 w 229"/>
              <a:gd name="T23" fmla="*/ 43 h 187"/>
              <a:gd name="T24" fmla="*/ 83 w 229"/>
              <a:gd name="T25" fmla="*/ 57 h 187"/>
              <a:gd name="T26" fmla="*/ 77 w 229"/>
              <a:gd name="T27" fmla="*/ 72 h 187"/>
              <a:gd name="T28" fmla="*/ 63 w 229"/>
              <a:gd name="T29" fmla="*/ 78 h 187"/>
              <a:gd name="T30" fmla="*/ 48 w 229"/>
              <a:gd name="T31" fmla="*/ 72 h 187"/>
              <a:gd name="T32" fmla="*/ 42 w 229"/>
              <a:gd name="T33" fmla="*/ 57 h 187"/>
              <a:gd name="T34" fmla="*/ 48 w 229"/>
              <a:gd name="T35" fmla="*/ 43 h 187"/>
              <a:gd name="T36" fmla="*/ 63 w 229"/>
              <a:gd name="T37" fmla="*/ 36 h 187"/>
              <a:gd name="T38" fmla="*/ 42 w 229"/>
              <a:gd name="T39" fmla="*/ 156 h 187"/>
              <a:gd name="T40" fmla="*/ 99 w 229"/>
              <a:gd name="T41" fmla="*/ 99 h 187"/>
              <a:gd name="T42" fmla="*/ 135 w 229"/>
              <a:gd name="T43" fmla="*/ 135 h 187"/>
              <a:gd name="T44" fmla="*/ 172 w 229"/>
              <a:gd name="T45" fmla="*/ 62 h 187"/>
              <a:gd name="T46" fmla="*/ 198 w 229"/>
              <a:gd name="T47" fmla="*/ 114 h 187"/>
              <a:gd name="T48" fmla="*/ 198 w 229"/>
              <a:gd name="T49" fmla="*/ 156 h 187"/>
              <a:gd name="T50" fmla="*/ 42 w 229"/>
              <a:gd name="T51" fmla="*/ 15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87">
                <a:moveTo>
                  <a:pt x="0" y="187"/>
                </a:moveTo>
                <a:cubicBezTo>
                  <a:pt x="0" y="0"/>
                  <a:pt x="0" y="0"/>
                  <a:pt x="0" y="0"/>
                </a:cubicBezTo>
                <a:cubicBezTo>
                  <a:pt x="229" y="0"/>
                  <a:pt x="229" y="0"/>
                  <a:pt x="229" y="0"/>
                </a:cubicBezTo>
                <a:cubicBezTo>
                  <a:pt x="229" y="187"/>
                  <a:pt x="229" y="187"/>
                  <a:pt x="229" y="187"/>
                </a:cubicBezTo>
                <a:lnTo>
                  <a:pt x="0" y="187"/>
                </a:lnTo>
                <a:close/>
                <a:moveTo>
                  <a:pt x="10" y="177"/>
                </a:moveTo>
                <a:cubicBezTo>
                  <a:pt x="218" y="177"/>
                  <a:pt x="218" y="177"/>
                  <a:pt x="218" y="177"/>
                </a:cubicBezTo>
                <a:cubicBezTo>
                  <a:pt x="218" y="11"/>
                  <a:pt x="218" y="11"/>
                  <a:pt x="218" y="11"/>
                </a:cubicBezTo>
                <a:cubicBezTo>
                  <a:pt x="10" y="11"/>
                  <a:pt x="10" y="11"/>
                  <a:pt x="10" y="11"/>
                </a:cubicBezTo>
                <a:lnTo>
                  <a:pt x="10" y="177"/>
                </a:lnTo>
                <a:close/>
                <a:moveTo>
                  <a:pt x="63" y="36"/>
                </a:moveTo>
                <a:cubicBezTo>
                  <a:pt x="68" y="36"/>
                  <a:pt x="73" y="38"/>
                  <a:pt x="77" y="43"/>
                </a:cubicBezTo>
                <a:cubicBezTo>
                  <a:pt x="81" y="47"/>
                  <a:pt x="83" y="51"/>
                  <a:pt x="83" y="57"/>
                </a:cubicBezTo>
                <a:cubicBezTo>
                  <a:pt x="83" y="63"/>
                  <a:pt x="81" y="68"/>
                  <a:pt x="77" y="72"/>
                </a:cubicBezTo>
                <a:cubicBezTo>
                  <a:pt x="73" y="76"/>
                  <a:pt x="68" y="78"/>
                  <a:pt x="63" y="78"/>
                </a:cubicBezTo>
                <a:cubicBezTo>
                  <a:pt x="57" y="78"/>
                  <a:pt x="52" y="76"/>
                  <a:pt x="48" y="72"/>
                </a:cubicBezTo>
                <a:cubicBezTo>
                  <a:pt x="44" y="68"/>
                  <a:pt x="42" y="63"/>
                  <a:pt x="42" y="57"/>
                </a:cubicBezTo>
                <a:cubicBezTo>
                  <a:pt x="42" y="51"/>
                  <a:pt x="44" y="47"/>
                  <a:pt x="48" y="43"/>
                </a:cubicBezTo>
                <a:cubicBezTo>
                  <a:pt x="52" y="38"/>
                  <a:pt x="57" y="36"/>
                  <a:pt x="63" y="36"/>
                </a:cubicBezTo>
                <a:close/>
                <a:moveTo>
                  <a:pt x="42" y="156"/>
                </a:moveTo>
                <a:cubicBezTo>
                  <a:pt x="99" y="99"/>
                  <a:pt x="99" y="99"/>
                  <a:pt x="99" y="99"/>
                </a:cubicBezTo>
                <a:cubicBezTo>
                  <a:pt x="135" y="135"/>
                  <a:pt x="135" y="135"/>
                  <a:pt x="135" y="135"/>
                </a:cubicBezTo>
                <a:cubicBezTo>
                  <a:pt x="172" y="62"/>
                  <a:pt x="172" y="62"/>
                  <a:pt x="172" y="62"/>
                </a:cubicBezTo>
                <a:cubicBezTo>
                  <a:pt x="198" y="114"/>
                  <a:pt x="198" y="114"/>
                  <a:pt x="198" y="114"/>
                </a:cubicBezTo>
                <a:cubicBezTo>
                  <a:pt x="198" y="156"/>
                  <a:pt x="198" y="156"/>
                  <a:pt x="198" y="156"/>
                </a:cubicBezTo>
                <a:lnTo>
                  <a:pt x="42" y="1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4220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700" y="2530548"/>
            <a:ext cx="1157689" cy="261610"/>
          </a:xfrm>
          <a:prstGeom prst="rect">
            <a:avLst/>
          </a:prstGeom>
          <a:solidFill>
            <a:schemeClr val="accent1"/>
          </a:solidFill>
        </p:spPr>
        <p:txBody>
          <a:bodyPr wrap="none" rtlCol="0">
            <a:spAutoFit/>
          </a:bodyPr>
          <a:lstStyle/>
          <a:p>
            <a:r>
              <a:rPr lang="en-US" sz="1100" b="1">
                <a:solidFill>
                  <a:schemeClr val="bg1"/>
                </a:solidFill>
                <a:ea typeface="Roboto" panose="02000000000000000000" pitchFamily="2" charset="0"/>
              </a:rPr>
              <a:t>PRICE TABLE</a:t>
            </a:r>
          </a:p>
        </p:txBody>
      </p:sp>
      <p:sp>
        <p:nvSpPr>
          <p:cNvPr id="9" name="TextBox 8"/>
          <p:cNvSpPr txBox="1"/>
          <p:nvPr/>
        </p:nvSpPr>
        <p:spPr>
          <a:xfrm>
            <a:off x="919756" y="2932093"/>
            <a:ext cx="4660250" cy="1077218"/>
          </a:xfrm>
          <a:prstGeom prst="rect">
            <a:avLst/>
          </a:prstGeom>
          <a:noFill/>
        </p:spPr>
        <p:txBody>
          <a:bodyPr wrap="none" rtlCol="0">
            <a:spAutoFit/>
          </a:bodyPr>
          <a:lstStyle/>
          <a:p>
            <a:r>
              <a:rPr lang="en-US" sz="3200" b="1">
                <a:solidFill>
                  <a:schemeClr val="bg1"/>
                </a:solidFill>
                <a:ea typeface="Roboto" panose="02000000000000000000" pitchFamily="2" charset="0"/>
              </a:rPr>
              <a:t>Business Creative </a:t>
            </a:r>
          </a:p>
          <a:p>
            <a:r>
              <a:rPr lang="en-US" sz="3200" b="1">
                <a:solidFill>
                  <a:schemeClr val="bg1"/>
                </a:solidFill>
                <a:ea typeface="Roboto" panose="02000000000000000000" pitchFamily="2" charset="0"/>
              </a:rPr>
              <a:t>Unique Applications.</a:t>
            </a:r>
          </a:p>
        </p:txBody>
      </p:sp>
      <p:sp>
        <p:nvSpPr>
          <p:cNvPr id="11" name="Footer Placeholder 10"/>
          <p:cNvSpPr>
            <a:spLocks noGrp="1"/>
          </p:cNvSpPr>
          <p:nvPr>
            <p:ph type="ftr" sz="quarter" idx="11"/>
          </p:nvPr>
        </p:nvSpPr>
        <p:spPr/>
        <p:txBody>
          <a:bodyPr/>
          <a:lstStyle/>
          <a:p>
            <a:r>
              <a:rPr lang="en-US"/>
              <a:t>www.websitename.com</a:t>
            </a:r>
          </a:p>
        </p:txBody>
      </p:sp>
      <p:sp>
        <p:nvSpPr>
          <p:cNvPr id="12" name="Slide Number Placeholder 11"/>
          <p:cNvSpPr>
            <a:spLocks noGrp="1"/>
          </p:cNvSpPr>
          <p:nvPr>
            <p:ph type="sldNum" sz="quarter" idx="12"/>
          </p:nvPr>
        </p:nvSpPr>
        <p:spPr/>
        <p:txBody>
          <a:bodyPr/>
          <a:lstStyle/>
          <a:p>
            <a:fld id="{A2912448-FEEC-49E8-9588-2DF1F90D57C2}" type="slidenum">
              <a:rPr lang="en-US" smtClean="0"/>
              <a:t>7</a:t>
            </a:fld>
            <a:endParaRPr lang="en-US"/>
          </a:p>
        </p:txBody>
      </p:sp>
      <p:pic>
        <p:nvPicPr>
          <p:cNvPr id="6" name="Picture Placeholder 5">
            <a:extLst>
              <a:ext uri="{FF2B5EF4-FFF2-40B4-BE49-F238E27FC236}">
                <a16:creationId xmlns:a16="http://schemas.microsoft.com/office/drawing/2014/main" id="{80F9D38D-709A-406A-9948-8C1D9EC495A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9373" b="65789"/>
          <a:stretch/>
        </p:blipFill>
        <p:spPr>
          <a:xfrm>
            <a:off x="0" y="0"/>
            <a:ext cx="12192000" cy="2019300"/>
          </a:xfrm>
        </p:spPr>
      </p:pic>
      <p:sp>
        <p:nvSpPr>
          <p:cNvPr id="14" name="Rectangle 13"/>
          <p:cNvSpPr/>
          <p:nvPr/>
        </p:nvSpPr>
        <p:spPr>
          <a:xfrm>
            <a:off x="956930" y="4305488"/>
            <a:ext cx="4765950" cy="1832618"/>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Objectively disintermediate leveraged manufactured products before team driven resources. </a:t>
            </a:r>
          </a:p>
          <a:p>
            <a:pPr>
              <a:lnSpc>
                <a:spcPct val="130000"/>
              </a:lnSpc>
            </a:pPr>
            <a:endParaRPr lang="en-US" sz="1100" dirty="0">
              <a:solidFill>
                <a:schemeClr val="bg1"/>
              </a:solidFill>
              <a:ea typeface="Roboto Condensed Light" panose="02000000000000000000" pitchFamily="2" charset="0"/>
            </a:endParaRPr>
          </a:p>
          <a:p>
            <a:pPr>
              <a:lnSpc>
                <a:spcPct val="130000"/>
              </a:lnSpc>
            </a:pP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a:t>
            </a:r>
          </a:p>
          <a:p>
            <a:pPr>
              <a:lnSpc>
                <a:spcPct val="130000"/>
              </a:lnSpc>
            </a:pPr>
            <a:r>
              <a:rPr lang="en-US" sz="1100" dirty="0">
                <a:solidFill>
                  <a:schemeClr val="bg1"/>
                </a:solidFill>
                <a:ea typeface="Roboto Condensed Light" panose="02000000000000000000" pitchFamily="2" charset="0"/>
              </a:rPr>
              <a:t> interfaces. </a:t>
            </a:r>
          </a:p>
        </p:txBody>
      </p:sp>
      <p:sp>
        <p:nvSpPr>
          <p:cNvPr id="2" name="Rectangle 1"/>
          <p:cNvSpPr/>
          <p:nvPr/>
        </p:nvSpPr>
        <p:spPr>
          <a:xfrm>
            <a:off x="8811127" y="3189767"/>
            <a:ext cx="755703" cy="26014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ea typeface="Roboto Condensed Light" panose="02000000000000000000" pitchFamily="2" charset="0"/>
            </a:endParaRPr>
          </a:p>
          <a:p>
            <a:pPr algn="ctr"/>
            <a:r>
              <a:rPr lang="en-US">
                <a:ea typeface="Roboto Condensed Light" panose="02000000000000000000" pitchFamily="2" charset="0"/>
              </a:rPr>
              <a:t>85%</a:t>
            </a:r>
          </a:p>
        </p:txBody>
      </p:sp>
      <p:sp>
        <p:nvSpPr>
          <p:cNvPr id="20" name="Rectangle 19"/>
          <p:cNvSpPr/>
          <p:nvPr/>
        </p:nvSpPr>
        <p:spPr>
          <a:xfrm>
            <a:off x="10407597" y="4072270"/>
            <a:ext cx="755703" cy="17189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ea typeface="Roboto Condensed Light" panose="02000000000000000000" pitchFamily="2" charset="0"/>
            </a:endParaRPr>
          </a:p>
          <a:p>
            <a:pPr algn="ctr"/>
            <a:r>
              <a:rPr lang="en-US">
                <a:ea typeface="Roboto Condensed Light" panose="02000000000000000000" pitchFamily="2" charset="0"/>
              </a:rPr>
              <a:t>60%</a:t>
            </a:r>
          </a:p>
        </p:txBody>
      </p:sp>
      <p:sp>
        <p:nvSpPr>
          <p:cNvPr id="21" name="Rectangle 20"/>
          <p:cNvSpPr/>
          <p:nvPr/>
        </p:nvSpPr>
        <p:spPr>
          <a:xfrm>
            <a:off x="9609362" y="2514600"/>
            <a:ext cx="755703" cy="3276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ea typeface="Roboto Condensed Light" panose="02000000000000000000" pitchFamily="2" charset="0"/>
            </a:endParaRPr>
          </a:p>
          <a:p>
            <a:pPr algn="ctr"/>
            <a:r>
              <a:rPr lang="en-US">
                <a:ea typeface="Roboto Condensed Light" panose="02000000000000000000" pitchFamily="2" charset="0"/>
              </a:rPr>
              <a:t>90%</a:t>
            </a:r>
          </a:p>
        </p:txBody>
      </p:sp>
      <p:sp>
        <p:nvSpPr>
          <p:cNvPr id="22" name="Rectangle 21"/>
          <p:cNvSpPr/>
          <p:nvPr/>
        </p:nvSpPr>
        <p:spPr>
          <a:xfrm>
            <a:off x="6096000" y="3429000"/>
            <a:ext cx="2672595" cy="2362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368646" y="3429000"/>
            <a:ext cx="457200"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t>
            </a:r>
          </a:p>
        </p:txBody>
      </p:sp>
      <p:sp>
        <p:nvSpPr>
          <p:cNvPr id="23" name="Rectangle 22"/>
          <p:cNvSpPr/>
          <p:nvPr/>
        </p:nvSpPr>
        <p:spPr>
          <a:xfrm>
            <a:off x="6265665" y="4072270"/>
            <a:ext cx="2333263" cy="1532535"/>
          </a:xfrm>
          <a:prstGeom prst="rect">
            <a:avLst/>
          </a:prstGeom>
        </p:spPr>
        <p:txBody>
          <a:bodyPr wrap="square">
            <a:spAutoFit/>
          </a:bodyPr>
          <a:lstStyle/>
          <a:p>
            <a:pPr algn="ctr">
              <a:lnSpc>
                <a:spcPct val="130000"/>
              </a:lnSpc>
            </a:pPr>
            <a:r>
              <a:rPr lang="en-US" sz="1100" dirty="0">
                <a:solidFill>
                  <a:schemeClr val="bg1"/>
                </a:solidFill>
                <a:ea typeface="Roboto Condensed Light" panose="02000000000000000000" pitchFamily="2" charset="0"/>
              </a:rPr>
              <a:t>We </a:t>
            </a:r>
            <a:r>
              <a:rPr lang="en-US" sz="1100" dirty="0" err="1">
                <a:solidFill>
                  <a:schemeClr val="bg1"/>
                </a:solidFill>
                <a:ea typeface="Roboto Condensed Light" panose="02000000000000000000" pitchFamily="2" charset="0"/>
              </a:rPr>
              <a:t>Ofter</a:t>
            </a:r>
            <a:r>
              <a:rPr lang="en-US" sz="1100" dirty="0">
                <a:solidFill>
                  <a:schemeClr val="bg1"/>
                </a:solidFill>
                <a:ea typeface="Roboto Condensed Light" panose="02000000000000000000" pitchFamily="2" charset="0"/>
              </a:rPr>
              <a:t> Promotion </a:t>
            </a:r>
          </a:p>
          <a:p>
            <a:pPr algn="ctr">
              <a:lnSpc>
                <a:spcPct val="130000"/>
              </a:lnSpc>
            </a:pPr>
            <a:r>
              <a:rPr lang="en-US" sz="1100" dirty="0">
                <a:solidFill>
                  <a:schemeClr val="bg1"/>
                </a:solidFill>
                <a:ea typeface="Roboto Condensed Light" panose="02000000000000000000" pitchFamily="2" charset="0"/>
              </a:rPr>
              <a:t>Music</a:t>
            </a:r>
          </a:p>
          <a:p>
            <a:pPr algn="ctr">
              <a:lnSpc>
                <a:spcPct val="130000"/>
              </a:lnSpc>
            </a:pPr>
            <a:r>
              <a:rPr lang="en-US" dirty="0">
                <a:solidFill>
                  <a:schemeClr val="bg1"/>
                </a:solidFill>
                <a:ea typeface="Roboto Condensed Light" panose="02000000000000000000" pitchFamily="2" charset="0"/>
              </a:rPr>
              <a:t>249</a:t>
            </a:r>
            <a:r>
              <a:rPr lang="en-US" sz="1100" dirty="0">
                <a:solidFill>
                  <a:schemeClr val="bg1"/>
                </a:solidFill>
                <a:ea typeface="Roboto Condensed Light" panose="02000000000000000000" pitchFamily="2" charset="0"/>
              </a:rPr>
              <a:t>$</a:t>
            </a:r>
          </a:p>
          <a:p>
            <a:pPr algn="ctr">
              <a:lnSpc>
                <a:spcPct val="130000"/>
              </a:lnSpc>
            </a:pPr>
            <a:r>
              <a:rPr lang="en-US" sz="1100" dirty="0">
                <a:solidFill>
                  <a:schemeClr val="bg1"/>
                </a:solidFill>
                <a:ea typeface="Roboto Condensed Light" panose="02000000000000000000" pitchFamily="2" charset="0"/>
              </a:rPr>
              <a:t>Objectively disintermediate leveraged manufactured products before team</a:t>
            </a:r>
          </a:p>
        </p:txBody>
      </p:sp>
      <p:sp>
        <p:nvSpPr>
          <p:cNvPr id="24" name="Freeform 81"/>
          <p:cNvSpPr>
            <a:spLocks noEditPoints="1"/>
          </p:cNvSpPr>
          <p:nvPr/>
        </p:nvSpPr>
        <p:spPr bwMode="auto">
          <a:xfrm>
            <a:off x="9066426" y="5404943"/>
            <a:ext cx="245104" cy="219748"/>
          </a:xfrm>
          <a:custGeom>
            <a:avLst/>
            <a:gdLst>
              <a:gd name="T0" fmla="*/ 116 w 400"/>
              <a:gd name="T1" fmla="*/ 224 h 360"/>
              <a:gd name="T2" fmla="*/ 116 w 400"/>
              <a:gd name="T3" fmla="*/ 100 h 360"/>
              <a:gd name="T4" fmla="*/ 40 w 400"/>
              <a:gd name="T5" fmla="*/ 100 h 360"/>
              <a:gd name="T6" fmla="*/ 0 w 400"/>
              <a:gd name="T7" fmla="*/ 140 h 360"/>
              <a:gd name="T8" fmla="*/ 0 w 400"/>
              <a:gd name="T9" fmla="*/ 260 h 360"/>
              <a:gd name="T10" fmla="*/ 40 w 400"/>
              <a:gd name="T11" fmla="*/ 300 h 360"/>
              <a:gd name="T12" fmla="*/ 60 w 400"/>
              <a:gd name="T13" fmla="*/ 300 h 360"/>
              <a:gd name="T14" fmla="*/ 60 w 400"/>
              <a:gd name="T15" fmla="*/ 360 h 360"/>
              <a:gd name="T16" fmla="*/ 120 w 400"/>
              <a:gd name="T17" fmla="*/ 300 h 360"/>
              <a:gd name="T18" fmla="*/ 220 w 400"/>
              <a:gd name="T19" fmla="*/ 300 h 360"/>
              <a:gd name="T20" fmla="*/ 260 w 400"/>
              <a:gd name="T21" fmla="*/ 260 h 360"/>
              <a:gd name="T22" fmla="*/ 260 w 400"/>
              <a:gd name="T23" fmla="*/ 223 h 360"/>
              <a:gd name="T24" fmla="*/ 256 w 400"/>
              <a:gd name="T25" fmla="*/ 224 h 360"/>
              <a:gd name="T26" fmla="*/ 116 w 400"/>
              <a:gd name="T27" fmla="*/ 224 h 360"/>
              <a:gd name="T28" fmla="*/ 360 w 400"/>
              <a:gd name="T29" fmla="*/ 0 h 360"/>
              <a:gd name="T30" fmla="*/ 180 w 400"/>
              <a:gd name="T31" fmla="*/ 0 h 360"/>
              <a:gd name="T32" fmla="*/ 140 w 400"/>
              <a:gd name="T33" fmla="*/ 40 h 360"/>
              <a:gd name="T34" fmla="*/ 140 w 400"/>
              <a:gd name="T35" fmla="*/ 200 h 360"/>
              <a:gd name="T36" fmla="*/ 280 w 400"/>
              <a:gd name="T37" fmla="*/ 200 h 360"/>
              <a:gd name="T38" fmla="*/ 340 w 400"/>
              <a:gd name="T39" fmla="*/ 260 h 360"/>
              <a:gd name="T40" fmla="*/ 340 w 400"/>
              <a:gd name="T41" fmla="*/ 200 h 360"/>
              <a:gd name="T42" fmla="*/ 360 w 400"/>
              <a:gd name="T43" fmla="*/ 200 h 360"/>
              <a:gd name="T44" fmla="*/ 400 w 400"/>
              <a:gd name="T45" fmla="*/ 160 h 360"/>
              <a:gd name="T46" fmla="*/ 400 w 400"/>
              <a:gd name="T47" fmla="*/ 40 h 360"/>
              <a:gd name="T48" fmla="*/ 360 w 400"/>
              <a:gd name="T4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360">
                <a:moveTo>
                  <a:pt x="116" y="224"/>
                </a:moveTo>
                <a:cubicBezTo>
                  <a:pt x="116" y="100"/>
                  <a:pt x="116" y="100"/>
                  <a:pt x="116" y="100"/>
                </a:cubicBezTo>
                <a:cubicBezTo>
                  <a:pt x="40" y="100"/>
                  <a:pt x="40" y="100"/>
                  <a:pt x="40" y="100"/>
                </a:cubicBezTo>
                <a:cubicBezTo>
                  <a:pt x="18" y="100"/>
                  <a:pt x="0" y="118"/>
                  <a:pt x="0" y="140"/>
                </a:cubicBezTo>
                <a:cubicBezTo>
                  <a:pt x="0" y="260"/>
                  <a:pt x="0" y="260"/>
                  <a:pt x="0" y="260"/>
                </a:cubicBezTo>
                <a:cubicBezTo>
                  <a:pt x="0" y="282"/>
                  <a:pt x="18" y="300"/>
                  <a:pt x="40" y="300"/>
                </a:cubicBezTo>
                <a:cubicBezTo>
                  <a:pt x="60" y="300"/>
                  <a:pt x="60" y="300"/>
                  <a:pt x="60" y="300"/>
                </a:cubicBezTo>
                <a:cubicBezTo>
                  <a:pt x="60" y="360"/>
                  <a:pt x="60" y="360"/>
                  <a:pt x="60" y="360"/>
                </a:cubicBezTo>
                <a:cubicBezTo>
                  <a:pt x="120" y="300"/>
                  <a:pt x="120" y="300"/>
                  <a:pt x="120" y="300"/>
                </a:cubicBezTo>
                <a:cubicBezTo>
                  <a:pt x="220" y="300"/>
                  <a:pt x="220" y="300"/>
                  <a:pt x="220" y="300"/>
                </a:cubicBezTo>
                <a:cubicBezTo>
                  <a:pt x="242" y="300"/>
                  <a:pt x="260" y="282"/>
                  <a:pt x="260" y="260"/>
                </a:cubicBezTo>
                <a:cubicBezTo>
                  <a:pt x="260" y="223"/>
                  <a:pt x="260" y="223"/>
                  <a:pt x="260" y="223"/>
                </a:cubicBezTo>
                <a:cubicBezTo>
                  <a:pt x="258" y="224"/>
                  <a:pt x="257" y="224"/>
                  <a:pt x="256" y="224"/>
                </a:cubicBezTo>
                <a:lnTo>
                  <a:pt x="116" y="224"/>
                </a:lnTo>
                <a:close/>
                <a:moveTo>
                  <a:pt x="360" y="0"/>
                </a:moveTo>
                <a:cubicBezTo>
                  <a:pt x="180" y="0"/>
                  <a:pt x="180" y="0"/>
                  <a:pt x="180" y="0"/>
                </a:cubicBezTo>
                <a:cubicBezTo>
                  <a:pt x="158" y="0"/>
                  <a:pt x="140" y="18"/>
                  <a:pt x="140" y="40"/>
                </a:cubicBezTo>
                <a:cubicBezTo>
                  <a:pt x="140" y="200"/>
                  <a:pt x="140" y="200"/>
                  <a:pt x="140" y="200"/>
                </a:cubicBezTo>
                <a:cubicBezTo>
                  <a:pt x="280" y="200"/>
                  <a:pt x="280" y="200"/>
                  <a:pt x="280" y="200"/>
                </a:cubicBezTo>
                <a:cubicBezTo>
                  <a:pt x="340" y="260"/>
                  <a:pt x="340" y="260"/>
                  <a:pt x="340" y="260"/>
                </a:cubicBezTo>
                <a:cubicBezTo>
                  <a:pt x="340" y="200"/>
                  <a:pt x="340" y="200"/>
                  <a:pt x="3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228"/>
          <p:cNvSpPr>
            <a:spLocks noEditPoints="1"/>
          </p:cNvSpPr>
          <p:nvPr/>
        </p:nvSpPr>
        <p:spPr bwMode="auto">
          <a:xfrm>
            <a:off x="9863604" y="5404943"/>
            <a:ext cx="247217" cy="232427"/>
          </a:xfrm>
          <a:custGeom>
            <a:avLst/>
            <a:gdLst>
              <a:gd name="T0" fmla="*/ 344 w 402"/>
              <a:gd name="T1" fmla="*/ 125 h 382"/>
              <a:gd name="T2" fmla="*/ 303 w 402"/>
              <a:gd name="T3" fmla="*/ 13 h 382"/>
              <a:gd name="T4" fmla="*/ 284 w 402"/>
              <a:gd name="T5" fmla="*/ 3 h 382"/>
              <a:gd name="T6" fmla="*/ 12 w 402"/>
              <a:gd name="T7" fmla="*/ 102 h 382"/>
              <a:gd name="T8" fmla="*/ 3 w 402"/>
              <a:gd name="T9" fmla="*/ 122 h 382"/>
              <a:gd name="T10" fmla="*/ 46 w 402"/>
              <a:gd name="T11" fmla="*/ 241 h 382"/>
              <a:gd name="T12" fmla="*/ 46 w 402"/>
              <a:gd name="T13" fmla="*/ 177 h 382"/>
              <a:gd name="T14" fmla="*/ 97 w 402"/>
              <a:gd name="T15" fmla="*/ 125 h 382"/>
              <a:gd name="T16" fmla="*/ 169 w 402"/>
              <a:gd name="T17" fmla="*/ 125 h 382"/>
              <a:gd name="T18" fmla="*/ 255 w 402"/>
              <a:gd name="T19" fmla="*/ 65 h 382"/>
              <a:gd name="T20" fmla="*/ 304 w 402"/>
              <a:gd name="T21" fmla="*/ 125 h 382"/>
              <a:gd name="T22" fmla="*/ 344 w 402"/>
              <a:gd name="T23" fmla="*/ 125 h 382"/>
              <a:gd name="T24" fmla="*/ 387 w 402"/>
              <a:gd name="T25" fmla="*/ 161 h 382"/>
              <a:gd name="T26" fmla="*/ 97 w 402"/>
              <a:gd name="T27" fmla="*/ 161 h 382"/>
              <a:gd name="T28" fmla="*/ 82 w 402"/>
              <a:gd name="T29" fmla="*/ 177 h 382"/>
              <a:gd name="T30" fmla="*/ 82 w 402"/>
              <a:gd name="T31" fmla="*/ 366 h 382"/>
              <a:gd name="T32" fmla="*/ 97 w 402"/>
              <a:gd name="T33" fmla="*/ 382 h 382"/>
              <a:gd name="T34" fmla="*/ 387 w 402"/>
              <a:gd name="T35" fmla="*/ 382 h 382"/>
              <a:gd name="T36" fmla="*/ 402 w 402"/>
              <a:gd name="T37" fmla="*/ 366 h 382"/>
              <a:gd name="T38" fmla="*/ 402 w 402"/>
              <a:gd name="T39" fmla="*/ 177 h 382"/>
              <a:gd name="T40" fmla="*/ 387 w 402"/>
              <a:gd name="T41" fmla="*/ 161 h 382"/>
              <a:gd name="T42" fmla="*/ 364 w 402"/>
              <a:gd name="T43" fmla="*/ 342 h 382"/>
              <a:gd name="T44" fmla="*/ 125 w 402"/>
              <a:gd name="T45" fmla="*/ 342 h 382"/>
              <a:gd name="T46" fmla="*/ 125 w 402"/>
              <a:gd name="T47" fmla="*/ 307 h 382"/>
              <a:gd name="T48" fmla="*/ 161 w 402"/>
              <a:gd name="T49" fmla="*/ 222 h 382"/>
              <a:gd name="T50" fmla="*/ 217 w 402"/>
              <a:gd name="T51" fmla="*/ 290 h 382"/>
              <a:gd name="T52" fmla="*/ 269 w 402"/>
              <a:gd name="T53" fmla="*/ 237 h 382"/>
              <a:gd name="T54" fmla="*/ 336 w 402"/>
              <a:gd name="T55" fmla="*/ 213 h 382"/>
              <a:gd name="T56" fmla="*/ 364 w 402"/>
              <a:gd name="T57" fmla="*/ 277 h 382"/>
              <a:gd name="T58" fmla="*/ 364 w 402"/>
              <a:gd name="T59" fmla="*/ 34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2" h="382">
                <a:moveTo>
                  <a:pt x="344" y="125"/>
                </a:moveTo>
                <a:cubicBezTo>
                  <a:pt x="303" y="13"/>
                  <a:pt x="303" y="13"/>
                  <a:pt x="303" y="13"/>
                </a:cubicBezTo>
                <a:cubicBezTo>
                  <a:pt x="300" y="4"/>
                  <a:pt x="291" y="0"/>
                  <a:pt x="284" y="3"/>
                </a:cubicBezTo>
                <a:cubicBezTo>
                  <a:pt x="12" y="102"/>
                  <a:pt x="12" y="102"/>
                  <a:pt x="12" y="102"/>
                </a:cubicBezTo>
                <a:cubicBezTo>
                  <a:pt x="4" y="105"/>
                  <a:pt x="0" y="114"/>
                  <a:pt x="3" y="122"/>
                </a:cubicBezTo>
                <a:cubicBezTo>
                  <a:pt x="46" y="241"/>
                  <a:pt x="46" y="241"/>
                  <a:pt x="46" y="241"/>
                </a:cubicBezTo>
                <a:cubicBezTo>
                  <a:pt x="46" y="177"/>
                  <a:pt x="46" y="177"/>
                  <a:pt x="46" y="177"/>
                </a:cubicBezTo>
                <a:cubicBezTo>
                  <a:pt x="46" y="149"/>
                  <a:pt x="69" y="125"/>
                  <a:pt x="97" y="125"/>
                </a:cubicBezTo>
                <a:cubicBezTo>
                  <a:pt x="169" y="125"/>
                  <a:pt x="169" y="125"/>
                  <a:pt x="169" y="125"/>
                </a:cubicBezTo>
                <a:cubicBezTo>
                  <a:pt x="255" y="65"/>
                  <a:pt x="255" y="65"/>
                  <a:pt x="255" y="65"/>
                </a:cubicBezTo>
                <a:cubicBezTo>
                  <a:pt x="304" y="125"/>
                  <a:pt x="304" y="125"/>
                  <a:pt x="304" y="125"/>
                </a:cubicBezTo>
                <a:lnTo>
                  <a:pt x="344" y="125"/>
                </a:lnTo>
                <a:close/>
                <a:moveTo>
                  <a:pt x="387" y="161"/>
                </a:moveTo>
                <a:cubicBezTo>
                  <a:pt x="97" y="161"/>
                  <a:pt x="97" y="161"/>
                  <a:pt x="97" y="161"/>
                </a:cubicBezTo>
                <a:cubicBezTo>
                  <a:pt x="89" y="161"/>
                  <a:pt x="82" y="169"/>
                  <a:pt x="82" y="177"/>
                </a:cubicBezTo>
                <a:cubicBezTo>
                  <a:pt x="82" y="366"/>
                  <a:pt x="82" y="366"/>
                  <a:pt x="82" y="366"/>
                </a:cubicBezTo>
                <a:cubicBezTo>
                  <a:pt x="82" y="375"/>
                  <a:pt x="89" y="382"/>
                  <a:pt x="97" y="382"/>
                </a:cubicBezTo>
                <a:cubicBezTo>
                  <a:pt x="387" y="382"/>
                  <a:pt x="387" y="382"/>
                  <a:pt x="387" y="382"/>
                </a:cubicBezTo>
                <a:cubicBezTo>
                  <a:pt x="395" y="382"/>
                  <a:pt x="402" y="375"/>
                  <a:pt x="402" y="366"/>
                </a:cubicBezTo>
                <a:cubicBezTo>
                  <a:pt x="402" y="177"/>
                  <a:pt x="402" y="177"/>
                  <a:pt x="402" y="177"/>
                </a:cubicBezTo>
                <a:cubicBezTo>
                  <a:pt x="402" y="169"/>
                  <a:pt x="395" y="161"/>
                  <a:pt x="387" y="161"/>
                </a:cubicBezTo>
                <a:close/>
                <a:moveTo>
                  <a:pt x="364" y="342"/>
                </a:moveTo>
                <a:cubicBezTo>
                  <a:pt x="125" y="342"/>
                  <a:pt x="125" y="342"/>
                  <a:pt x="125" y="342"/>
                </a:cubicBezTo>
                <a:cubicBezTo>
                  <a:pt x="125" y="307"/>
                  <a:pt x="125" y="307"/>
                  <a:pt x="125" y="307"/>
                </a:cubicBezTo>
                <a:cubicBezTo>
                  <a:pt x="161" y="222"/>
                  <a:pt x="161" y="222"/>
                  <a:pt x="161" y="222"/>
                </a:cubicBezTo>
                <a:cubicBezTo>
                  <a:pt x="217" y="290"/>
                  <a:pt x="217" y="290"/>
                  <a:pt x="217" y="290"/>
                </a:cubicBezTo>
                <a:cubicBezTo>
                  <a:pt x="269" y="237"/>
                  <a:pt x="269" y="237"/>
                  <a:pt x="269" y="237"/>
                </a:cubicBezTo>
                <a:cubicBezTo>
                  <a:pt x="336" y="213"/>
                  <a:pt x="336" y="213"/>
                  <a:pt x="336" y="213"/>
                </a:cubicBezTo>
                <a:cubicBezTo>
                  <a:pt x="364" y="277"/>
                  <a:pt x="364" y="277"/>
                  <a:pt x="364" y="277"/>
                </a:cubicBezTo>
                <a:lnTo>
                  <a:pt x="364" y="34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255"/>
          <p:cNvSpPr>
            <a:spLocks noEditPoints="1"/>
          </p:cNvSpPr>
          <p:nvPr/>
        </p:nvSpPr>
        <p:spPr bwMode="auto">
          <a:xfrm>
            <a:off x="10675574" y="5417622"/>
            <a:ext cx="219748" cy="219748"/>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7727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3B569FB-C772-432E-BCB3-02BB7BA9070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2" name="Rounded Rectangle 1"/>
          <p:cNvSpPr/>
          <p:nvPr/>
        </p:nvSpPr>
        <p:spPr>
          <a:xfrm>
            <a:off x="0" y="3048000"/>
            <a:ext cx="7024914" cy="2743200"/>
          </a:xfrm>
          <a:prstGeom prst="roundRect">
            <a:avLst>
              <a:gd name="adj" fmla="val 776"/>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9756" y="3465493"/>
            <a:ext cx="5032147" cy="1077218"/>
          </a:xfrm>
          <a:prstGeom prst="rect">
            <a:avLst/>
          </a:prstGeom>
          <a:noFill/>
        </p:spPr>
        <p:txBody>
          <a:bodyPr wrap="none" rtlCol="0">
            <a:spAutoFit/>
          </a:bodyPr>
          <a:lstStyle/>
          <a:p>
            <a:r>
              <a:rPr lang="en-US" sz="3200" b="1" dirty="0">
                <a:solidFill>
                  <a:schemeClr val="bg1"/>
                </a:solidFill>
                <a:ea typeface="Roboto" panose="02000000000000000000" pitchFamily="2" charset="0"/>
              </a:rPr>
              <a:t>FULL IMAGE OPTIONS</a:t>
            </a:r>
          </a:p>
          <a:p>
            <a:r>
              <a:rPr lang="en-US" sz="3200" b="1" dirty="0">
                <a:solidFill>
                  <a:schemeClr val="bg1"/>
                </a:solidFill>
                <a:ea typeface="Roboto" panose="02000000000000000000" pitchFamily="2" charset="0"/>
              </a:rPr>
              <a:t>IMAGE AND CONTENT.</a:t>
            </a:r>
          </a:p>
        </p:txBody>
      </p:sp>
      <p:sp>
        <p:nvSpPr>
          <p:cNvPr id="4" name="Rectangle 3"/>
          <p:cNvSpPr/>
          <p:nvPr/>
        </p:nvSpPr>
        <p:spPr>
          <a:xfrm>
            <a:off x="919755" y="4628342"/>
            <a:ext cx="5422987" cy="732316"/>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 Objectively disintermediate leveraged.</a:t>
            </a:r>
          </a:p>
        </p:txBody>
      </p:sp>
    </p:spTree>
    <p:extLst>
      <p:ext uri="{BB962C8B-B14F-4D97-AF65-F5344CB8AC3E}">
        <p14:creationId xmlns:p14="http://schemas.microsoft.com/office/powerpoint/2010/main" val="2689703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6858F1-9243-445B-8DAE-6D69A901C5B3}"/>
              </a:ext>
            </a:extLst>
          </p:cNvPr>
          <p:cNvSpPr>
            <a:spLocks noGrp="1"/>
          </p:cNvSpPr>
          <p:nvPr>
            <p:ph type="sldNum" sz="quarter" idx="12"/>
          </p:nvPr>
        </p:nvSpPr>
        <p:spPr/>
        <p:txBody>
          <a:bodyPr/>
          <a:lstStyle/>
          <a:p>
            <a:fld id="{A2912448-FEEC-49E8-9588-2DF1F90D57C2}" type="slidenum">
              <a:rPr lang="en-US" smtClean="0"/>
              <a:t>9</a:t>
            </a:fld>
            <a:endParaRPr lang="en-US"/>
          </a:p>
        </p:txBody>
      </p:sp>
      <p:pic>
        <p:nvPicPr>
          <p:cNvPr id="6" name="Picture Placeholder 5">
            <a:extLst>
              <a:ext uri="{FF2B5EF4-FFF2-40B4-BE49-F238E27FC236}">
                <a16:creationId xmlns:a16="http://schemas.microsoft.com/office/drawing/2014/main" id="{E89B2435-79D6-4745-ABAF-333AE0B9729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7049" b="37049"/>
          <a:stretch>
            <a:fillRect/>
          </a:stretch>
        </p:blipFill>
        <p:spPr>
          <a:xfrm>
            <a:off x="0" y="0"/>
            <a:ext cx="12192000" cy="4727575"/>
          </a:xfrm>
        </p:spPr>
      </p:pic>
      <p:sp>
        <p:nvSpPr>
          <p:cNvPr id="9" name="TextBox 8"/>
          <p:cNvSpPr txBox="1"/>
          <p:nvPr/>
        </p:nvSpPr>
        <p:spPr>
          <a:xfrm>
            <a:off x="919756" y="4877862"/>
            <a:ext cx="4382931" cy="1077218"/>
          </a:xfrm>
          <a:prstGeom prst="rect">
            <a:avLst/>
          </a:prstGeom>
          <a:noFill/>
        </p:spPr>
        <p:txBody>
          <a:bodyPr wrap="none" rtlCol="0">
            <a:spAutoFit/>
          </a:bodyPr>
          <a:lstStyle/>
          <a:p>
            <a:r>
              <a:rPr lang="en-US" sz="3200" b="1" dirty="0">
                <a:solidFill>
                  <a:schemeClr val="bg1"/>
                </a:solidFill>
                <a:ea typeface="Roboto" panose="02000000000000000000" pitchFamily="2" charset="0"/>
              </a:rPr>
              <a:t>Insert Header</a:t>
            </a:r>
          </a:p>
          <a:p>
            <a:r>
              <a:rPr lang="en-US" sz="3200" b="1" dirty="0">
                <a:solidFill>
                  <a:schemeClr val="bg1"/>
                </a:solidFill>
                <a:ea typeface="Roboto" panose="02000000000000000000" pitchFamily="2" charset="0"/>
              </a:rPr>
              <a:t>Full Image Options.</a:t>
            </a:r>
          </a:p>
        </p:txBody>
      </p:sp>
      <p:sp>
        <p:nvSpPr>
          <p:cNvPr id="13" name="Rounded Rectangle 12"/>
          <p:cNvSpPr/>
          <p:nvPr/>
        </p:nvSpPr>
        <p:spPr>
          <a:xfrm>
            <a:off x="8027676" y="3429000"/>
            <a:ext cx="3242044" cy="3429000"/>
          </a:xfrm>
          <a:prstGeom prst="roundRect">
            <a:avLst>
              <a:gd name="adj" fmla="val 92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141680" y="3704910"/>
            <a:ext cx="3014036" cy="1092415"/>
          </a:xfrm>
          <a:prstGeom prst="rect">
            <a:avLst/>
          </a:prstGeom>
        </p:spPr>
        <p:txBody>
          <a:bodyPr wrap="square">
            <a:spAutoFit/>
          </a:bodyPr>
          <a:lstStyle/>
          <a:p>
            <a:pPr>
              <a:lnSpc>
                <a:spcPct val="130000"/>
              </a:lnSpc>
            </a:pPr>
            <a:r>
              <a:rPr lang="en-US" b="1" dirty="0">
                <a:solidFill>
                  <a:schemeClr val="bg1"/>
                </a:solidFill>
                <a:ea typeface="Roboto" panose="02000000000000000000" pitchFamily="2" charset="0"/>
              </a:rPr>
              <a:t>Welcome</a:t>
            </a:r>
          </a:p>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p>
        </p:txBody>
      </p:sp>
      <p:sp>
        <p:nvSpPr>
          <p:cNvPr id="15" name="Rectangle 14"/>
          <p:cNvSpPr/>
          <p:nvPr/>
        </p:nvSpPr>
        <p:spPr>
          <a:xfrm>
            <a:off x="8141680" y="4902790"/>
            <a:ext cx="3014036" cy="1172437"/>
          </a:xfrm>
          <a:prstGeom prst="rect">
            <a:avLst/>
          </a:prstGeom>
        </p:spPr>
        <p:txBody>
          <a:bodyPr wrap="square">
            <a:spAutoFit/>
          </a:bodyPr>
          <a:lstStyle/>
          <a:p>
            <a:pPr>
              <a:lnSpc>
                <a:spcPct val="130000"/>
              </a:lnSpc>
            </a:pPr>
            <a:r>
              <a:rPr lang="en-US" sz="1100" dirty="0">
                <a:solidFill>
                  <a:schemeClr val="bg1"/>
                </a:solidFill>
                <a:ea typeface="Roboto Condensed Light" panose="02000000000000000000" pitchFamily="2" charset="0"/>
              </a:rPr>
              <a:t>Objectively disintermediate leveraged manufactured products before team driven resources. </a:t>
            </a:r>
            <a:r>
              <a:rPr lang="en-US" sz="1100" dirty="0" err="1">
                <a:solidFill>
                  <a:schemeClr val="bg1"/>
                </a:solidFill>
                <a:ea typeface="Roboto Condensed Light" panose="02000000000000000000" pitchFamily="2" charset="0"/>
              </a:rPr>
              <a:t>Energistically</a:t>
            </a:r>
            <a:r>
              <a:rPr lang="en-US" sz="1100" dirty="0">
                <a:solidFill>
                  <a:schemeClr val="bg1"/>
                </a:solidFill>
                <a:ea typeface="Roboto Condensed Light" panose="02000000000000000000" pitchFamily="2" charset="0"/>
              </a:rPr>
              <a:t> incentivize holistic channels rather than interactive interfaces</a:t>
            </a:r>
          </a:p>
        </p:txBody>
      </p:sp>
      <p:sp>
        <p:nvSpPr>
          <p:cNvPr id="16" name="TextBox 15"/>
          <p:cNvSpPr txBox="1"/>
          <p:nvPr/>
        </p:nvSpPr>
        <p:spPr>
          <a:xfrm>
            <a:off x="1028700" y="4466657"/>
            <a:ext cx="676788" cy="261610"/>
          </a:xfrm>
          <a:prstGeom prst="rect">
            <a:avLst/>
          </a:prstGeom>
          <a:solidFill>
            <a:schemeClr val="accent4"/>
          </a:solidFill>
        </p:spPr>
        <p:txBody>
          <a:bodyPr wrap="none" rtlCol="0">
            <a:spAutoFit/>
          </a:bodyPr>
          <a:lstStyle/>
          <a:p>
            <a:r>
              <a:rPr lang="en-US" sz="1100" b="1">
                <a:solidFill>
                  <a:schemeClr val="bg1"/>
                </a:solidFill>
                <a:ea typeface="Roboto" panose="02000000000000000000" pitchFamily="2" charset="0"/>
              </a:rPr>
              <a:t>IMAGE</a:t>
            </a:r>
          </a:p>
        </p:txBody>
      </p:sp>
      <p:sp>
        <p:nvSpPr>
          <p:cNvPr id="3" name="Footer Placeholder 2">
            <a:extLst>
              <a:ext uri="{FF2B5EF4-FFF2-40B4-BE49-F238E27FC236}">
                <a16:creationId xmlns:a16="http://schemas.microsoft.com/office/drawing/2014/main" id="{81A19971-8197-46DC-AEFA-626F8D7883B3}"/>
              </a:ext>
            </a:extLst>
          </p:cNvPr>
          <p:cNvSpPr>
            <a:spLocks noGrp="1"/>
          </p:cNvSpPr>
          <p:nvPr>
            <p:ph type="ftr" sz="quarter" idx="11"/>
          </p:nvPr>
        </p:nvSpPr>
        <p:spPr/>
        <p:txBody>
          <a:bodyPr/>
          <a:lstStyle/>
          <a:p>
            <a:r>
              <a:rPr lang="en-US"/>
              <a:t>www.websitename.com</a:t>
            </a:r>
          </a:p>
        </p:txBody>
      </p:sp>
    </p:spTree>
    <p:extLst>
      <p:ext uri="{BB962C8B-B14F-4D97-AF65-F5344CB8AC3E}">
        <p14:creationId xmlns:p14="http://schemas.microsoft.com/office/powerpoint/2010/main" val="3403459000"/>
      </p:ext>
    </p:extLst>
  </p:cSld>
  <p:clrMapOvr>
    <a:masterClrMapping/>
  </p:clrMapOvr>
</p:sld>
</file>

<file path=ppt/theme/theme1.xml><?xml version="1.0" encoding="utf-8"?>
<a:theme xmlns:a="http://schemas.openxmlformats.org/drawingml/2006/main" name="Office Theme">
  <a:themeElements>
    <a:clrScheme name="ShapeShift's Blueness Black">
      <a:dk1>
        <a:srgbClr val="12343D"/>
      </a:dk1>
      <a:lt1>
        <a:srgbClr val="FFFFFF"/>
      </a:lt1>
      <a:dk2>
        <a:srgbClr val="12343D"/>
      </a:dk2>
      <a:lt2>
        <a:srgbClr val="FFFFFF"/>
      </a:lt2>
      <a:accent1>
        <a:srgbClr val="0A80A0"/>
      </a:accent1>
      <a:accent2>
        <a:srgbClr val="1D95BF"/>
      </a:accent2>
      <a:accent3>
        <a:srgbClr val="35A3D3"/>
      </a:accent3>
      <a:accent4>
        <a:srgbClr val="60AEE2"/>
      </a:accent4>
      <a:accent5>
        <a:srgbClr val="7BBDEF"/>
      </a:accent5>
      <a:accent6>
        <a:srgbClr val="A2D8F9"/>
      </a:accent6>
      <a:hlink>
        <a:srgbClr val="5B9BD5"/>
      </a:hlink>
      <a:folHlink>
        <a:srgbClr val="70AD47"/>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3673</TotalTime>
  <Words>1326</Words>
  <Application>Microsoft Office PowerPoint</Application>
  <PresentationFormat>Widescreen</PresentationFormat>
  <Paragraphs>317</Paragraphs>
  <Slides>24</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SimpleSmart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SimpleSmart</dc:title>
  <dc:creator>Sean Hamilton</dc:creator>
  <dc:description>http://graphicriver.net/user/simplesmart/portfolio</dc:description>
  <cp:lastModifiedBy>Michal Zavacky</cp:lastModifiedBy>
  <cp:revision>1043</cp:revision>
  <dcterms:created xsi:type="dcterms:W3CDTF">2015-08-21T03:53:48Z</dcterms:created>
  <dcterms:modified xsi:type="dcterms:W3CDTF">2019-07-09T13:14:02Z</dcterms:modified>
</cp:coreProperties>
</file>