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7"/>
  </p:notesMasterIdLst>
  <p:sldIdLst>
    <p:sldId id="349" r:id="rId2"/>
    <p:sldId id="318" r:id="rId3"/>
    <p:sldId id="332" r:id="rId4"/>
    <p:sldId id="333" r:id="rId5"/>
    <p:sldId id="334" r:id="rId6"/>
    <p:sldId id="344" r:id="rId7"/>
    <p:sldId id="348" r:id="rId8"/>
    <p:sldId id="324" r:id="rId9"/>
    <p:sldId id="338" r:id="rId10"/>
    <p:sldId id="340" r:id="rId11"/>
    <p:sldId id="350" r:id="rId12"/>
    <p:sldId id="323" r:id="rId13"/>
    <p:sldId id="329" r:id="rId14"/>
    <p:sldId id="322" r:id="rId15"/>
    <p:sldId id="315" r:id="rId16"/>
    <p:sldId id="337" r:id="rId17"/>
    <p:sldId id="314" r:id="rId18"/>
    <p:sldId id="313" r:id="rId19"/>
    <p:sldId id="331" r:id="rId20"/>
    <p:sldId id="326" r:id="rId21"/>
    <p:sldId id="346" r:id="rId22"/>
    <p:sldId id="309" r:id="rId23"/>
    <p:sldId id="335" r:id="rId24"/>
    <p:sldId id="327" r:id="rId25"/>
    <p:sldId id="32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1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6229" autoAdjust="0"/>
  </p:normalViewPr>
  <p:slideViewPr>
    <p:cSldViewPr snapToGrid="0" showGuides="1">
      <p:cViewPr>
        <p:scale>
          <a:sx n="75" d="100"/>
          <a:sy n="75" d="100"/>
        </p:scale>
        <p:origin x="1962" y="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0BB43-3EE8-46C4-936F-FDAB53DCE182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D5D14-AA03-4FC5-BAD8-88937ADB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5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8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2099F85-BB3A-4138-91BC-D32628D206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1890213" y="785189"/>
            <a:ext cx="3042185" cy="5287617"/>
          </a:xfrm>
          <a:custGeom>
            <a:avLst/>
            <a:gdLst>
              <a:gd name="connsiteX0" fmla="*/ 0 w 3042185"/>
              <a:gd name="connsiteY0" fmla="*/ 0 h 5287617"/>
              <a:gd name="connsiteX1" fmla="*/ 3042185 w 3042185"/>
              <a:gd name="connsiteY1" fmla="*/ 0 h 5287617"/>
              <a:gd name="connsiteX2" fmla="*/ 3042185 w 3042185"/>
              <a:gd name="connsiteY2" fmla="*/ 5287617 h 5287617"/>
              <a:gd name="connsiteX3" fmla="*/ 0 w 3042185"/>
              <a:gd name="connsiteY3" fmla="*/ 5287617 h 528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2185" h="5287617">
                <a:moveTo>
                  <a:pt x="0" y="0"/>
                </a:moveTo>
                <a:lnTo>
                  <a:pt x="3042185" y="0"/>
                </a:lnTo>
                <a:lnTo>
                  <a:pt x="3042185" y="5287617"/>
                </a:lnTo>
                <a:lnTo>
                  <a:pt x="0" y="52876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E5A01F6-4505-4B5D-908B-758E7EDD2A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8839199" y="785187"/>
            <a:ext cx="3352801" cy="2286000"/>
          </a:xfrm>
          <a:custGeom>
            <a:avLst/>
            <a:gdLst>
              <a:gd name="connsiteX0" fmla="*/ 0 w 3352801"/>
              <a:gd name="connsiteY0" fmla="*/ 0 h 2286000"/>
              <a:gd name="connsiteX1" fmla="*/ 3352801 w 3352801"/>
              <a:gd name="connsiteY1" fmla="*/ 0 h 2286000"/>
              <a:gd name="connsiteX2" fmla="*/ 3352801 w 3352801"/>
              <a:gd name="connsiteY2" fmla="*/ 2286000 h 2286000"/>
              <a:gd name="connsiteX3" fmla="*/ 0 w 3352801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1" h="2286000">
                <a:moveTo>
                  <a:pt x="0" y="0"/>
                </a:moveTo>
                <a:lnTo>
                  <a:pt x="3352801" y="0"/>
                </a:lnTo>
                <a:lnTo>
                  <a:pt x="3352801" y="2286000"/>
                </a:lnTo>
                <a:lnTo>
                  <a:pt x="0" y="2286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63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CB743951-11E4-4F07-A596-549E8501AA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8521599" y="4093698"/>
            <a:ext cx="3670401" cy="2302159"/>
          </a:xfrm>
          <a:custGeom>
            <a:avLst/>
            <a:gdLst>
              <a:gd name="connsiteX0" fmla="*/ 0 w 3670401"/>
              <a:gd name="connsiteY0" fmla="*/ 0 h 2302159"/>
              <a:gd name="connsiteX1" fmla="*/ 3670401 w 3670401"/>
              <a:gd name="connsiteY1" fmla="*/ 0 h 2302159"/>
              <a:gd name="connsiteX2" fmla="*/ 3670401 w 3670401"/>
              <a:gd name="connsiteY2" fmla="*/ 2302159 h 2302159"/>
              <a:gd name="connsiteX3" fmla="*/ 0 w 3670401"/>
              <a:gd name="connsiteY3" fmla="*/ 2302159 h 230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0401" h="2302159">
                <a:moveTo>
                  <a:pt x="0" y="0"/>
                </a:moveTo>
                <a:lnTo>
                  <a:pt x="3670401" y="0"/>
                </a:lnTo>
                <a:lnTo>
                  <a:pt x="3670401" y="2302159"/>
                </a:lnTo>
                <a:lnTo>
                  <a:pt x="0" y="230215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2FE8B029-3EAD-4042-8420-A98D72B6B7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834886" y="658503"/>
            <a:ext cx="3072922" cy="4279257"/>
          </a:xfrm>
          <a:custGeom>
            <a:avLst/>
            <a:gdLst>
              <a:gd name="connsiteX0" fmla="*/ 0 w 3072922"/>
              <a:gd name="connsiteY0" fmla="*/ 0 h 4279257"/>
              <a:gd name="connsiteX1" fmla="*/ 3072922 w 3072922"/>
              <a:gd name="connsiteY1" fmla="*/ 0 h 4279257"/>
              <a:gd name="connsiteX2" fmla="*/ 3072922 w 3072922"/>
              <a:gd name="connsiteY2" fmla="*/ 4279257 h 4279257"/>
              <a:gd name="connsiteX3" fmla="*/ 0 w 3072922"/>
              <a:gd name="connsiteY3" fmla="*/ 4279257 h 427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2922" h="4279257">
                <a:moveTo>
                  <a:pt x="0" y="0"/>
                </a:moveTo>
                <a:lnTo>
                  <a:pt x="3072922" y="0"/>
                </a:lnTo>
                <a:lnTo>
                  <a:pt x="3072922" y="4279257"/>
                </a:lnTo>
                <a:lnTo>
                  <a:pt x="0" y="427925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7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3C1E0E71-5B85-406F-BE23-4D2270C4D1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723900" y="762000"/>
            <a:ext cx="10744200" cy="5334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36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7C0305C5-D2E0-455D-9463-37FBD6AD728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 bwMode="auto">
          <a:xfrm>
            <a:off x="723900" y="3762102"/>
            <a:ext cx="3988905" cy="2333897"/>
          </a:xfrm>
          <a:custGeom>
            <a:avLst/>
            <a:gdLst>
              <a:gd name="connsiteX0" fmla="*/ 0 w 3988905"/>
              <a:gd name="connsiteY0" fmla="*/ 0 h 2623932"/>
              <a:gd name="connsiteX1" fmla="*/ 3988905 w 3988905"/>
              <a:gd name="connsiteY1" fmla="*/ 0 h 2623932"/>
              <a:gd name="connsiteX2" fmla="*/ 3988905 w 3988905"/>
              <a:gd name="connsiteY2" fmla="*/ 2623932 h 2623932"/>
              <a:gd name="connsiteX3" fmla="*/ 0 w 3988905"/>
              <a:gd name="connsiteY3" fmla="*/ 2623932 h 2623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905" h="2623932">
                <a:moveTo>
                  <a:pt x="0" y="0"/>
                </a:moveTo>
                <a:lnTo>
                  <a:pt x="3988905" y="0"/>
                </a:lnTo>
                <a:lnTo>
                  <a:pt x="3988905" y="2623932"/>
                </a:lnTo>
                <a:lnTo>
                  <a:pt x="0" y="262393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5C0050B-3874-404E-AEC9-BF96425F9AC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auto">
          <a:xfrm>
            <a:off x="4858580" y="3762102"/>
            <a:ext cx="3988905" cy="2333897"/>
          </a:xfrm>
          <a:custGeom>
            <a:avLst/>
            <a:gdLst>
              <a:gd name="connsiteX0" fmla="*/ 0 w 3988905"/>
              <a:gd name="connsiteY0" fmla="*/ 0 h 2623932"/>
              <a:gd name="connsiteX1" fmla="*/ 3988905 w 3988905"/>
              <a:gd name="connsiteY1" fmla="*/ 0 h 2623932"/>
              <a:gd name="connsiteX2" fmla="*/ 3988905 w 3988905"/>
              <a:gd name="connsiteY2" fmla="*/ 2623932 h 2623932"/>
              <a:gd name="connsiteX3" fmla="*/ 0 w 3988905"/>
              <a:gd name="connsiteY3" fmla="*/ 2623932 h 2623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905" h="2623932">
                <a:moveTo>
                  <a:pt x="0" y="0"/>
                </a:moveTo>
                <a:lnTo>
                  <a:pt x="3988905" y="0"/>
                </a:lnTo>
                <a:lnTo>
                  <a:pt x="3988905" y="2623932"/>
                </a:lnTo>
                <a:lnTo>
                  <a:pt x="0" y="262393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985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51E143FC-909C-4477-99B8-5A2A994A366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 bwMode="auto">
          <a:xfrm>
            <a:off x="6827521" y="624263"/>
            <a:ext cx="3383280" cy="1828800"/>
          </a:xfrm>
          <a:custGeom>
            <a:avLst/>
            <a:gdLst>
              <a:gd name="connsiteX0" fmla="*/ 0 w 3383280"/>
              <a:gd name="connsiteY0" fmla="*/ 0 h 1828800"/>
              <a:gd name="connsiteX1" fmla="*/ 3383280 w 3383280"/>
              <a:gd name="connsiteY1" fmla="*/ 0 h 1828800"/>
              <a:gd name="connsiteX2" fmla="*/ 3383280 w 3383280"/>
              <a:gd name="connsiteY2" fmla="*/ 1828800 h 1828800"/>
              <a:gd name="connsiteX3" fmla="*/ 0 w 3383280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3280" h="1828800">
                <a:moveTo>
                  <a:pt x="0" y="0"/>
                </a:moveTo>
                <a:lnTo>
                  <a:pt x="3383280" y="0"/>
                </a:lnTo>
                <a:lnTo>
                  <a:pt x="3383280" y="1828800"/>
                </a:lnTo>
                <a:lnTo>
                  <a:pt x="0" y="18288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38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0FB4075B-B4A0-4637-BC4A-75DA9AC68F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8268977" y="1800637"/>
            <a:ext cx="3193776" cy="5057362"/>
          </a:xfrm>
          <a:custGeom>
            <a:avLst/>
            <a:gdLst>
              <a:gd name="connsiteX0" fmla="*/ 0 w 3193776"/>
              <a:gd name="connsiteY0" fmla="*/ 0 h 5057362"/>
              <a:gd name="connsiteX1" fmla="*/ 3193776 w 3193776"/>
              <a:gd name="connsiteY1" fmla="*/ 0 h 5057362"/>
              <a:gd name="connsiteX2" fmla="*/ 3193776 w 3193776"/>
              <a:gd name="connsiteY2" fmla="*/ 5057362 h 5057362"/>
              <a:gd name="connsiteX3" fmla="*/ 0 w 3193776"/>
              <a:gd name="connsiteY3" fmla="*/ 5057362 h 505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3776" h="5057362">
                <a:moveTo>
                  <a:pt x="0" y="0"/>
                </a:moveTo>
                <a:lnTo>
                  <a:pt x="3193776" y="0"/>
                </a:lnTo>
                <a:lnTo>
                  <a:pt x="3193776" y="5057362"/>
                </a:lnTo>
                <a:lnTo>
                  <a:pt x="0" y="505736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E7187B68-0CEC-48B7-8596-A6163BAA14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729108" y="1800638"/>
            <a:ext cx="2670314" cy="4184375"/>
          </a:xfrm>
          <a:custGeom>
            <a:avLst/>
            <a:gdLst>
              <a:gd name="connsiteX0" fmla="*/ 0 w 2670314"/>
              <a:gd name="connsiteY0" fmla="*/ 0 h 4184375"/>
              <a:gd name="connsiteX1" fmla="*/ 2670314 w 2670314"/>
              <a:gd name="connsiteY1" fmla="*/ 0 h 4184375"/>
              <a:gd name="connsiteX2" fmla="*/ 2670314 w 2670314"/>
              <a:gd name="connsiteY2" fmla="*/ 4184375 h 4184375"/>
              <a:gd name="connsiteX3" fmla="*/ 0 w 2670314"/>
              <a:gd name="connsiteY3" fmla="*/ 4184375 h 418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0314" h="4184375">
                <a:moveTo>
                  <a:pt x="0" y="0"/>
                </a:moveTo>
                <a:lnTo>
                  <a:pt x="2670314" y="0"/>
                </a:lnTo>
                <a:lnTo>
                  <a:pt x="2670314" y="4184375"/>
                </a:lnTo>
                <a:lnTo>
                  <a:pt x="0" y="418437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42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249F1236-230A-4CD7-B404-51E207B792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51582" y="1143066"/>
            <a:ext cx="2438400" cy="4571867"/>
          </a:xfrm>
          <a:custGeom>
            <a:avLst/>
            <a:gdLst>
              <a:gd name="connsiteX0" fmla="*/ 0 w 2438400"/>
              <a:gd name="connsiteY0" fmla="*/ 0 h 4571867"/>
              <a:gd name="connsiteX1" fmla="*/ 2438400 w 2438400"/>
              <a:gd name="connsiteY1" fmla="*/ 0 h 4571867"/>
              <a:gd name="connsiteX2" fmla="*/ 2438400 w 2438400"/>
              <a:gd name="connsiteY2" fmla="*/ 4571867 h 4571867"/>
              <a:gd name="connsiteX3" fmla="*/ 0 w 2438400"/>
              <a:gd name="connsiteY3" fmla="*/ 4571867 h 457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4571867">
                <a:moveTo>
                  <a:pt x="0" y="0"/>
                </a:moveTo>
                <a:lnTo>
                  <a:pt x="2438400" y="0"/>
                </a:lnTo>
                <a:lnTo>
                  <a:pt x="2438400" y="4571867"/>
                </a:lnTo>
                <a:lnTo>
                  <a:pt x="0" y="457186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Picture</a:t>
            </a:r>
            <a:endParaRPr lang="id-ID" dirty="0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CD7E3C61-AAC1-453C-93B0-C5C96A7AA44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4399" y="1143066"/>
            <a:ext cx="2438400" cy="3216899"/>
          </a:xfrm>
          <a:custGeom>
            <a:avLst/>
            <a:gdLst>
              <a:gd name="connsiteX0" fmla="*/ 0 w 2438400"/>
              <a:gd name="connsiteY0" fmla="*/ 0 h 3216899"/>
              <a:gd name="connsiteX1" fmla="*/ 2438400 w 2438400"/>
              <a:gd name="connsiteY1" fmla="*/ 0 h 3216899"/>
              <a:gd name="connsiteX2" fmla="*/ 2438400 w 2438400"/>
              <a:gd name="connsiteY2" fmla="*/ 3216899 h 3216899"/>
              <a:gd name="connsiteX3" fmla="*/ 0 w 2438400"/>
              <a:gd name="connsiteY3" fmla="*/ 3216899 h 321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3216899">
                <a:moveTo>
                  <a:pt x="0" y="0"/>
                </a:moveTo>
                <a:lnTo>
                  <a:pt x="2438400" y="0"/>
                </a:lnTo>
                <a:lnTo>
                  <a:pt x="2438400" y="3216899"/>
                </a:lnTo>
                <a:lnTo>
                  <a:pt x="0" y="32168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Picture</a:t>
            </a:r>
            <a:endParaRPr lang="id-ID" dirty="0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FFD91606-DE52-402B-A1B3-8557D950B45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8765" y="2498034"/>
            <a:ext cx="2438400" cy="3216899"/>
          </a:xfrm>
          <a:custGeom>
            <a:avLst/>
            <a:gdLst>
              <a:gd name="connsiteX0" fmla="*/ 0 w 2438400"/>
              <a:gd name="connsiteY0" fmla="*/ 0 h 3216899"/>
              <a:gd name="connsiteX1" fmla="*/ 2438400 w 2438400"/>
              <a:gd name="connsiteY1" fmla="*/ 0 h 3216899"/>
              <a:gd name="connsiteX2" fmla="*/ 2438400 w 2438400"/>
              <a:gd name="connsiteY2" fmla="*/ 3216899 h 3216899"/>
              <a:gd name="connsiteX3" fmla="*/ 0 w 2438400"/>
              <a:gd name="connsiteY3" fmla="*/ 3216899 h 321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3216899">
                <a:moveTo>
                  <a:pt x="0" y="0"/>
                </a:moveTo>
                <a:lnTo>
                  <a:pt x="2438400" y="0"/>
                </a:lnTo>
                <a:lnTo>
                  <a:pt x="2438400" y="3216899"/>
                </a:lnTo>
                <a:lnTo>
                  <a:pt x="0" y="32168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89223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39604DCE-1383-4915-987A-EB797B7450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55520" y="0"/>
            <a:ext cx="7845287" cy="4485300"/>
          </a:xfrm>
          <a:custGeom>
            <a:avLst/>
            <a:gdLst>
              <a:gd name="connsiteX0" fmla="*/ 0 w 7845287"/>
              <a:gd name="connsiteY0" fmla="*/ 0 h 4485300"/>
              <a:gd name="connsiteX1" fmla="*/ 7845287 w 7845287"/>
              <a:gd name="connsiteY1" fmla="*/ 0 h 4485300"/>
              <a:gd name="connsiteX2" fmla="*/ 7845287 w 7845287"/>
              <a:gd name="connsiteY2" fmla="*/ 4485300 h 4485300"/>
              <a:gd name="connsiteX3" fmla="*/ 0 w 7845287"/>
              <a:gd name="connsiteY3" fmla="*/ 4485300 h 448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45287" h="4485300">
                <a:moveTo>
                  <a:pt x="0" y="0"/>
                </a:moveTo>
                <a:lnTo>
                  <a:pt x="7845287" y="0"/>
                </a:lnTo>
                <a:lnTo>
                  <a:pt x="7845287" y="4485300"/>
                </a:lnTo>
                <a:lnTo>
                  <a:pt x="0" y="448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4399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5E886AA-7533-444F-A04B-31EB6ECEE1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31208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14B6649A-3764-412E-A09B-47B7DB32D8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0"/>
            <a:ext cx="5155096" cy="5470359"/>
          </a:xfrm>
          <a:custGeom>
            <a:avLst/>
            <a:gdLst>
              <a:gd name="connsiteX0" fmla="*/ 0 w 5155096"/>
              <a:gd name="connsiteY0" fmla="*/ 0 h 5470359"/>
              <a:gd name="connsiteX1" fmla="*/ 5155096 w 5155096"/>
              <a:gd name="connsiteY1" fmla="*/ 0 h 5470359"/>
              <a:gd name="connsiteX2" fmla="*/ 5155096 w 5155096"/>
              <a:gd name="connsiteY2" fmla="*/ 5470359 h 5470359"/>
              <a:gd name="connsiteX3" fmla="*/ 0 w 5155096"/>
              <a:gd name="connsiteY3" fmla="*/ 5470359 h 547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5096" h="5470359">
                <a:moveTo>
                  <a:pt x="0" y="0"/>
                </a:moveTo>
                <a:lnTo>
                  <a:pt x="5155096" y="0"/>
                </a:lnTo>
                <a:lnTo>
                  <a:pt x="5155096" y="5470359"/>
                </a:lnTo>
                <a:lnTo>
                  <a:pt x="0" y="54703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7554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EED927-55B4-4FD5-8E21-242F5D7CAC4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77240" y="-1"/>
            <a:ext cx="5981369" cy="6858000"/>
          </a:xfrm>
          <a:custGeom>
            <a:avLst/>
            <a:gdLst>
              <a:gd name="connsiteX0" fmla="*/ 0 w 5981369"/>
              <a:gd name="connsiteY0" fmla="*/ 0 h 6858000"/>
              <a:gd name="connsiteX1" fmla="*/ 5981369 w 5981369"/>
              <a:gd name="connsiteY1" fmla="*/ 0 h 6858000"/>
              <a:gd name="connsiteX2" fmla="*/ 5981369 w 5981369"/>
              <a:gd name="connsiteY2" fmla="*/ 6858000 h 6858000"/>
              <a:gd name="connsiteX3" fmla="*/ 0 w 598136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1369" h="6858000">
                <a:moveTo>
                  <a:pt x="0" y="0"/>
                </a:moveTo>
                <a:lnTo>
                  <a:pt x="5981369" y="0"/>
                </a:lnTo>
                <a:lnTo>
                  <a:pt x="598136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7718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FB704D9D-A1B7-4488-B225-1E6FC12571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599042" y="3018182"/>
            <a:ext cx="3200400" cy="3200400"/>
          </a:xfrm>
          <a:custGeom>
            <a:avLst/>
            <a:gdLst>
              <a:gd name="connsiteX0" fmla="*/ 0 w 3200400"/>
              <a:gd name="connsiteY0" fmla="*/ 0 h 3200400"/>
              <a:gd name="connsiteX1" fmla="*/ 3200400 w 3200400"/>
              <a:gd name="connsiteY1" fmla="*/ 0 h 3200400"/>
              <a:gd name="connsiteX2" fmla="*/ 3200400 w 3200400"/>
              <a:gd name="connsiteY2" fmla="*/ 3200400 h 3200400"/>
              <a:gd name="connsiteX3" fmla="*/ 0 w 3200400"/>
              <a:gd name="connsiteY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3200400">
                <a:moveTo>
                  <a:pt x="0" y="0"/>
                </a:moveTo>
                <a:lnTo>
                  <a:pt x="3200400" y="0"/>
                </a:lnTo>
                <a:lnTo>
                  <a:pt x="3200400" y="3200400"/>
                </a:lnTo>
                <a:lnTo>
                  <a:pt x="0" y="32004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44628F59-A678-4296-8F9D-6C3DE314385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 bwMode="auto">
          <a:xfrm>
            <a:off x="8991599" y="3018182"/>
            <a:ext cx="3200400" cy="3200400"/>
          </a:xfrm>
          <a:custGeom>
            <a:avLst/>
            <a:gdLst>
              <a:gd name="connsiteX0" fmla="*/ 0 w 3200400"/>
              <a:gd name="connsiteY0" fmla="*/ 0 h 3200400"/>
              <a:gd name="connsiteX1" fmla="*/ 3200400 w 3200400"/>
              <a:gd name="connsiteY1" fmla="*/ 0 h 3200400"/>
              <a:gd name="connsiteX2" fmla="*/ 3200400 w 3200400"/>
              <a:gd name="connsiteY2" fmla="*/ 3200400 h 3200400"/>
              <a:gd name="connsiteX3" fmla="*/ 0 w 3200400"/>
              <a:gd name="connsiteY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3200400">
                <a:moveTo>
                  <a:pt x="0" y="0"/>
                </a:moveTo>
                <a:lnTo>
                  <a:pt x="3200400" y="0"/>
                </a:lnTo>
                <a:lnTo>
                  <a:pt x="3200400" y="3200400"/>
                </a:lnTo>
                <a:lnTo>
                  <a:pt x="0" y="32004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97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365510DA-2FE3-48A9-8209-30FA5A52D7A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 bwMode="auto">
          <a:xfrm>
            <a:off x="808382" y="0"/>
            <a:ext cx="10575235" cy="4452731"/>
          </a:xfrm>
          <a:custGeom>
            <a:avLst/>
            <a:gdLst>
              <a:gd name="connsiteX0" fmla="*/ 0 w 10575235"/>
              <a:gd name="connsiteY0" fmla="*/ 0 h 4452731"/>
              <a:gd name="connsiteX1" fmla="*/ 10575235 w 10575235"/>
              <a:gd name="connsiteY1" fmla="*/ 0 h 4452731"/>
              <a:gd name="connsiteX2" fmla="*/ 10575235 w 10575235"/>
              <a:gd name="connsiteY2" fmla="*/ 4452731 h 4452731"/>
              <a:gd name="connsiteX3" fmla="*/ 0 w 10575235"/>
              <a:gd name="connsiteY3" fmla="*/ 4452731 h 4452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75235" h="4452731">
                <a:moveTo>
                  <a:pt x="0" y="0"/>
                </a:moveTo>
                <a:lnTo>
                  <a:pt x="10575235" y="0"/>
                </a:lnTo>
                <a:lnTo>
                  <a:pt x="10575235" y="4452731"/>
                </a:lnTo>
                <a:lnTo>
                  <a:pt x="0" y="445273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19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A40B1F7B-3497-4495-96D0-4413E64F01C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09924" y="1383209"/>
            <a:ext cx="3233530" cy="4834710"/>
          </a:xfrm>
          <a:custGeom>
            <a:avLst/>
            <a:gdLst>
              <a:gd name="connsiteX0" fmla="*/ 0 w 3233530"/>
              <a:gd name="connsiteY0" fmla="*/ 0 h 4834710"/>
              <a:gd name="connsiteX1" fmla="*/ 3233530 w 3233530"/>
              <a:gd name="connsiteY1" fmla="*/ 0 h 4834710"/>
              <a:gd name="connsiteX2" fmla="*/ 3233530 w 3233530"/>
              <a:gd name="connsiteY2" fmla="*/ 4834710 h 4834710"/>
              <a:gd name="connsiteX3" fmla="*/ 0 w 3233530"/>
              <a:gd name="connsiteY3" fmla="*/ 4834710 h 483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3530" h="4834710">
                <a:moveTo>
                  <a:pt x="0" y="0"/>
                </a:moveTo>
                <a:lnTo>
                  <a:pt x="3233530" y="0"/>
                </a:lnTo>
                <a:lnTo>
                  <a:pt x="3233530" y="4834710"/>
                </a:lnTo>
                <a:lnTo>
                  <a:pt x="0" y="48347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C924E574-7CBA-4D95-AAA1-0AE7ED22C8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92417" y="822961"/>
            <a:ext cx="5776623" cy="3006917"/>
          </a:xfrm>
          <a:custGeom>
            <a:avLst/>
            <a:gdLst>
              <a:gd name="connsiteX0" fmla="*/ 0 w 5021249"/>
              <a:gd name="connsiteY0" fmla="*/ 0 h 3006917"/>
              <a:gd name="connsiteX1" fmla="*/ 5021249 w 5021249"/>
              <a:gd name="connsiteY1" fmla="*/ 0 h 3006917"/>
              <a:gd name="connsiteX2" fmla="*/ 5021249 w 5021249"/>
              <a:gd name="connsiteY2" fmla="*/ 3006917 h 3006917"/>
              <a:gd name="connsiteX3" fmla="*/ 0 w 5021249"/>
              <a:gd name="connsiteY3" fmla="*/ 3006917 h 300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1249" h="3006917">
                <a:moveTo>
                  <a:pt x="0" y="0"/>
                </a:moveTo>
                <a:lnTo>
                  <a:pt x="5021249" y="0"/>
                </a:lnTo>
                <a:lnTo>
                  <a:pt x="5021249" y="3006917"/>
                </a:lnTo>
                <a:lnTo>
                  <a:pt x="0" y="30069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93372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09BD09EB-B30A-4D97-93FC-93F2CAE8BC4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 bwMode="auto">
          <a:xfrm>
            <a:off x="4389119" y="0"/>
            <a:ext cx="4797289" cy="6858000"/>
          </a:xfrm>
          <a:custGeom>
            <a:avLst/>
            <a:gdLst>
              <a:gd name="connsiteX0" fmla="*/ 0 w 4797289"/>
              <a:gd name="connsiteY0" fmla="*/ 0 h 6858000"/>
              <a:gd name="connsiteX1" fmla="*/ 4797289 w 4797289"/>
              <a:gd name="connsiteY1" fmla="*/ 0 h 6858000"/>
              <a:gd name="connsiteX2" fmla="*/ 4797289 w 4797289"/>
              <a:gd name="connsiteY2" fmla="*/ 6858000 h 6858000"/>
              <a:gd name="connsiteX3" fmla="*/ 0 w 47972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7289" h="6858000">
                <a:moveTo>
                  <a:pt x="0" y="0"/>
                </a:moveTo>
                <a:lnTo>
                  <a:pt x="4797289" y="0"/>
                </a:lnTo>
                <a:lnTo>
                  <a:pt x="4797289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98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A99D3BD6-CE0E-479E-87DD-A980464957B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66190" y="2517913"/>
            <a:ext cx="3180523" cy="4340087"/>
          </a:xfrm>
          <a:custGeom>
            <a:avLst/>
            <a:gdLst>
              <a:gd name="connsiteX0" fmla="*/ 0 w 3180523"/>
              <a:gd name="connsiteY0" fmla="*/ 0 h 3364025"/>
              <a:gd name="connsiteX1" fmla="*/ 3180523 w 3180523"/>
              <a:gd name="connsiteY1" fmla="*/ 0 h 3364025"/>
              <a:gd name="connsiteX2" fmla="*/ 3180523 w 3180523"/>
              <a:gd name="connsiteY2" fmla="*/ 3364025 h 3364025"/>
              <a:gd name="connsiteX3" fmla="*/ 0 w 3180523"/>
              <a:gd name="connsiteY3" fmla="*/ 3364025 h 336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0523" h="3364025">
                <a:moveTo>
                  <a:pt x="0" y="0"/>
                </a:moveTo>
                <a:lnTo>
                  <a:pt x="3180523" y="0"/>
                </a:lnTo>
                <a:lnTo>
                  <a:pt x="3180523" y="3364025"/>
                </a:lnTo>
                <a:lnTo>
                  <a:pt x="0" y="33640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0010B20-7908-4DDD-AE37-6FF991EB25B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01879" y="0"/>
            <a:ext cx="3790122" cy="2332383"/>
          </a:xfrm>
          <a:custGeom>
            <a:avLst/>
            <a:gdLst>
              <a:gd name="connsiteX0" fmla="*/ 0 w 3790122"/>
              <a:gd name="connsiteY0" fmla="*/ 0 h 2332383"/>
              <a:gd name="connsiteX1" fmla="*/ 3790122 w 3790122"/>
              <a:gd name="connsiteY1" fmla="*/ 0 h 2332383"/>
              <a:gd name="connsiteX2" fmla="*/ 3790122 w 3790122"/>
              <a:gd name="connsiteY2" fmla="*/ 2332383 h 2332383"/>
              <a:gd name="connsiteX3" fmla="*/ 0 w 3790122"/>
              <a:gd name="connsiteY3" fmla="*/ 2332383 h 233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0122" h="2332383">
                <a:moveTo>
                  <a:pt x="0" y="0"/>
                </a:moveTo>
                <a:lnTo>
                  <a:pt x="3790122" y="0"/>
                </a:lnTo>
                <a:lnTo>
                  <a:pt x="3790122" y="2332383"/>
                </a:lnTo>
                <a:lnTo>
                  <a:pt x="0" y="23323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8863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5438FFC9-FA8C-44CE-9B74-133103F604A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2351314"/>
            <a:ext cx="3531704" cy="4506686"/>
          </a:xfrm>
          <a:custGeom>
            <a:avLst/>
            <a:gdLst>
              <a:gd name="connsiteX0" fmla="*/ 0 w 3531704"/>
              <a:gd name="connsiteY0" fmla="*/ 0 h 4764157"/>
              <a:gd name="connsiteX1" fmla="*/ 3531704 w 3531704"/>
              <a:gd name="connsiteY1" fmla="*/ 0 h 4764157"/>
              <a:gd name="connsiteX2" fmla="*/ 3531704 w 3531704"/>
              <a:gd name="connsiteY2" fmla="*/ 4764157 h 4764157"/>
              <a:gd name="connsiteX3" fmla="*/ 0 w 3531704"/>
              <a:gd name="connsiteY3" fmla="*/ 4764157 h 476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1704" h="4764157">
                <a:moveTo>
                  <a:pt x="0" y="0"/>
                </a:moveTo>
                <a:lnTo>
                  <a:pt x="3531704" y="0"/>
                </a:lnTo>
                <a:lnTo>
                  <a:pt x="3531704" y="4764157"/>
                </a:lnTo>
                <a:lnTo>
                  <a:pt x="0" y="47641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876560D1-260D-434D-8D59-9654A718585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49977" y="1451734"/>
            <a:ext cx="5687423" cy="2819820"/>
          </a:xfrm>
          <a:custGeom>
            <a:avLst/>
            <a:gdLst>
              <a:gd name="connsiteX0" fmla="*/ 0 w 5687423"/>
              <a:gd name="connsiteY0" fmla="*/ 0 h 2819820"/>
              <a:gd name="connsiteX1" fmla="*/ 5687423 w 5687423"/>
              <a:gd name="connsiteY1" fmla="*/ 0 h 2819820"/>
              <a:gd name="connsiteX2" fmla="*/ 5687423 w 5687423"/>
              <a:gd name="connsiteY2" fmla="*/ 2819820 h 2819820"/>
              <a:gd name="connsiteX3" fmla="*/ 0 w 5687423"/>
              <a:gd name="connsiteY3" fmla="*/ 2819820 h 281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7423" h="2819820">
                <a:moveTo>
                  <a:pt x="0" y="0"/>
                </a:moveTo>
                <a:lnTo>
                  <a:pt x="5687423" y="0"/>
                </a:lnTo>
                <a:lnTo>
                  <a:pt x="5687423" y="2819820"/>
                </a:lnTo>
                <a:lnTo>
                  <a:pt x="0" y="28198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9066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64D9DBD0-DE03-4640-A2B1-82EA6786B65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040880" y="1325879"/>
            <a:ext cx="1828800" cy="182880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0"/>
                </a:lnTo>
                <a:lnTo>
                  <a:pt x="1828800" y="1828800"/>
                </a:lnTo>
                <a:lnTo>
                  <a:pt x="0" y="18288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Picture</a:t>
            </a:r>
            <a:endParaRPr lang="id-ID" dirty="0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12DEFC56-4734-439C-8282-5685EE3AFB6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418319" y="1325879"/>
            <a:ext cx="1828800" cy="182880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0"/>
                </a:lnTo>
                <a:lnTo>
                  <a:pt x="1828800" y="1828800"/>
                </a:lnTo>
                <a:lnTo>
                  <a:pt x="0" y="18288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Picture</a:t>
            </a:r>
            <a:endParaRPr lang="id-ID" dirty="0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AF0F44D8-A7BB-4993-B22D-A19C2EB62E1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418319" y="3703319"/>
            <a:ext cx="1828800" cy="182880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0"/>
                </a:lnTo>
                <a:lnTo>
                  <a:pt x="1828800" y="1828800"/>
                </a:lnTo>
                <a:lnTo>
                  <a:pt x="0" y="18288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Picture</a:t>
            </a:r>
            <a:endParaRPr lang="id-ID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B265B7C1-0ABB-40A0-A101-D96588773CF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040880" y="3703319"/>
            <a:ext cx="1828800" cy="182880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0"/>
                </a:lnTo>
                <a:lnTo>
                  <a:pt x="1828800" y="1828800"/>
                </a:lnTo>
                <a:lnTo>
                  <a:pt x="0" y="18288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83982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019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F55DC5AD-35F8-43C8-87E3-CE4D6E1DFD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01441" y="1519513"/>
            <a:ext cx="2377440" cy="2377440"/>
          </a:xfrm>
          <a:custGeom>
            <a:avLst/>
            <a:gdLst>
              <a:gd name="connsiteX0" fmla="*/ 0 w 2377440"/>
              <a:gd name="connsiteY0" fmla="*/ 0 h 2377440"/>
              <a:gd name="connsiteX1" fmla="*/ 2377440 w 2377440"/>
              <a:gd name="connsiteY1" fmla="*/ 0 h 2377440"/>
              <a:gd name="connsiteX2" fmla="*/ 2377440 w 2377440"/>
              <a:gd name="connsiteY2" fmla="*/ 2377440 h 2377440"/>
              <a:gd name="connsiteX3" fmla="*/ 0 w 2377440"/>
              <a:gd name="connsiteY3" fmla="*/ 237744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7440" h="2377440">
                <a:moveTo>
                  <a:pt x="0" y="0"/>
                </a:moveTo>
                <a:lnTo>
                  <a:pt x="2377440" y="0"/>
                </a:lnTo>
                <a:lnTo>
                  <a:pt x="2377440" y="2377440"/>
                </a:lnTo>
                <a:lnTo>
                  <a:pt x="0" y="23774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C5495D1-00AF-44E4-9618-93B4215049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99216" y="1519513"/>
            <a:ext cx="2377440" cy="2377440"/>
          </a:xfrm>
          <a:custGeom>
            <a:avLst/>
            <a:gdLst>
              <a:gd name="connsiteX0" fmla="*/ 0 w 2377440"/>
              <a:gd name="connsiteY0" fmla="*/ 0 h 2377440"/>
              <a:gd name="connsiteX1" fmla="*/ 2377440 w 2377440"/>
              <a:gd name="connsiteY1" fmla="*/ 0 h 2377440"/>
              <a:gd name="connsiteX2" fmla="*/ 2377440 w 2377440"/>
              <a:gd name="connsiteY2" fmla="*/ 2377440 h 2377440"/>
              <a:gd name="connsiteX3" fmla="*/ 0 w 2377440"/>
              <a:gd name="connsiteY3" fmla="*/ 237744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7440" h="2377440">
                <a:moveTo>
                  <a:pt x="0" y="0"/>
                </a:moveTo>
                <a:lnTo>
                  <a:pt x="2377440" y="0"/>
                </a:lnTo>
                <a:lnTo>
                  <a:pt x="2377440" y="2377440"/>
                </a:lnTo>
                <a:lnTo>
                  <a:pt x="0" y="23774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5952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2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53ECD93-151E-483B-A9F3-4D40282CD1E8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D21515-1BCB-4DE6-A520-B1F04D041BA0}"/>
              </a:ext>
            </a:extLst>
          </p:cNvPr>
          <p:cNvSpPr/>
          <p:nvPr/>
        </p:nvSpPr>
        <p:spPr>
          <a:xfrm>
            <a:off x="0" y="0"/>
            <a:ext cx="77724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4FF198-7C79-44AA-862D-5FF19E3E4968}"/>
              </a:ext>
            </a:extLst>
          </p:cNvPr>
          <p:cNvSpPr/>
          <p:nvPr/>
        </p:nvSpPr>
        <p:spPr>
          <a:xfrm>
            <a:off x="11414759" y="0"/>
            <a:ext cx="77724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8D868F-D4EA-409E-BE13-8A347BEA82F3}"/>
              </a:ext>
            </a:extLst>
          </p:cNvPr>
          <p:cNvSpPr/>
          <p:nvPr/>
        </p:nvSpPr>
        <p:spPr>
          <a:xfrm>
            <a:off x="1" y="780221"/>
            <a:ext cx="12192000" cy="52975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C39F6B27-C1C3-44FD-82B1-4FBA32C9B15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3" b="7473"/>
          <a:stretch>
            <a:fillRect/>
          </a:stretch>
        </p:blipFill>
        <p:spPr/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1DFDE97-FC0F-4201-B91C-6E6A8FE13F23}"/>
              </a:ext>
            </a:extLst>
          </p:cNvPr>
          <p:cNvSpPr txBox="1"/>
          <p:nvPr/>
        </p:nvSpPr>
        <p:spPr>
          <a:xfrm>
            <a:off x="5980375" y="1979425"/>
            <a:ext cx="3949146" cy="1231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4400" dirty="0">
                <a:solidFill>
                  <a:schemeClr val="bg1"/>
                </a:solidFill>
                <a:latin typeface="Playfair Display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Cordate-R</a:t>
            </a:r>
            <a:br>
              <a:rPr lang="en-US" sz="4400" dirty="0">
                <a:solidFill>
                  <a:schemeClr val="bg1"/>
                </a:solidFill>
                <a:latin typeface="Playfair Display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4400" dirty="0">
                <a:solidFill>
                  <a:schemeClr val="bg1"/>
                </a:solidFill>
                <a:latin typeface="Playfair Display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Presentation</a:t>
            </a:r>
          </a:p>
        </p:txBody>
      </p:sp>
      <p:sp>
        <p:nvSpPr>
          <p:cNvPr id="30" name="7 CuadroTexto">
            <a:extLst>
              <a:ext uri="{FF2B5EF4-FFF2-40B4-BE49-F238E27FC236}">
                <a16:creationId xmlns:a16="http://schemas.microsoft.com/office/drawing/2014/main" id="{BEB42672-3954-4B70-93DE-19FE626AB164}"/>
              </a:ext>
            </a:extLst>
          </p:cNvPr>
          <p:cNvSpPr txBox="1"/>
          <p:nvPr/>
        </p:nvSpPr>
        <p:spPr>
          <a:xfrm>
            <a:off x="5980375" y="3444389"/>
            <a:ext cx="3949146" cy="6001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Collaboratively administrate empowered markets via plug and play networks. Dynamic procrastinate B2C users. After installed base benefits dramatic coordinate proactive e-commerce via process.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FE10E91-9C66-48F5-AB98-7C82F7B2F65B}"/>
              </a:ext>
            </a:extLst>
          </p:cNvPr>
          <p:cNvGrpSpPr/>
          <p:nvPr/>
        </p:nvGrpSpPr>
        <p:grpSpPr>
          <a:xfrm>
            <a:off x="5980375" y="4278411"/>
            <a:ext cx="2782955" cy="600164"/>
            <a:chOff x="6983897" y="4041913"/>
            <a:chExt cx="2782955" cy="600164"/>
          </a:xfrm>
        </p:grpSpPr>
        <p:sp>
          <p:nvSpPr>
            <p:cNvPr id="32" name="Frame 31">
              <a:extLst>
                <a:ext uri="{FF2B5EF4-FFF2-40B4-BE49-F238E27FC236}">
                  <a16:creationId xmlns:a16="http://schemas.microsoft.com/office/drawing/2014/main" id="{CCB1CC88-4310-4CD2-AB76-7BBFA82EBBC9}"/>
                </a:ext>
              </a:extLst>
            </p:cNvPr>
            <p:cNvSpPr/>
            <p:nvPr/>
          </p:nvSpPr>
          <p:spPr>
            <a:xfrm>
              <a:off x="6983897" y="4041913"/>
              <a:ext cx="2782955" cy="600164"/>
            </a:xfrm>
            <a:prstGeom prst="frame">
              <a:avLst>
                <a:gd name="adj1" fmla="val 367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2500BFF-5AC2-4693-918E-E1321C88087E}"/>
                </a:ext>
              </a:extLst>
            </p:cNvPr>
            <p:cNvSpPr txBox="1"/>
            <p:nvPr/>
          </p:nvSpPr>
          <p:spPr>
            <a:xfrm>
              <a:off x="7187151" y="4218884"/>
              <a:ext cx="2376446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43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mo" panose="020B0604020202020204" pitchFamily="34" charset="0"/>
                </a:rPr>
                <a:t>Your Best Regards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4691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2FD325F-D135-4FD9-BB21-99C8A341A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3109" y="2052084"/>
            <a:ext cx="2565781" cy="40075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AC25136-7E10-469C-B25D-1076C905BC1A}"/>
              </a:ext>
            </a:extLst>
          </p:cNvPr>
          <p:cNvGrpSpPr/>
          <p:nvPr/>
        </p:nvGrpSpPr>
        <p:grpSpPr>
          <a:xfrm>
            <a:off x="2771374" y="598293"/>
            <a:ext cx="6649253" cy="959510"/>
            <a:chOff x="2703576" y="613072"/>
            <a:chExt cx="6784848" cy="95951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EA26EA-4B41-47E9-9387-5B5E5137F98C}"/>
                </a:ext>
              </a:extLst>
            </p:cNvPr>
            <p:cNvSpPr/>
            <p:nvPr/>
          </p:nvSpPr>
          <p:spPr>
            <a:xfrm>
              <a:off x="2703576" y="1180167"/>
              <a:ext cx="6784848" cy="392415"/>
            </a:xfrm>
            <a:prstGeom prst="rect">
              <a:avLst/>
            </a:prstGeom>
          </p:spPr>
          <p:txBody>
            <a:bodyPr wrap="square" lIns="0" tIns="0" rIns="0" bIns="0" num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Proactively envisioned multimedia based expertise and cross-media growth strategies. Seamlessly visualize quality intellectual capital without superior collaboration. Leverage agile frameworks to provide a robust synopsis for high level.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0847B0-BD69-450C-8163-D7C80946C684}"/>
                </a:ext>
              </a:extLst>
            </p:cNvPr>
            <p:cNvSpPr txBox="1"/>
            <p:nvPr/>
          </p:nvSpPr>
          <p:spPr>
            <a:xfrm>
              <a:off x="2703576" y="613072"/>
              <a:ext cx="6784848" cy="3941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800" dirty="0">
                  <a:solidFill>
                    <a:schemeClr val="tx2">
                      <a:lumMod val="85000"/>
                      <a:lumOff val="15000"/>
                    </a:schemeClr>
                  </a:solidFill>
                  <a:latin typeface="Playfair Display" panose="00000500000000000000" pitchFamily="50" charset="0"/>
                  <a:ea typeface="Roboto Slab" pitchFamily="2" charset="0"/>
                  <a:cs typeface="Lato" panose="020F0502020204030203" pitchFamily="34" charset="0"/>
                </a:rPr>
                <a:t>Cordate-R Presentation</a:t>
              </a:r>
            </a:p>
          </p:txBody>
        </p:sp>
      </p:grpSp>
      <p:sp>
        <p:nvSpPr>
          <p:cNvPr id="6" name="Shape 592">
            <a:extLst>
              <a:ext uri="{FF2B5EF4-FFF2-40B4-BE49-F238E27FC236}">
                <a16:creationId xmlns:a16="http://schemas.microsoft.com/office/drawing/2014/main" id="{44D3F58E-B8AE-4965-A001-4853154EA57F}"/>
              </a:ext>
            </a:extLst>
          </p:cNvPr>
          <p:cNvSpPr/>
          <p:nvPr/>
        </p:nvSpPr>
        <p:spPr>
          <a:xfrm>
            <a:off x="901419" y="3031652"/>
            <a:ext cx="2242619" cy="32052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lvl="0"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Shape 592">
            <a:extLst>
              <a:ext uri="{FF2B5EF4-FFF2-40B4-BE49-F238E27FC236}">
                <a16:creationId xmlns:a16="http://schemas.microsoft.com/office/drawing/2014/main" id="{0DF09C92-6696-4520-8D83-D1792A9F8047}"/>
              </a:ext>
            </a:extLst>
          </p:cNvPr>
          <p:cNvSpPr/>
          <p:nvPr/>
        </p:nvSpPr>
        <p:spPr>
          <a:xfrm>
            <a:off x="1506646" y="3031652"/>
            <a:ext cx="1637392" cy="32052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45719" rIns="45719" anchor="ctr"/>
          <a:lstStyle/>
          <a:p>
            <a:pPr lvl="0"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A9CA0C-FDC7-4079-9621-321649674F12}"/>
              </a:ext>
            </a:extLst>
          </p:cNvPr>
          <p:cNvSpPr txBox="1"/>
          <p:nvPr/>
        </p:nvSpPr>
        <p:spPr>
          <a:xfrm>
            <a:off x="2213978" y="3038026"/>
            <a:ext cx="930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 Black" charset="0"/>
              </a:rPr>
              <a:t>$ 27,000</a:t>
            </a:r>
          </a:p>
        </p:txBody>
      </p:sp>
      <p:sp>
        <p:nvSpPr>
          <p:cNvPr id="9" name="7 CuadroTexto">
            <a:extLst>
              <a:ext uri="{FF2B5EF4-FFF2-40B4-BE49-F238E27FC236}">
                <a16:creationId xmlns:a16="http://schemas.microsoft.com/office/drawing/2014/main" id="{CF2BD74B-1236-4D55-AFE4-C34349FB7B1E}"/>
              </a:ext>
            </a:extLst>
          </p:cNvPr>
          <p:cNvSpPr txBox="1"/>
          <p:nvPr/>
        </p:nvSpPr>
        <p:spPr>
          <a:xfrm>
            <a:off x="901419" y="3451626"/>
            <a:ext cx="2242619" cy="3924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Make a type specimen book unknown printer took type and scrambled it.</a:t>
            </a:r>
          </a:p>
        </p:txBody>
      </p:sp>
      <p:sp>
        <p:nvSpPr>
          <p:cNvPr id="10" name="Shape 592">
            <a:extLst>
              <a:ext uri="{FF2B5EF4-FFF2-40B4-BE49-F238E27FC236}">
                <a16:creationId xmlns:a16="http://schemas.microsoft.com/office/drawing/2014/main" id="{93C547F0-F6D9-4AD8-B0C5-0F82443B9EC3}"/>
              </a:ext>
            </a:extLst>
          </p:cNvPr>
          <p:cNvSpPr/>
          <p:nvPr/>
        </p:nvSpPr>
        <p:spPr>
          <a:xfrm>
            <a:off x="1196672" y="4496023"/>
            <a:ext cx="2242619" cy="32052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lvl="0"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Shape 592">
            <a:extLst>
              <a:ext uri="{FF2B5EF4-FFF2-40B4-BE49-F238E27FC236}">
                <a16:creationId xmlns:a16="http://schemas.microsoft.com/office/drawing/2014/main" id="{23C7B9DA-D0EB-4B57-9CA3-81DE1422666F}"/>
              </a:ext>
            </a:extLst>
          </p:cNvPr>
          <p:cNvSpPr/>
          <p:nvPr/>
        </p:nvSpPr>
        <p:spPr>
          <a:xfrm>
            <a:off x="2256207" y="4496023"/>
            <a:ext cx="1183084" cy="32052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lvl="0"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6C975F-6BB5-4971-AD91-CED913CE0714}"/>
              </a:ext>
            </a:extLst>
          </p:cNvPr>
          <p:cNvSpPr txBox="1"/>
          <p:nvPr/>
        </p:nvSpPr>
        <p:spPr>
          <a:xfrm>
            <a:off x="2509231" y="4502397"/>
            <a:ext cx="930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 Black" charset="0"/>
              </a:rPr>
              <a:t>$ </a:t>
            </a:r>
            <a:r>
              <a:rPr lang="id-ID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 Black" charset="0"/>
              </a:rPr>
              <a:t>15</a:t>
            </a:r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 Black" charset="0"/>
              </a:rPr>
              <a:t>,000</a:t>
            </a:r>
          </a:p>
        </p:txBody>
      </p:sp>
      <p:sp>
        <p:nvSpPr>
          <p:cNvPr id="13" name="7 CuadroTexto">
            <a:extLst>
              <a:ext uri="{FF2B5EF4-FFF2-40B4-BE49-F238E27FC236}">
                <a16:creationId xmlns:a16="http://schemas.microsoft.com/office/drawing/2014/main" id="{7C90F1FB-C8C2-4957-A97F-C6D4773F61AE}"/>
              </a:ext>
            </a:extLst>
          </p:cNvPr>
          <p:cNvSpPr txBox="1"/>
          <p:nvPr/>
        </p:nvSpPr>
        <p:spPr>
          <a:xfrm>
            <a:off x="1196672" y="4915997"/>
            <a:ext cx="2242619" cy="3924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Make a type specimen book unknown printer took type and scrambled it.</a:t>
            </a:r>
          </a:p>
        </p:txBody>
      </p:sp>
      <p:sp>
        <p:nvSpPr>
          <p:cNvPr id="14" name="Shape 592">
            <a:extLst>
              <a:ext uri="{FF2B5EF4-FFF2-40B4-BE49-F238E27FC236}">
                <a16:creationId xmlns:a16="http://schemas.microsoft.com/office/drawing/2014/main" id="{A60FA973-069D-4E70-BABE-3A80CE504F6F}"/>
              </a:ext>
            </a:extLst>
          </p:cNvPr>
          <p:cNvSpPr/>
          <p:nvPr/>
        </p:nvSpPr>
        <p:spPr>
          <a:xfrm>
            <a:off x="9047962" y="2763245"/>
            <a:ext cx="2242619" cy="32052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lvl="0"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Shape 592">
            <a:extLst>
              <a:ext uri="{FF2B5EF4-FFF2-40B4-BE49-F238E27FC236}">
                <a16:creationId xmlns:a16="http://schemas.microsoft.com/office/drawing/2014/main" id="{3AEE88E9-2324-48D2-A3A5-62BB063D5864}"/>
              </a:ext>
            </a:extLst>
          </p:cNvPr>
          <p:cNvSpPr/>
          <p:nvPr/>
        </p:nvSpPr>
        <p:spPr>
          <a:xfrm>
            <a:off x="9047962" y="2763245"/>
            <a:ext cx="2024107" cy="32052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lvl="0"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2F9BFB-A0F0-4265-8E45-9D2B1B3A5CA5}"/>
              </a:ext>
            </a:extLst>
          </p:cNvPr>
          <p:cNvSpPr txBox="1"/>
          <p:nvPr/>
        </p:nvSpPr>
        <p:spPr>
          <a:xfrm>
            <a:off x="9047962" y="2769619"/>
            <a:ext cx="930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 Black" charset="0"/>
              </a:rPr>
              <a:t>$ </a:t>
            </a:r>
            <a:r>
              <a:rPr lang="id-ID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 Black" charset="0"/>
              </a:rPr>
              <a:t>30</a:t>
            </a:r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 Black" charset="0"/>
              </a:rPr>
              <a:t>,000</a:t>
            </a:r>
          </a:p>
        </p:txBody>
      </p:sp>
      <p:sp>
        <p:nvSpPr>
          <p:cNvPr id="17" name="7 CuadroTexto">
            <a:extLst>
              <a:ext uri="{FF2B5EF4-FFF2-40B4-BE49-F238E27FC236}">
                <a16:creationId xmlns:a16="http://schemas.microsoft.com/office/drawing/2014/main" id="{C3DA6B10-C3C4-4AC9-BDBF-6E706E7FFEF6}"/>
              </a:ext>
            </a:extLst>
          </p:cNvPr>
          <p:cNvSpPr txBox="1"/>
          <p:nvPr/>
        </p:nvSpPr>
        <p:spPr>
          <a:xfrm>
            <a:off x="9047962" y="3183219"/>
            <a:ext cx="2242619" cy="3924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Make a type specimen book unknown printer took type and scrambled it.</a:t>
            </a:r>
          </a:p>
        </p:txBody>
      </p:sp>
      <p:sp>
        <p:nvSpPr>
          <p:cNvPr id="18" name="Shape 592">
            <a:extLst>
              <a:ext uri="{FF2B5EF4-FFF2-40B4-BE49-F238E27FC236}">
                <a16:creationId xmlns:a16="http://schemas.microsoft.com/office/drawing/2014/main" id="{8FC5FF5C-11D5-419E-BE3A-5AED53D3AA87}"/>
              </a:ext>
            </a:extLst>
          </p:cNvPr>
          <p:cNvSpPr/>
          <p:nvPr/>
        </p:nvSpPr>
        <p:spPr>
          <a:xfrm>
            <a:off x="8747676" y="4070633"/>
            <a:ext cx="2242619" cy="32052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lvl="0"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Shape 592">
            <a:extLst>
              <a:ext uri="{FF2B5EF4-FFF2-40B4-BE49-F238E27FC236}">
                <a16:creationId xmlns:a16="http://schemas.microsoft.com/office/drawing/2014/main" id="{6C9F6069-9792-4739-89E0-424CFECF7A07}"/>
              </a:ext>
            </a:extLst>
          </p:cNvPr>
          <p:cNvSpPr/>
          <p:nvPr/>
        </p:nvSpPr>
        <p:spPr>
          <a:xfrm>
            <a:off x="8747676" y="4070633"/>
            <a:ext cx="1494799" cy="320524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lvl="0"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4CE946-58FF-404D-BB7E-69883DC4D7D1}"/>
              </a:ext>
            </a:extLst>
          </p:cNvPr>
          <p:cNvSpPr txBox="1"/>
          <p:nvPr/>
        </p:nvSpPr>
        <p:spPr>
          <a:xfrm>
            <a:off x="8747676" y="4077007"/>
            <a:ext cx="930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 Black" charset="0"/>
              </a:rPr>
              <a:t>$ </a:t>
            </a:r>
            <a:r>
              <a:rPr lang="id-ID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 Black" charset="0"/>
              </a:rPr>
              <a:t>19</a:t>
            </a:r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 Black" charset="0"/>
              </a:rPr>
              <a:t>,000</a:t>
            </a:r>
          </a:p>
        </p:txBody>
      </p:sp>
      <p:sp>
        <p:nvSpPr>
          <p:cNvPr id="21" name="7 CuadroTexto">
            <a:extLst>
              <a:ext uri="{FF2B5EF4-FFF2-40B4-BE49-F238E27FC236}">
                <a16:creationId xmlns:a16="http://schemas.microsoft.com/office/drawing/2014/main" id="{29491EDB-33AC-4647-A728-E21FE8C9A691}"/>
              </a:ext>
            </a:extLst>
          </p:cNvPr>
          <p:cNvSpPr txBox="1"/>
          <p:nvPr/>
        </p:nvSpPr>
        <p:spPr>
          <a:xfrm>
            <a:off x="8747676" y="4490607"/>
            <a:ext cx="2242619" cy="3924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Make a type specimen book unknown printer took type and scrambled it.</a:t>
            </a: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EFEB89DB-38D6-4E36-BBE8-056BE0CB0AE5}"/>
              </a:ext>
            </a:extLst>
          </p:cNvPr>
          <p:cNvSpPr/>
          <p:nvPr/>
        </p:nvSpPr>
        <p:spPr>
          <a:xfrm>
            <a:off x="5987782" y="3595789"/>
            <a:ext cx="739345" cy="73934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461302-ED90-4C72-94E1-DE7BCF9B81D4}"/>
              </a:ext>
            </a:extLst>
          </p:cNvPr>
          <p:cNvCxnSpPr/>
          <p:nvPr/>
        </p:nvCxnSpPr>
        <p:spPr>
          <a:xfrm rot="10800000" flipV="1">
            <a:off x="7226597" y="3191914"/>
            <a:ext cx="1521079" cy="0"/>
          </a:xfrm>
          <a:prstGeom prst="line">
            <a:avLst/>
          </a:prstGeom>
          <a:ln>
            <a:solidFill>
              <a:schemeClr val="accent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B4B4828-EC27-44B3-9F9F-465A5CCA8AA6}"/>
              </a:ext>
            </a:extLst>
          </p:cNvPr>
          <p:cNvCxnSpPr/>
          <p:nvPr/>
        </p:nvCxnSpPr>
        <p:spPr>
          <a:xfrm flipH="1">
            <a:off x="7063929" y="4499302"/>
            <a:ext cx="1395041" cy="0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81783E0-1D66-4275-A83A-82FFAA73ED39}"/>
              </a:ext>
            </a:extLst>
          </p:cNvPr>
          <p:cNvCxnSpPr/>
          <p:nvPr/>
        </p:nvCxnSpPr>
        <p:spPr>
          <a:xfrm>
            <a:off x="3429498" y="3570822"/>
            <a:ext cx="1678539" cy="9830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139177D-31FB-4D69-A381-6609DDC610C1}"/>
              </a:ext>
            </a:extLst>
          </p:cNvPr>
          <p:cNvCxnSpPr/>
          <p:nvPr/>
        </p:nvCxnSpPr>
        <p:spPr>
          <a:xfrm flipV="1">
            <a:off x="3724201" y="4924692"/>
            <a:ext cx="1395041" cy="0"/>
          </a:xfrm>
          <a:prstGeom prst="line">
            <a:avLst/>
          </a:prstGeom>
          <a:ln>
            <a:solidFill>
              <a:schemeClr val="accent4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0DA1A76F-921F-4151-9979-758507B54A2B}"/>
              </a:ext>
            </a:extLst>
          </p:cNvPr>
          <p:cNvSpPr/>
          <p:nvPr/>
        </p:nvSpPr>
        <p:spPr>
          <a:xfrm>
            <a:off x="6789235" y="2935713"/>
            <a:ext cx="512402" cy="5124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B164F3C-58DB-4309-95EF-A47D48D180B7}"/>
              </a:ext>
            </a:extLst>
          </p:cNvPr>
          <p:cNvSpPr/>
          <p:nvPr/>
        </p:nvSpPr>
        <p:spPr>
          <a:xfrm>
            <a:off x="6631036" y="4243101"/>
            <a:ext cx="512402" cy="512402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FF608B9-3DF7-45E2-99C3-509F209F048F}"/>
              </a:ext>
            </a:extLst>
          </p:cNvPr>
          <p:cNvSpPr/>
          <p:nvPr/>
        </p:nvSpPr>
        <p:spPr>
          <a:xfrm>
            <a:off x="5044203" y="3319536"/>
            <a:ext cx="512402" cy="51240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A986E61-5026-4428-88B5-2626F3C05FE8}"/>
              </a:ext>
            </a:extLst>
          </p:cNvPr>
          <p:cNvSpPr/>
          <p:nvPr/>
        </p:nvSpPr>
        <p:spPr>
          <a:xfrm>
            <a:off x="5031687" y="4668491"/>
            <a:ext cx="512402" cy="5124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82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43E19BB-1567-4A0F-9954-A76663EB27A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4675059"/>
              <a:gd name="connsiteY0" fmla="*/ 0 h 4624612"/>
              <a:gd name="connsiteX1" fmla="*/ 4675059 w 4675059"/>
              <a:gd name="connsiteY1" fmla="*/ 0 h 4624612"/>
              <a:gd name="connsiteX2" fmla="*/ 4675059 w 4675059"/>
              <a:gd name="connsiteY2" fmla="*/ 4624612 h 4624612"/>
              <a:gd name="connsiteX3" fmla="*/ 0 w 4675059"/>
              <a:gd name="connsiteY3" fmla="*/ 4624612 h 462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75059" h="4624612">
                <a:moveTo>
                  <a:pt x="0" y="0"/>
                </a:moveTo>
                <a:lnTo>
                  <a:pt x="4675059" y="0"/>
                </a:lnTo>
                <a:lnTo>
                  <a:pt x="4675059" y="4624612"/>
                </a:lnTo>
                <a:lnTo>
                  <a:pt x="0" y="46246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Gudea" panose="02000000000000000000" pitchFamily="50" charset="0"/>
              <a:ea typeface="PT Sans" panose="020B0503020203020204" pitchFamily="34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F9B3D01-6312-4225-AE05-009B108485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77" b="25177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2EF456-44BA-49B7-A506-3D6AA9ABEF90}"/>
              </a:ext>
            </a:extLst>
          </p:cNvPr>
          <p:cNvSpPr/>
          <p:nvPr/>
        </p:nvSpPr>
        <p:spPr>
          <a:xfrm>
            <a:off x="944770" y="982318"/>
            <a:ext cx="10744200" cy="5334000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259C9-2AE6-4489-B1BA-2968A6C5F9A4}"/>
              </a:ext>
            </a:extLst>
          </p:cNvPr>
          <p:cNvSpPr txBox="1"/>
          <p:nvPr/>
        </p:nvSpPr>
        <p:spPr>
          <a:xfrm>
            <a:off x="1152230" y="1767007"/>
            <a:ext cx="9566570" cy="33239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latin typeface="Playfair Display" panose="00000500000000000000" pitchFamily="50" charset="0"/>
                <a:ea typeface="Roboto Slab" pitchFamily="2" charset="0"/>
              </a:rPr>
              <a:t>Cardiology is the study and treatment of disorders of the heart and the blood vessels. A heart disease or cardiovascular disease may be referred to a cardiologist. Cardiology is a branch of internal medicine. A cardiologist is not the same as a cardiac surgeon.</a:t>
            </a:r>
            <a:endParaRPr lang="en-US" sz="6000" i="1" dirty="0">
              <a:solidFill>
                <a:schemeClr val="bg1"/>
              </a:solidFill>
              <a:latin typeface="Playfair Display" panose="00000500000000000000" pitchFamily="50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482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B30ED1-56D9-4F0A-9EBA-F898138D7289}"/>
              </a:ext>
            </a:extLst>
          </p:cNvPr>
          <p:cNvSpPr/>
          <p:nvPr/>
        </p:nvSpPr>
        <p:spPr>
          <a:xfrm>
            <a:off x="0" y="0"/>
            <a:ext cx="12192000" cy="2234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93E1DD-FABA-4102-B03A-5C211E500D97}"/>
              </a:ext>
            </a:extLst>
          </p:cNvPr>
          <p:cNvSpPr txBox="1"/>
          <p:nvPr/>
        </p:nvSpPr>
        <p:spPr>
          <a:xfrm>
            <a:off x="5736381" y="4738874"/>
            <a:ext cx="15378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Sans Serif" panose="02020603050405020304" pitchFamily="18" charset="0"/>
              </a:rPr>
              <a:t>Our Project</a:t>
            </a:r>
          </a:p>
        </p:txBody>
      </p:sp>
      <p:sp>
        <p:nvSpPr>
          <p:cNvPr id="7" name="7 CuadroTexto">
            <a:extLst>
              <a:ext uri="{FF2B5EF4-FFF2-40B4-BE49-F238E27FC236}">
                <a16:creationId xmlns:a16="http://schemas.microsoft.com/office/drawing/2014/main" id="{7B3D496A-F381-48FA-917D-D38BDC430424}"/>
              </a:ext>
            </a:extLst>
          </p:cNvPr>
          <p:cNvSpPr txBox="1"/>
          <p:nvPr/>
        </p:nvSpPr>
        <p:spPr>
          <a:xfrm>
            <a:off x="5155142" y="5232174"/>
            <a:ext cx="2119123" cy="6001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Leverage agile frameworks to provide a robust synopsis for high level views new normal cultivate one-to-one.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Lato" charset="0"/>
            </a:endParaRPr>
          </a:p>
        </p:txBody>
      </p:sp>
      <p:sp>
        <p:nvSpPr>
          <p:cNvPr id="8" name="Freeform 81">
            <a:extLst>
              <a:ext uri="{FF2B5EF4-FFF2-40B4-BE49-F238E27FC236}">
                <a16:creationId xmlns:a16="http://schemas.microsoft.com/office/drawing/2014/main" id="{9970D799-FBD6-4DB1-BCEB-7EA9F0EC7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5142" y="4657216"/>
            <a:ext cx="341553" cy="378293"/>
          </a:xfrm>
          <a:custGeom>
            <a:avLst/>
            <a:gdLst>
              <a:gd name="T0" fmla="*/ 552 w 1107"/>
              <a:gd name="T1" fmla="*/ 0 h 1225"/>
              <a:gd name="T2" fmla="*/ 1106 w 1107"/>
              <a:gd name="T3" fmla="*/ 292 h 1225"/>
              <a:gd name="T4" fmla="*/ 1106 w 1107"/>
              <a:gd name="T5" fmla="*/ 410 h 1225"/>
              <a:gd name="T6" fmla="*/ 0 w 1107"/>
              <a:gd name="T7" fmla="*/ 410 h 1225"/>
              <a:gd name="T8" fmla="*/ 0 w 1107"/>
              <a:gd name="T9" fmla="*/ 292 h 1225"/>
              <a:gd name="T10" fmla="*/ 552 w 1107"/>
              <a:gd name="T11" fmla="*/ 0 h 1225"/>
              <a:gd name="T12" fmla="*/ 989 w 1107"/>
              <a:gd name="T13" fmla="*/ 524 h 1225"/>
              <a:gd name="T14" fmla="*/ 989 w 1107"/>
              <a:gd name="T15" fmla="*/ 934 h 1225"/>
              <a:gd name="T16" fmla="*/ 814 w 1107"/>
              <a:gd name="T17" fmla="*/ 934 h 1225"/>
              <a:gd name="T18" fmla="*/ 814 w 1107"/>
              <a:gd name="T19" fmla="*/ 524 h 1225"/>
              <a:gd name="T20" fmla="*/ 989 w 1107"/>
              <a:gd name="T21" fmla="*/ 524 h 1225"/>
              <a:gd name="T22" fmla="*/ 0 w 1107"/>
              <a:gd name="T23" fmla="*/ 1224 h 1225"/>
              <a:gd name="T24" fmla="*/ 0 w 1107"/>
              <a:gd name="T25" fmla="*/ 1049 h 1225"/>
              <a:gd name="T26" fmla="*/ 1106 w 1107"/>
              <a:gd name="T27" fmla="*/ 1049 h 1225"/>
              <a:gd name="T28" fmla="*/ 1106 w 1107"/>
              <a:gd name="T29" fmla="*/ 1224 h 1225"/>
              <a:gd name="T30" fmla="*/ 0 w 1107"/>
              <a:gd name="T31" fmla="*/ 1224 h 1225"/>
              <a:gd name="T32" fmla="*/ 464 w 1107"/>
              <a:gd name="T33" fmla="*/ 524 h 1225"/>
              <a:gd name="T34" fmla="*/ 639 w 1107"/>
              <a:gd name="T35" fmla="*/ 524 h 1225"/>
              <a:gd name="T36" fmla="*/ 639 w 1107"/>
              <a:gd name="T37" fmla="*/ 934 h 1225"/>
              <a:gd name="T38" fmla="*/ 464 w 1107"/>
              <a:gd name="T39" fmla="*/ 934 h 1225"/>
              <a:gd name="T40" fmla="*/ 464 w 1107"/>
              <a:gd name="T41" fmla="*/ 524 h 1225"/>
              <a:gd name="T42" fmla="*/ 114 w 1107"/>
              <a:gd name="T43" fmla="*/ 524 h 1225"/>
              <a:gd name="T44" fmla="*/ 289 w 1107"/>
              <a:gd name="T45" fmla="*/ 524 h 1225"/>
              <a:gd name="T46" fmla="*/ 289 w 1107"/>
              <a:gd name="T47" fmla="*/ 934 h 1225"/>
              <a:gd name="T48" fmla="*/ 114 w 1107"/>
              <a:gd name="T49" fmla="*/ 934 h 1225"/>
              <a:gd name="T50" fmla="*/ 114 w 1107"/>
              <a:gd name="T51" fmla="*/ 524 h 1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07" h="1225">
                <a:moveTo>
                  <a:pt x="552" y="0"/>
                </a:moveTo>
                <a:lnTo>
                  <a:pt x="1106" y="292"/>
                </a:lnTo>
                <a:lnTo>
                  <a:pt x="1106" y="410"/>
                </a:lnTo>
                <a:lnTo>
                  <a:pt x="0" y="410"/>
                </a:lnTo>
                <a:lnTo>
                  <a:pt x="0" y="292"/>
                </a:lnTo>
                <a:lnTo>
                  <a:pt x="552" y="0"/>
                </a:lnTo>
                <a:close/>
                <a:moveTo>
                  <a:pt x="989" y="524"/>
                </a:moveTo>
                <a:lnTo>
                  <a:pt x="989" y="934"/>
                </a:lnTo>
                <a:lnTo>
                  <a:pt x="814" y="934"/>
                </a:lnTo>
                <a:lnTo>
                  <a:pt x="814" y="524"/>
                </a:lnTo>
                <a:lnTo>
                  <a:pt x="989" y="524"/>
                </a:lnTo>
                <a:close/>
                <a:moveTo>
                  <a:pt x="0" y="1224"/>
                </a:moveTo>
                <a:lnTo>
                  <a:pt x="0" y="1049"/>
                </a:lnTo>
                <a:lnTo>
                  <a:pt x="1106" y="1049"/>
                </a:lnTo>
                <a:lnTo>
                  <a:pt x="1106" y="1224"/>
                </a:lnTo>
                <a:lnTo>
                  <a:pt x="0" y="1224"/>
                </a:lnTo>
                <a:close/>
                <a:moveTo>
                  <a:pt x="464" y="524"/>
                </a:moveTo>
                <a:lnTo>
                  <a:pt x="639" y="524"/>
                </a:lnTo>
                <a:lnTo>
                  <a:pt x="639" y="934"/>
                </a:lnTo>
                <a:lnTo>
                  <a:pt x="464" y="934"/>
                </a:lnTo>
                <a:lnTo>
                  <a:pt x="464" y="524"/>
                </a:lnTo>
                <a:close/>
                <a:moveTo>
                  <a:pt x="114" y="524"/>
                </a:moveTo>
                <a:lnTo>
                  <a:pt x="289" y="524"/>
                </a:lnTo>
                <a:lnTo>
                  <a:pt x="289" y="934"/>
                </a:lnTo>
                <a:lnTo>
                  <a:pt x="114" y="934"/>
                </a:lnTo>
                <a:lnTo>
                  <a:pt x="114" y="5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>
              <a:solidFill>
                <a:schemeClr val="tx2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7 CuadroTexto">
            <a:extLst>
              <a:ext uri="{FF2B5EF4-FFF2-40B4-BE49-F238E27FC236}">
                <a16:creationId xmlns:a16="http://schemas.microsoft.com/office/drawing/2014/main" id="{05781480-F5D7-4984-B49A-E59DEE498E81}"/>
              </a:ext>
            </a:extLst>
          </p:cNvPr>
          <p:cNvSpPr txBox="1"/>
          <p:nvPr/>
        </p:nvSpPr>
        <p:spPr>
          <a:xfrm>
            <a:off x="5155142" y="1723724"/>
            <a:ext cx="5789524" cy="12234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Globally incubate standards compliant channels before scalable benefits </a:t>
            </a:r>
            <a:r>
              <a:rPr lang="en-US" alt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extensible testing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ao UI" panose="020B0502040204020203" pitchFamily="34" charset="0"/>
              </a:rPr>
              <a:t>fruit to identify a ballpark value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B2C users after installed.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Lao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9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Lao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Interactively coordinate proactive e-commerce via process-centric outside the box  thinking pursue scalable customer service through empowered markets networks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pursue intellectual </a:t>
            </a:r>
            <a:r>
              <a:rPr lang="en-US" alt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procedures for reliable good </a:t>
            </a:r>
            <a:r>
              <a:rPr lang="en-US" alt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atha" panose="020B0502040204020203" pitchFamily="34" charset="0"/>
              </a:rPr>
              <a:t>u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atha" panose="020B0502040204020203" pitchFamily="34" charset="0"/>
              </a:rPr>
              <a:t>ser generated normal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mo" panose="020B0604020202020204" pitchFamily="34" charset="0"/>
              </a:rPr>
              <a:t>make a type book known printer took a galley of type good user..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C57F54-8520-422B-A072-ED3BA42CC3B8}"/>
              </a:ext>
            </a:extLst>
          </p:cNvPr>
          <p:cNvSpPr txBox="1"/>
          <p:nvPr/>
        </p:nvSpPr>
        <p:spPr>
          <a:xfrm>
            <a:off x="5155142" y="1146562"/>
            <a:ext cx="5789524" cy="3962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Playfair Display" panose="00000500000000000000" pitchFamily="50" charset="0"/>
                <a:ea typeface="Roboto Slab" pitchFamily="2" charset="0"/>
                <a:cs typeface="Lato" panose="020F0502020204030203" pitchFamily="34" charset="0"/>
              </a:rPr>
              <a:t>Cordate-R Presentation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DD73A10-5ACC-49B3-B40B-D5D7D455FC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2" r="26042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24C8960-5CA0-4487-8965-3BE0F8CC5EE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 b="29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0503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C2C1996-B151-4A6A-8C17-85F0892EBB3E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7" r="24257" b="54818"/>
          <a:stretch/>
        </p:blipFill>
        <p:spPr>
          <a:xfrm>
            <a:off x="723900" y="3762102"/>
            <a:ext cx="3988905" cy="2333897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AE32F7E-0D9E-4006-9959-BA6633AD018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2" b="47402"/>
          <a:stretch/>
        </p:blipFill>
        <p:spPr>
          <a:xfrm>
            <a:off x="4858580" y="3762102"/>
            <a:ext cx="3988905" cy="2333897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FCC4D5C-A98D-46D8-AE78-1A9F9B0E1FDE}"/>
              </a:ext>
            </a:extLst>
          </p:cNvPr>
          <p:cNvSpPr/>
          <p:nvPr/>
        </p:nvSpPr>
        <p:spPr>
          <a:xfrm>
            <a:off x="8993260" y="3762102"/>
            <a:ext cx="2474840" cy="23338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6D67D3-967B-49C2-BE55-209B03A9B48D}"/>
              </a:ext>
            </a:extLst>
          </p:cNvPr>
          <p:cNvSpPr txBox="1"/>
          <p:nvPr/>
        </p:nvSpPr>
        <p:spPr>
          <a:xfrm>
            <a:off x="9515169" y="4436607"/>
            <a:ext cx="1431022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Alone we can do so little, together we can do so much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46C139-F8F2-4D78-9851-A4E9EC17BC1C}"/>
              </a:ext>
            </a:extLst>
          </p:cNvPr>
          <p:cNvSpPr/>
          <p:nvPr/>
        </p:nvSpPr>
        <p:spPr>
          <a:xfrm>
            <a:off x="1128091" y="2672036"/>
            <a:ext cx="3180522" cy="15372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82399A-138A-4FB3-9D23-02349C8B26F0}"/>
              </a:ext>
            </a:extLst>
          </p:cNvPr>
          <p:cNvSpPr/>
          <p:nvPr/>
        </p:nvSpPr>
        <p:spPr>
          <a:xfrm>
            <a:off x="5262771" y="2672036"/>
            <a:ext cx="3180522" cy="15372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6D3D7A-1333-463A-9CAA-64D07D2A7F88}"/>
              </a:ext>
            </a:extLst>
          </p:cNvPr>
          <p:cNvSpPr txBox="1"/>
          <p:nvPr/>
        </p:nvSpPr>
        <p:spPr>
          <a:xfrm>
            <a:off x="1575352" y="2975251"/>
            <a:ext cx="2286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Sans Serif" panose="02020603050405020304" pitchFamily="18" charset="0"/>
              </a:rPr>
              <a:t>Daniela </a:t>
            </a:r>
            <a:r>
              <a:rPr lang="en-US" sz="1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Sans Serif" panose="02020603050405020304" pitchFamily="18" charset="0"/>
              </a:rPr>
              <a:t>Patersson</a:t>
            </a:r>
            <a:endParaRPr lang="en-US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Sans Serif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984430-C6E5-4DD4-8B95-71F8230EDF02}"/>
              </a:ext>
            </a:extLst>
          </p:cNvPr>
          <p:cNvSpPr txBox="1"/>
          <p:nvPr/>
        </p:nvSpPr>
        <p:spPr>
          <a:xfrm>
            <a:off x="1575352" y="3245352"/>
            <a:ext cx="2286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Sans Serif" panose="02020603050405020304" pitchFamily="18" charset="0"/>
              </a:rPr>
              <a:t>Web Designer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FE8042-E9DD-45A4-B95D-7051F865B916}"/>
              </a:ext>
            </a:extLst>
          </p:cNvPr>
          <p:cNvSpPr/>
          <p:nvPr/>
        </p:nvSpPr>
        <p:spPr>
          <a:xfrm>
            <a:off x="1575352" y="3513657"/>
            <a:ext cx="2286000" cy="39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Collaboratively administrate empowered markets networks dynamic procrastinate.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D515E3-2B8D-40B2-B905-B8998C9158A0}"/>
              </a:ext>
            </a:extLst>
          </p:cNvPr>
          <p:cNvSpPr txBox="1"/>
          <p:nvPr/>
        </p:nvSpPr>
        <p:spPr>
          <a:xfrm>
            <a:off x="5710032" y="2975251"/>
            <a:ext cx="2286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Sans Serif" panose="02020603050405020304" pitchFamily="18" charset="0"/>
              </a:rPr>
              <a:t>Natalie Carter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E7D49D-9649-4770-8CCA-71E6F754C319}"/>
              </a:ext>
            </a:extLst>
          </p:cNvPr>
          <p:cNvSpPr txBox="1"/>
          <p:nvPr/>
        </p:nvSpPr>
        <p:spPr>
          <a:xfrm>
            <a:off x="5710032" y="3245352"/>
            <a:ext cx="2286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Sans Serif" panose="02020603050405020304" pitchFamily="18" charset="0"/>
              </a:rPr>
              <a:t>Design Graphic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36DC8F8-F19F-43FC-9164-8EA92513A85D}"/>
              </a:ext>
            </a:extLst>
          </p:cNvPr>
          <p:cNvSpPr/>
          <p:nvPr/>
        </p:nvSpPr>
        <p:spPr>
          <a:xfrm>
            <a:off x="5710032" y="3513657"/>
            <a:ext cx="2286000" cy="39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Collaboratively administrate empowered markets networks dynamic procrastinate.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F9DC9A-75D2-44B5-9C52-3C665E2168C0}"/>
              </a:ext>
            </a:extLst>
          </p:cNvPr>
          <p:cNvSpPr txBox="1"/>
          <p:nvPr/>
        </p:nvSpPr>
        <p:spPr>
          <a:xfrm>
            <a:off x="723900" y="917402"/>
            <a:ext cx="6578048" cy="3940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Playfair Display" panose="00000500000000000000" pitchFamily="50" charset="0"/>
                <a:ea typeface="Roboto" panose="02000000000000000000" pitchFamily="2" charset="0"/>
                <a:cs typeface="Open Sans Extrabold" panose="020B0906030804020204" pitchFamily="34" charset="0"/>
              </a:rPr>
              <a:t>Our Team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DCB312-E7FD-4B60-B863-DC19BE173B03}"/>
              </a:ext>
            </a:extLst>
          </p:cNvPr>
          <p:cNvSpPr/>
          <p:nvPr/>
        </p:nvSpPr>
        <p:spPr>
          <a:xfrm>
            <a:off x="723900" y="1389146"/>
            <a:ext cx="6578048" cy="365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Interactively coordinate proactive e-commerce via process centric "outside the box" thinking. Completely pursue scalable collaboratively administrate empowered markets via plug and play networks. Standards in web-readiness scale.</a:t>
            </a:r>
          </a:p>
        </p:txBody>
      </p:sp>
    </p:spTree>
    <p:extLst>
      <p:ext uri="{BB962C8B-B14F-4D97-AF65-F5344CB8AC3E}">
        <p14:creationId xmlns:p14="http://schemas.microsoft.com/office/powerpoint/2010/main" val="1974181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463E4F-C9E0-4F96-A856-2EEF19B8992B}"/>
              </a:ext>
            </a:extLst>
          </p:cNvPr>
          <p:cNvSpPr/>
          <p:nvPr/>
        </p:nvSpPr>
        <p:spPr>
          <a:xfrm>
            <a:off x="1248975" y="-1"/>
            <a:ext cx="4846320" cy="52876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A6CC73-CD03-4B7D-ADFB-4B5108BE8389}"/>
              </a:ext>
            </a:extLst>
          </p:cNvPr>
          <p:cNvSpPr/>
          <p:nvPr/>
        </p:nvSpPr>
        <p:spPr>
          <a:xfrm>
            <a:off x="6096001" y="-1"/>
            <a:ext cx="4846320" cy="52876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B55711-DE45-47F7-B3C7-D76943AB84BD}"/>
              </a:ext>
            </a:extLst>
          </p:cNvPr>
          <p:cNvSpPr/>
          <p:nvPr/>
        </p:nvSpPr>
        <p:spPr>
          <a:xfrm>
            <a:off x="1248975" y="5911882"/>
            <a:ext cx="9693346" cy="9461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876BD5-9984-4787-9803-4255427B38AB}"/>
              </a:ext>
            </a:extLst>
          </p:cNvPr>
          <p:cNvGrpSpPr/>
          <p:nvPr/>
        </p:nvGrpSpPr>
        <p:grpSpPr>
          <a:xfrm>
            <a:off x="6827521" y="3130071"/>
            <a:ext cx="3383280" cy="1480538"/>
            <a:chOff x="7469393" y="4143113"/>
            <a:chExt cx="3383280" cy="148053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00CD95-32EE-4B50-A1A0-FDD94C32CA5D}"/>
                </a:ext>
              </a:extLst>
            </p:cNvPr>
            <p:cNvSpPr txBox="1"/>
            <p:nvPr/>
          </p:nvSpPr>
          <p:spPr>
            <a:xfrm>
              <a:off x="7469393" y="4143113"/>
              <a:ext cx="136055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JM" sz="11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Lato" charset="0"/>
                </a:rPr>
                <a:t>Branding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0BBCE7-88A4-4942-B62B-9EF54E43C07A}"/>
                </a:ext>
              </a:extLst>
            </p:cNvPr>
            <p:cNvCxnSpPr/>
            <p:nvPr/>
          </p:nvCxnSpPr>
          <p:spPr>
            <a:xfrm>
              <a:off x="7469393" y="4390678"/>
              <a:ext cx="2829847" cy="0"/>
            </a:xfrm>
            <a:prstGeom prst="line">
              <a:avLst/>
            </a:prstGeom>
            <a:ln w="63500" cap="rnd" cmpd="sng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682117C-A41A-4695-B178-699ADFA34CA1}"/>
                </a:ext>
              </a:extLst>
            </p:cNvPr>
            <p:cNvCxnSpPr/>
            <p:nvPr/>
          </p:nvCxnSpPr>
          <p:spPr>
            <a:xfrm>
              <a:off x="7469393" y="4788885"/>
              <a:ext cx="2829847" cy="0"/>
            </a:xfrm>
            <a:prstGeom prst="line">
              <a:avLst/>
            </a:prstGeom>
            <a:ln w="63500" cap="rnd" cmpd="sng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F2DDDD6-A781-4F2A-806B-A7EFAEF2B951}"/>
                </a:ext>
              </a:extLst>
            </p:cNvPr>
            <p:cNvCxnSpPr/>
            <p:nvPr/>
          </p:nvCxnSpPr>
          <p:spPr>
            <a:xfrm>
              <a:off x="7469393" y="5174880"/>
              <a:ext cx="2829847" cy="0"/>
            </a:xfrm>
            <a:prstGeom prst="line">
              <a:avLst/>
            </a:prstGeom>
            <a:ln w="63500" cap="rnd" cmpd="sng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50CE7DA-3E8C-4A32-8CD8-DB3BBE2220D9}"/>
                </a:ext>
              </a:extLst>
            </p:cNvPr>
            <p:cNvCxnSpPr>
              <a:cxnSpLocks/>
            </p:cNvCxnSpPr>
            <p:nvPr/>
          </p:nvCxnSpPr>
          <p:spPr>
            <a:xfrm>
              <a:off x="7469393" y="5540720"/>
              <a:ext cx="2829847" cy="0"/>
            </a:xfrm>
            <a:prstGeom prst="line">
              <a:avLst/>
            </a:prstGeom>
            <a:ln w="63500" cap="rnd" cmpd="sng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9B105B4-A99F-460C-8985-B0C2F8BE22B8}"/>
                </a:ext>
              </a:extLst>
            </p:cNvPr>
            <p:cNvCxnSpPr/>
            <p:nvPr/>
          </p:nvCxnSpPr>
          <p:spPr>
            <a:xfrm>
              <a:off x="7469393" y="4388970"/>
              <a:ext cx="2830553" cy="0"/>
            </a:xfrm>
            <a:prstGeom prst="line">
              <a:avLst/>
            </a:prstGeom>
            <a:ln w="63500" cap="rnd" cmpd="sng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6475CD2-423A-487B-8997-6753AC790177}"/>
                </a:ext>
              </a:extLst>
            </p:cNvPr>
            <p:cNvCxnSpPr/>
            <p:nvPr/>
          </p:nvCxnSpPr>
          <p:spPr>
            <a:xfrm>
              <a:off x="7469393" y="4787177"/>
              <a:ext cx="2356160" cy="0"/>
            </a:xfrm>
            <a:prstGeom prst="line">
              <a:avLst/>
            </a:prstGeom>
            <a:ln w="63500" cap="rnd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ACC942-A588-407D-BFF3-B97B3CB1C002}"/>
                </a:ext>
              </a:extLst>
            </p:cNvPr>
            <p:cNvSpPr txBox="1"/>
            <p:nvPr/>
          </p:nvSpPr>
          <p:spPr>
            <a:xfrm>
              <a:off x="7469393" y="4525191"/>
              <a:ext cx="136055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JM" sz="11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Lato" charset="0"/>
                </a:rPr>
                <a:t>Public Relations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7388E97-F9E8-4160-BFB0-8B377842AB33}"/>
                </a:ext>
              </a:extLst>
            </p:cNvPr>
            <p:cNvCxnSpPr/>
            <p:nvPr/>
          </p:nvCxnSpPr>
          <p:spPr>
            <a:xfrm>
              <a:off x="7469393" y="5173172"/>
              <a:ext cx="1723633" cy="0"/>
            </a:xfrm>
            <a:prstGeom prst="line">
              <a:avLst/>
            </a:prstGeom>
            <a:ln w="63500" cap="rnd" cmpd="sng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127E75-DED7-4077-946F-8227B2D142AB}"/>
                </a:ext>
              </a:extLst>
            </p:cNvPr>
            <p:cNvSpPr txBox="1"/>
            <p:nvPr/>
          </p:nvSpPr>
          <p:spPr>
            <a:xfrm>
              <a:off x="7469393" y="4908210"/>
              <a:ext cx="136055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JM" sz="11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Lato" charset="0"/>
                </a:rPr>
                <a:t>Graphic Design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B2E73B7-2285-4AF8-9563-D768FA92BEF3}"/>
                </a:ext>
              </a:extLst>
            </p:cNvPr>
            <p:cNvCxnSpPr>
              <a:cxnSpLocks/>
            </p:cNvCxnSpPr>
            <p:nvPr/>
          </p:nvCxnSpPr>
          <p:spPr>
            <a:xfrm>
              <a:off x="7469393" y="5540720"/>
              <a:ext cx="2704716" cy="0"/>
            </a:xfrm>
            <a:prstGeom prst="line">
              <a:avLst/>
            </a:prstGeom>
            <a:ln w="63500" cap="rnd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7AA778-D679-467B-A829-B777F8E5F0CD}"/>
                </a:ext>
              </a:extLst>
            </p:cNvPr>
            <p:cNvSpPr txBox="1"/>
            <p:nvPr/>
          </p:nvSpPr>
          <p:spPr>
            <a:xfrm>
              <a:off x="7469393" y="5299530"/>
              <a:ext cx="136055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JM" sz="11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Lato" charset="0"/>
                </a:rPr>
                <a:t>Social Marketing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B0EB3F-DFB1-4217-B1C5-25714568D895}"/>
                </a:ext>
              </a:extLst>
            </p:cNvPr>
            <p:cNvSpPr txBox="1"/>
            <p:nvPr/>
          </p:nvSpPr>
          <p:spPr>
            <a:xfrm>
              <a:off x="10486913" y="4304332"/>
              <a:ext cx="36576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JM" sz="11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Lato" charset="0"/>
                </a:rPr>
                <a:t>100%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81BCA2-AFC9-4D00-9541-6FD5AAA0C62F}"/>
                </a:ext>
              </a:extLst>
            </p:cNvPr>
            <p:cNvSpPr txBox="1"/>
            <p:nvPr/>
          </p:nvSpPr>
          <p:spPr>
            <a:xfrm>
              <a:off x="10486913" y="4702539"/>
              <a:ext cx="36576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JM" sz="11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Lato" charset="0"/>
                </a:rPr>
                <a:t>80%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2B6EC2-7ED1-47C7-9AEE-0D0F7BC422AB}"/>
                </a:ext>
              </a:extLst>
            </p:cNvPr>
            <p:cNvSpPr txBox="1"/>
            <p:nvPr/>
          </p:nvSpPr>
          <p:spPr>
            <a:xfrm>
              <a:off x="10486913" y="5088534"/>
              <a:ext cx="36576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JM" sz="11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Lato" charset="0"/>
                </a:rPr>
                <a:t>60%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A4171C-8658-474E-BC37-A97F07781D68}"/>
                </a:ext>
              </a:extLst>
            </p:cNvPr>
            <p:cNvSpPr txBox="1"/>
            <p:nvPr/>
          </p:nvSpPr>
          <p:spPr>
            <a:xfrm>
              <a:off x="10486913" y="5454374"/>
              <a:ext cx="36576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JM" sz="11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Lato" charset="0"/>
                </a:rPr>
                <a:t>95%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5391DB-7415-464C-9A82-BFB5BED049B8}"/>
              </a:ext>
            </a:extLst>
          </p:cNvPr>
          <p:cNvGrpSpPr/>
          <p:nvPr/>
        </p:nvGrpSpPr>
        <p:grpSpPr>
          <a:xfrm>
            <a:off x="2197999" y="1274962"/>
            <a:ext cx="2948272" cy="2737690"/>
            <a:chOff x="819742" y="1969329"/>
            <a:chExt cx="3116154" cy="273769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02DA04-40EE-491E-A763-84E791308CCB}"/>
                </a:ext>
              </a:extLst>
            </p:cNvPr>
            <p:cNvSpPr txBox="1"/>
            <p:nvPr/>
          </p:nvSpPr>
          <p:spPr>
            <a:xfrm>
              <a:off x="819743" y="2587359"/>
              <a:ext cx="3116153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Franciska</a:t>
              </a:r>
              <a:r>
                <a:rPr lang="en-US" sz="1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Romano</a:t>
              </a:r>
              <a:endParaRPr lang="id-ID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7 CuadroTexto">
              <a:extLst>
                <a:ext uri="{FF2B5EF4-FFF2-40B4-BE49-F238E27FC236}">
                  <a16:creationId xmlns:a16="http://schemas.microsoft.com/office/drawing/2014/main" id="{FDD620B4-DD31-4D4E-91D2-430EA8F93E8B}"/>
                </a:ext>
              </a:extLst>
            </p:cNvPr>
            <p:cNvSpPr txBox="1"/>
            <p:nvPr/>
          </p:nvSpPr>
          <p:spPr>
            <a:xfrm>
              <a:off x="819742" y="3066890"/>
              <a:ext cx="3116153" cy="164012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Globally incubate standards compliant channels before scalable benefits </a:t>
              </a:r>
              <a:r>
                <a:rPr lang="en-US" altLang="en-US" sz="9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extensible testing </a:t>
              </a:r>
              <a:r>
                <a:rPr lang="en-US" sz="9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Lao UI" panose="020B0502040204020203" pitchFamily="34" charset="0"/>
                </a:rPr>
                <a:t>fruit to identify a ballpark value </a:t>
              </a:r>
              <a:r>
                <a:rPr lang="en-US" sz="9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B2C users after.</a:t>
              </a:r>
              <a:endPara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o UI" panose="020B0502040204020203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o UI" panose="020B0502040204020203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Interactively coordinate proactive e-commerce via process-centric outside the box  thinking pursue scalable customer service through empowered markets networks </a:t>
              </a:r>
              <a:r>
                <a:rPr lang="en-US" sz="9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pursue great team structured.</a:t>
              </a:r>
              <a:endPara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13FD5E9-E8D2-4CD1-8834-75ED87CF76DD}"/>
                </a:ext>
              </a:extLst>
            </p:cNvPr>
            <p:cNvSpPr txBox="1"/>
            <p:nvPr/>
          </p:nvSpPr>
          <p:spPr>
            <a:xfrm>
              <a:off x="819742" y="1969329"/>
              <a:ext cx="3116153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Playfair Display" panose="00000500000000000000" pitchFamily="50" charset="0"/>
                  <a:ea typeface="Roboto" panose="02000000000000000000" pitchFamily="2" charset="0"/>
                </a:rPr>
                <a:t>Our Team Profile</a:t>
              </a:r>
            </a:p>
          </p:txBody>
        </p:sp>
      </p:grpSp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1F78BFFD-BF9C-43EE-92C2-6D8B4EEF1DB7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1" b="94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5799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8A3A18E-6E41-469A-86F9-95B11A6E5C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6" b="12766"/>
          <a:stretch>
            <a:fillRect/>
          </a:stretch>
        </p:blipFill>
        <p:spPr/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C7A9CCF-177E-444F-A6DB-02AC1DCFA5EF}"/>
              </a:ext>
            </a:extLst>
          </p:cNvPr>
          <p:cNvSpPr/>
          <p:nvPr/>
        </p:nvSpPr>
        <p:spPr>
          <a:xfrm>
            <a:off x="1041952" y="1066800"/>
            <a:ext cx="10744200" cy="5334000"/>
          </a:xfrm>
          <a:custGeom>
            <a:avLst/>
            <a:gdLst>
              <a:gd name="connsiteX0" fmla="*/ 0 w 10744200"/>
              <a:gd name="connsiteY0" fmla="*/ 0 h 5334000"/>
              <a:gd name="connsiteX1" fmla="*/ 10744200 w 10744200"/>
              <a:gd name="connsiteY1" fmla="*/ 0 h 5334000"/>
              <a:gd name="connsiteX2" fmla="*/ 10744200 w 10744200"/>
              <a:gd name="connsiteY2" fmla="*/ 5334000 h 5334000"/>
              <a:gd name="connsiteX3" fmla="*/ 0 w 10744200"/>
              <a:gd name="connsiteY3" fmla="*/ 5334000 h 53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44200" h="5334000">
                <a:moveTo>
                  <a:pt x="0" y="0"/>
                </a:moveTo>
                <a:lnTo>
                  <a:pt x="10744200" y="0"/>
                </a:lnTo>
                <a:lnTo>
                  <a:pt x="10744200" y="5334000"/>
                </a:lnTo>
                <a:lnTo>
                  <a:pt x="0" y="533400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AD62D1-671B-4B2E-A3A5-095EFF844683}"/>
              </a:ext>
            </a:extLst>
          </p:cNvPr>
          <p:cNvSpPr txBox="1"/>
          <p:nvPr/>
        </p:nvSpPr>
        <p:spPr>
          <a:xfrm>
            <a:off x="9011177" y="1248916"/>
            <a:ext cx="1318847" cy="436016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6800"/>
              </a:lnSpc>
            </a:pPr>
            <a:r>
              <a:rPr lang="en-US" sz="6000" dirty="0">
                <a:solidFill>
                  <a:schemeClr val="bg1"/>
                </a:solidFill>
                <a:latin typeface="Playfair Display" panose="00000500000000000000" pitchFamily="50" charset="0"/>
                <a:ea typeface="Roboto" panose="02000000000000000000" pitchFamily="2" charset="0"/>
              </a:rPr>
              <a:t>B</a:t>
            </a:r>
          </a:p>
          <a:p>
            <a:pPr algn="ctr">
              <a:lnSpc>
                <a:spcPts val="6800"/>
              </a:lnSpc>
            </a:pPr>
            <a:r>
              <a:rPr lang="en-US" sz="6000" dirty="0">
                <a:solidFill>
                  <a:schemeClr val="bg1"/>
                </a:solidFill>
                <a:latin typeface="Playfair Display" panose="00000500000000000000" pitchFamily="50" charset="0"/>
                <a:ea typeface="Roboto" panose="02000000000000000000" pitchFamily="2" charset="0"/>
              </a:rPr>
              <a:t>R</a:t>
            </a:r>
          </a:p>
          <a:p>
            <a:pPr algn="ctr">
              <a:lnSpc>
                <a:spcPts val="6800"/>
              </a:lnSpc>
            </a:pPr>
            <a:r>
              <a:rPr lang="en-US" sz="6000" dirty="0">
                <a:solidFill>
                  <a:schemeClr val="bg1"/>
                </a:solidFill>
                <a:latin typeface="Playfair Display" panose="00000500000000000000" pitchFamily="50" charset="0"/>
                <a:ea typeface="Roboto" panose="02000000000000000000" pitchFamily="2" charset="0"/>
              </a:rPr>
              <a:t>E</a:t>
            </a:r>
          </a:p>
          <a:p>
            <a:pPr algn="ctr">
              <a:lnSpc>
                <a:spcPts val="6800"/>
              </a:lnSpc>
            </a:pPr>
            <a:r>
              <a:rPr lang="en-US" sz="6000" dirty="0">
                <a:solidFill>
                  <a:schemeClr val="bg1"/>
                </a:solidFill>
                <a:latin typeface="Playfair Display" panose="00000500000000000000" pitchFamily="50" charset="0"/>
                <a:ea typeface="Roboto" panose="02000000000000000000" pitchFamily="2" charset="0"/>
              </a:rPr>
              <a:t>A</a:t>
            </a:r>
          </a:p>
          <a:p>
            <a:pPr algn="ctr">
              <a:lnSpc>
                <a:spcPts val="6800"/>
              </a:lnSpc>
            </a:pPr>
            <a:r>
              <a:rPr lang="en-US" sz="6000" dirty="0">
                <a:solidFill>
                  <a:schemeClr val="bg1"/>
                </a:solidFill>
                <a:latin typeface="Playfair Display" panose="00000500000000000000" pitchFamily="50" charset="0"/>
                <a:ea typeface="Roboto" panose="02000000000000000000" pitchFamily="2" charset="0"/>
              </a:rPr>
              <a:t>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EC2ED4-8680-47C3-B181-2D095BB47D13}"/>
              </a:ext>
            </a:extLst>
          </p:cNvPr>
          <p:cNvSpPr/>
          <p:nvPr/>
        </p:nvSpPr>
        <p:spPr>
          <a:xfrm>
            <a:off x="1289422" y="5008920"/>
            <a:ext cx="4090961" cy="6001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ha" panose="020B0502040204020203" pitchFamily="34" charset="0"/>
              </a:rPr>
              <a:t>Bring to the table win-win survival strategies to ensure proactive domination. At the end of the day, going forward, a new normal that has evolved from generation X is on the runway heading.</a:t>
            </a:r>
            <a:endParaRPr lang="en-US" sz="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B7016-7BBC-412B-929D-373BDC2D9339}"/>
              </a:ext>
            </a:extLst>
          </p:cNvPr>
          <p:cNvSpPr/>
          <p:nvPr/>
        </p:nvSpPr>
        <p:spPr>
          <a:xfrm>
            <a:off x="1289422" y="3419856"/>
            <a:ext cx="6583680" cy="1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400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5FEA9DA3-0133-4B6F-A880-2C76DA96AED6}"/>
              </a:ext>
            </a:extLst>
          </p:cNvPr>
          <p:cNvSpPr/>
          <p:nvPr/>
        </p:nvSpPr>
        <p:spPr>
          <a:xfrm>
            <a:off x="0" y="2371828"/>
            <a:ext cx="12192000" cy="30419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328F96-DE97-4624-8806-29CD6FD77E55}"/>
              </a:ext>
            </a:extLst>
          </p:cNvPr>
          <p:cNvSpPr txBox="1"/>
          <p:nvPr/>
        </p:nvSpPr>
        <p:spPr>
          <a:xfrm>
            <a:off x="729247" y="707958"/>
            <a:ext cx="7427782" cy="3847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Playfair Display" panose="00000500000000000000" pitchFamily="50" charset="0"/>
                <a:ea typeface="Roboto Slab" pitchFamily="2" charset="0"/>
                <a:cs typeface="Lato" panose="020F0502020204030203" pitchFamily="34" charset="0"/>
              </a:rPr>
              <a:t>Cordate-R Presentation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30DF636-F8E0-4EB3-98A5-822539F964A4}"/>
              </a:ext>
            </a:extLst>
          </p:cNvPr>
          <p:cNvSpPr/>
          <p:nvPr/>
        </p:nvSpPr>
        <p:spPr>
          <a:xfrm>
            <a:off x="4122991" y="3073370"/>
            <a:ext cx="3416739" cy="1638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Synergistically evolve 2.0 technologies rather than just in time initiatives. Quickly deploy strategic networks with compelling. Credibly pontificate highly efficient manufactured products.</a:t>
            </a:r>
          </a:p>
          <a:p>
            <a:pPr>
              <a:lnSpc>
                <a:spcPct val="150000"/>
              </a:lnSpc>
            </a:pPr>
            <a:endParaRPr lang="en-US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Objectively integrate emerging core competencies before process-centric communities. Dramatically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evisculate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holistic innovation rather than client-centric data. Progressively maintain extensive objectively pursue diverse catalysts.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BFAE51F-542B-445F-A7CC-E57F409B01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" r="2143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7E9E010-B4CF-4E5E-BD13-5B1B0923BB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" b="54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8803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271698-F986-438B-8A31-F6AB6932AF4F}"/>
              </a:ext>
            </a:extLst>
          </p:cNvPr>
          <p:cNvSpPr/>
          <p:nvPr/>
        </p:nvSpPr>
        <p:spPr>
          <a:xfrm>
            <a:off x="1" y="1"/>
            <a:ext cx="4773572" cy="3428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8E9148-CF7B-4BFD-AA37-E52216D264CA}"/>
              </a:ext>
            </a:extLst>
          </p:cNvPr>
          <p:cNvSpPr/>
          <p:nvPr/>
        </p:nvSpPr>
        <p:spPr>
          <a:xfrm>
            <a:off x="9337893" y="3078926"/>
            <a:ext cx="2143380" cy="20551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mo" panose="020B0604020202020204" pitchFamily="34" charset="0"/>
              </a:rPr>
              <a:t>Interactively procrastinate high-payoff content without backward compatible data. Quickly cultivate optimal processes and tactical architectures completely.</a:t>
            </a:r>
          </a:p>
          <a:p>
            <a:pPr>
              <a:lnSpc>
                <a:spcPct val="150000"/>
              </a:lnSpc>
            </a:pPr>
            <a:endParaRPr lang="en-US" sz="9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mo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mo" panose="020B0604020202020204" pitchFamily="34" charset="0"/>
              </a:rPr>
              <a:t>Quickly disseminate superior deliverables whereas web-enabled applications. Quickly drive clicks and mortar catalysts for change. Continually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mo" panose="020B0604020202020204" pitchFamily="34" charset="0"/>
              </a:rPr>
              <a:t>reintermediate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mo" panose="020B0604020202020204" pitchFamily="34" charset="0"/>
              </a:rPr>
              <a:t> integrated processes.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75B9AC-97CC-4351-8963-9526B543171E}"/>
              </a:ext>
            </a:extLst>
          </p:cNvPr>
          <p:cNvSpPr txBox="1"/>
          <p:nvPr/>
        </p:nvSpPr>
        <p:spPr>
          <a:xfrm>
            <a:off x="6447182" y="1056657"/>
            <a:ext cx="5287619" cy="3847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Playfair Display" panose="00000500000000000000" pitchFamily="50" charset="0"/>
                <a:ea typeface="Roboto Slab" pitchFamily="2" charset="0"/>
                <a:cs typeface="Lato" panose="020F0502020204030203" pitchFamily="34" charset="0"/>
              </a:rPr>
              <a:t>Cordate-R Presentation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CB778BB-F47C-43D5-8956-7073D93BE60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3" r="24893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3344185-DEC4-4E2B-AC18-30FAEF950CA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67478E7-C205-42C4-BF5B-01D4FD27ABB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7" r="240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5131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50A4D462-D155-425E-81C8-2B7BFB32C7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8" b="21418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95A93D-416A-4A03-924E-26BCBE1FA983}"/>
              </a:ext>
            </a:extLst>
          </p:cNvPr>
          <p:cNvSpPr/>
          <p:nvPr/>
        </p:nvSpPr>
        <p:spPr>
          <a:xfrm>
            <a:off x="1414009" y="5374184"/>
            <a:ext cx="5356529" cy="600164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Proactively envisioned multimedia based expertise and cross media growth strategies. Seamlessly visualize quality intellectual capital without superior. Collaboration. Leverage agile frameworks to provide a robust. Seamlessly visualize quality intellectual capital.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3CF418-4F44-4CC7-A3E6-C1D3350431CA}"/>
              </a:ext>
            </a:extLst>
          </p:cNvPr>
          <p:cNvGrpSpPr/>
          <p:nvPr/>
        </p:nvGrpSpPr>
        <p:grpSpPr>
          <a:xfrm>
            <a:off x="-1" y="2770018"/>
            <a:ext cx="4007457" cy="1317963"/>
            <a:chOff x="0" y="2371509"/>
            <a:chExt cx="3538330" cy="131796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DFD0EDE-4275-4734-94D5-A1E7010CF711}"/>
                </a:ext>
              </a:extLst>
            </p:cNvPr>
            <p:cNvSpPr/>
            <p:nvPr/>
          </p:nvSpPr>
          <p:spPr>
            <a:xfrm>
              <a:off x="0" y="2371509"/>
              <a:ext cx="3538330" cy="1317963"/>
            </a:xfrm>
            <a:prstGeom prst="rect">
              <a:avLst/>
            </a:prstGeom>
            <a:solidFill>
              <a:schemeClr val="accent2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DC3555-8696-4F55-A817-C483DFEC6866}"/>
                </a:ext>
              </a:extLst>
            </p:cNvPr>
            <p:cNvSpPr txBox="1"/>
            <p:nvPr/>
          </p:nvSpPr>
          <p:spPr>
            <a:xfrm>
              <a:off x="526142" y="2645770"/>
              <a:ext cx="2486045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Playfair Display" panose="00000500000000000000" pitchFamily="50" charset="0"/>
                  <a:ea typeface="Roboto" panose="02000000000000000000" pitchFamily="2" charset="0"/>
                </a:rPr>
                <a:t>Cordate-R Presentation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4DD0D1D-E792-41BF-A9E6-C6FB6F201ECE}"/>
              </a:ext>
            </a:extLst>
          </p:cNvPr>
          <p:cNvSpPr/>
          <p:nvPr/>
        </p:nvSpPr>
        <p:spPr>
          <a:xfrm>
            <a:off x="8184544" y="1143663"/>
            <a:ext cx="3159318" cy="4570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2D3BFB-76E1-4BA7-ACB9-EDE7E52A95B0}"/>
              </a:ext>
            </a:extLst>
          </p:cNvPr>
          <p:cNvGrpSpPr/>
          <p:nvPr/>
        </p:nvGrpSpPr>
        <p:grpSpPr>
          <a:xfrm>
            <a:off x="8753063" y="1733576"/>
            <a:ext cx="2022280" cy="3390849"/>
            <a:chOff x="8698729" y="1758696"/>
            <a:chExt cx="2130949" cy="33908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36B91C4-105C-4E42-AD55-284B8D58D29E}"/>
                </a:ext>
              </a:extLst>
            </p:cNvPr>
            <p:cNvGrpSpPr/>
            <p:nvPr/>
          </p:nvGrpSpPr>
          <p:grpSpPr>
            <a:xfrm>
              <a:off x="8698729" y="3041664"/>
              <a:ext cx="2130949" cy="824913"/>
              <a:chOff x="8656321" y="3232272"/>
              <a:chExt cx="2130949" cy="82491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37E8943-9F07-41FE-BC25-1EB2E481C4AF}"/>
                  </a:ext>
                </a:extLst>
              </p:cNvPr>
              <p:cNvSpPr txBox="1"/>
              <p:nvPr/>
            </p:nvSpPr>
            <p:spPr>
              <a:xfrm>
                <a:off x="8656321" y="3232272"/>
                <a:ext cx="2130949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Open Sans" panose="020B0606030504020204" pitchFamily="34" charset="0"/>
                  </a:rPr>
                  <a:t>Your Title Here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CAAA7D4-A3DF-4E79-B623-B3F33890F8B4}"/>
                  </a:ext>
                </a:extLst>
              </p:cNvPr>
              <p:cNvSpPr/>
              <p:nvPr/>
            </p:nvSpPr>
            <p:spPr>
              <a:xfrm>
                <a:off x="8656321" y="3457021"/>
                <a:ext cx="2130949" cy="600164"/>
              </a:xfrm>
              <a:prstGeom prst="rect">
                <a:avLst/>
              </a:prstGeom>
            </p:spPr>
            <p:txBody>
              <a:bodyPr wrap="square" lIns="0" tIns="0" rIns="0" bIns="0" numCol="1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9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Open Sans" panose="020B0606030504020204" pitchFamily="34" charset="0"/>
                  </a:rPr>
                  <a:t>Proactively envisioned based expertise and cross-media growth strategies for seamlessly interactively.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FB9D21A-7A00-4AC3-B628-03C51ED26F52}"/>
                </a:ext>
              </a:extLst>
            </p:cNvPr>
            <p:cNvGrpSpPr/>
            <p:nvPr/>
          </p:nvGrpSpPr>
          <p:grpSpPr>
            <a:xfrm>
              <a:off x="8698729" y="1758696"/>
              <a:ext cx="2130949" cy="824913"/>
              <a:chOff x="8656321" y="1758696"/>
              <a:chExt cx="2130949" cy="82491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6F3F55-D893-4D4A-A948-99DBAAF7B234}"/>
                  </a:ext>
                </a:extLst>
              </p:cNvPr>
              <p:cNvSpPr txBox="1"/>
              <p:nvPr/>
            </p:nvSpPr>
            <p:spPr>
              <a:xfrm>
                <a:off x="8656321" y="1758696"/>
                <a:ext cx="2130949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Open Sans" panose="020B0606030504020204" pitchFamily="34" charset="0"/>
                  </a:rPr>
                  <a:t>Your Title Here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AE7B677-BD68-48F7-A391-C8FAC0F2C5AC}"/>
                  </a:ext>
                </a:extLst>
              </p:cNvPr>
              <p:cNvSpPr/>
              <p:nvPr/>
            </p:nvSpPr>
            <p:spPr>
              <a:xfrm>
                <a:off x="8656321" y="1983445"/>
                <a:ext cx="2130949" cy="600164"/>
              </a:xfrm>
              <a:prstGeom prst="rect">
                <a:avLst/>
              </a:prstGeom>
            </p:spPr>
            <p:txBody>
              <a:bodyPr wrap="square" lIns="0" tIns="0" rIns="0" bIns="0" numCol="1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9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Open Sans" panose="020B0606030504020204" pitchFamily="34" charset="0"/>
                  </a:rPr>
                  <a:t>Proactively envisioned based expertise and cross-media growth strategies for seamlessly interactively.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187D696-C4AC-4F8D-BB32-D0D0040412D6}"/>
                </a:ext>
              </a:extLst>
            </p:cNvPr>
            <p:cNvGrpSpPr/>
            <p:nvPr/>
          </p:nvGrpSpPr>
          <p:grpSpPr>
            <a:xfrm>
              <a:off x="8698729" y="4324632"/>
              <a:ext cx="2130949" cy="824913"/>
              <a:chOff x="8656321" y="4705847"/>
              <a:chExt cx="2130949" cy="82491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130973-44DE-484D-9158-0E4D3A17F724}"/>
                  </a:ext>
                </a:extLst>
              </p:cNvPr>
              <p:cNvSpPr txBox="1"/>
              <p:nvPr/>
            </p:nvSpPr>
            <p:spPr>
              <a:xfrm>
                <a:off x="8656321" y="4705847"/>
                <a:ext cx="2130949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Open Sans" panose="020B0606030504020204" pitchFamily="34" charset="0"/>
                  </a:rPr>
                  <a:t>Your Title Here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EE1CE00-80CF-4197-8F71-B2C6DB727F28}"/>
                  </a:ext>
                </a:extLst>
              </p:cNvPr>
              <p:cNvSpPr/>
              <p:nvPr/>
            </p:nvSpPr>
            <p:spPr>
              <a:xfrm>
                <a:off x="8656321" y="4930596"/>
                <a:ext cx="2130949" cy="600164"/>
              </a:xfrm>
              <a:prstGeom prst="rect">
                <a:avLst/>
              </a:prstGeom>
            </p:spPr>
            <p:txBody>
              <a:bodyPr wrap="square" lIns="0" tIns="0" rIns="0" bIns="0" numCol="1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9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Open Sans" panose="020B0606030504020204" pitchFamily="34" charset="0"/>
                  </a:rPr>
                  <a:t>Proactively envisioned based expertise and cross-media growth strategies for seamlessly interactively.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8763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33A770C-5DA5-42DB-A72C-F5B6327254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/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6B4FE4-1348-4DBC-B789-902ABBF64486}"/>
              </a:ext>
            </a:extLst>
          </p:cNvPr>
          <p:cNvSpPr/>
          <p:nvPr/>
        </p:nvSpPr>
        <p:spPr>
          <a:xfrm>
            <a:off x="495300" y="534987"/>
            <a:ext cx="11201400" cy="5788025"/>
          </a:xfrm>
          <a:custGeom>
            <a:avLst/>
            <a:gdLst>
              <a:gd name="connsiteX0" fmla="*/ 0 w 11201400"/>
              <a:gd name="connsiteY0" fmla="*/ 0 h 5788025"/>
              <a:gd name="connsiteX1" fmla="*/ 11201400 w 11201400"/>
              <a:gd name="connsiteY1" fmla="*/ 0 h 5788025"/>
              <a:gd name="connsiteX2" fmla="*/ 11201400 w 11201400"/>
              <a:gd name="connsiteY2" fmla="*/ 5788025 h 5788025"/>
              <a:gd name="connsiteX3" fmla="*/ 0 w 11201400"/>
              <a:gd name="connsiteY3" fmla="*/ 5788025 h 578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1400" h="5788025">
                <a:moveTo>
                  <a:pt x="0" y="0"/>
                </a:moveTo>
                <a:lnTo>
                  <a:pt x="11201400" y="0"/>
                </a:lnTo>
                <a:lnTo>
                  <a:pt x="11201400" y="5788025"/>
                </a:lnTo>
                <a:lnTo>
                  <a:pt x="0" y="5788025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1CA628-DD2E-473E-BA6E-A018964F2159}"/>
              </a:ext>
            </a:extLst>
          </p:cNvPr>
          <p:cNvSpPr txBox="1"/>
          <p:nvPr/>
        </p:nvSpPr>
        <p:spPr>
          <a:xfrm>
            <a:off x="2418291" y="2187413"/>
            <a:ext cx="73554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01. 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Organic SEO 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0F2ACC-CB52-4652-96B0-59C8AD3D3D82}"/>
              </a:ext>
            </a:extLst>
          </p:cNvPr>
          <p:cNvSpPr/>
          <p:nvPr/>
        </p:nvSpPr>
        <p:spPr>
          <a:xfrm>
            <a:off x="2418292" y="2768891"/>
            <a:ext cx="7355416" cy="8079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Synergistically evolve 2.0 technologies rather than just in time initiatives. Quickly deploy strategic networks with compelling  e-business. Credibly pontificate highly efficient manufactured products and enabled data. Objectively integrate emerging core competencies before process-centric communities. Dramatically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evisculate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holistic innovation rather than client-centric data. Progressively maintain extensive objectively pursue diverse catalysts for change for interoperable.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9E86BD-C12D-42C6-B594-CE255AFBCD08}"/>
              </a:ext>
            </a:extLst>
          </p:cNvPr>
          <p:cNvSpPr/>
          <p:nvPr/>
        </p:nvSpPr>
        <p:spPr>
          <a:xfrm>
            <a:off x="2418291" y="2592119"/>
            <a:ext cx="182880" cy="18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2B394C-5339-48FA-A1A0-F8EC1E62E5B5}"/>
              </a:ext>
            </a:extLst>
          </p:cNvPr>
          <p:cNvSpPr txBox="1"/>
          <p:nvPr/>
        </p:nvSpPr>
        <p:spPr>
          <a:xfrm>
            <a:off x="2418291" y="4110609"/>
            <a:ext cx="73554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02. 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Organic SEO Two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FF7015-EAE5-4B76-AED8-827D26DE758F}"/>
              </a:ext>
            </a:extLst>
          </p:cNvPr>
          <p:cNvSpPr/>
          <p:nvPr/>
        </p:nvSpPr>
        <p:spPr>
          <a:xfrm>
            <a:off x="2418292" y="4692087"/>
            <a:ext cx="7355416" cy="8079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Synergistically evolve 2.0 technologies rather than just in time initiatives. Quickly deploy strategic networks with compelling  e-business. Credibly pontificate highly efficient manufactured products and enabled data. Objectively integrate emerging core competencies before process-centric communities. Dramatically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evisculate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holistic innovation rather than client-centric data. Progressively maintain extensive objectively pursue diverse catalysts for change for interoperable.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A8961D-AB4E-4519-B2A9-BDC790A33B27}"/>
              </a:ext>
            </a:extLst>
          </p:cNvPr>
          <p:cNvSpPr/>
          <p:nvPr/>
        </p:nvSpPr>
        <p:spPr>
          <a:xfrm>
            <a:off x="2418291" y="4515315"/>
            <a:ext cx="182880" cy="182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7C6095-5F1A-48A9-96D4-3707F5452AA0}"/>
              </a:ext>
            </a:extLst>
          </p:cNvPr>
          <p:cNvSpPr txBox="1"/>
          <p:nvPr/>
        </p:nvSpPr>
        <p:spPr>
          <a:xfrm>
            <a:off x="2418292" y="1357998"/>
            <a:ext cx="7355416" cy="39382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bg1"/>
                </a:solidFill>
                <a:latin typeface="Playfair Display" panose="00000500000000000000" pitchFamily="50" charset="0"/>
                <a:ea typeface="Roboto" panose="02000000000000000000" pitchFamily="2" charset="0"/>
                <a:cs typeface="Lato" panose="020F0502020204030203" pitchFamily="34" charset="0"/>
              </a:rPr>
              <a:t>Cordate-R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29362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F42139A-6111-4F19-B7FF-083B7988CDAF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2" r="26682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BCD81D-B942-4142-884B-3A0D1AC1F7A5}"/>
              </a:ext>
            </a:extLst>
          </p:cNvPr>
          <p:cNvSpPr/>
          <p:nvPr/>
        </p:nvSpPr>
        <p:spPr>
          <a:xfrm>
            <a:off x="7885043" y="2329577"/>
            <a:ext cx="4306957" cy="2198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5A2655-163A-4016-8E2A-155FC16ADC1D}"/>
              </a:ext>
            </a:extLst>
          </p:cNvPr>
          <p:cNvSpPr txBox="1"/>
          <p:nvPr/>
        </p:nvSpPr>
        <p:spPr>
          <a:xfrm>
            <a:off x="8269358" y="3044279"/>
            <a:ext cx="3292692" cy="7694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800" dirty="0">
                <a:solidFill>
                  <a:schemeClr val="bg1"/>
                </a:solidFill>
                <a:latin typeface="Playfair Display" panose="00000500000000000000" pitchFamily="50" charset="0"/>
                <a:ea typeface="Roboto Slab" pitchFamily="2" charset="0"/>
                <a:cs typeface="Lato" panose="020F0502020204030203" pitchFamily="34" charset="0"/>
              </a:rPr>
              <a:t>Cordate-R Presentation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E885A4-6120-4803-9EE0-933FC58BCC52}"/>
              </a:ext>
            </a:extLst>
          </p:cNvPr>
          <p:cNvSpPr/>
          <p:nvPr/>
        </p:nvSpPr>
        <p:spPr>
          <a:xfrm>
            <a:off x="0" y="-2"/>
            <a:ext cx="2194560" cy="3429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582D9-F385-4EA5-8E8F-46AC98AC979E}"/>
              </a:ext>
            </a:extLst>
          </p:cNvPr>
          <p:cNvSpPr txBox="1"/>
          <p:nvPr/>
        </p:nvSpPr>
        <p:spPr>
          <a:xfrm>
            <a:off x="862715" y="1986298"/>
            <a:ext cx="2663687" cy="28854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Interactively coordinate proactive e-commerce via process-centric "outside the box" thinking completely pursue scalable charity event.</a:t>
            </a:r>
          </a:p>
          <a:p>
            <a:pPr>
              <a:lnSpc>
                <a:spcPct val="150000"/>
              </a:lnSpc>
            </a:pPr>
            <a:endParaRPr lang="en-US" sz="9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Students are offered the chance for a more rounded education with opportunities in their lunch breaks, after school hours and weekends through the activity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programme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9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Students can choose equally from dozens of sporting pastimes and cultural or artistic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endeavours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from the delicacy of ballet and the adventure of scuba diving to the engaging mad science and the dynamic rock band.</a:t>
            </a:r>
          </a:p>
        </p:txBody>
      </p:sp>
    </p:spTree>
    <p:extLst>
      <p:ext uri="{BB962C8B-B14F-4D97-AF65-F5344CB8AC3E}">
        <p14:creationId xmlns:p14="http://schemas.microsoft.com/office/powerpoint/2010/main" val="954514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B6356C-1635-49E1-8B97-7FCC22863AD5}"/>
              </a:ext>
            </a:extLst>
          </p:cNvPr>
          <p:cNvSpPr/>
          <p:nvPr/>
        </p:nvSpPr>
        <p:spPr>
          <a:xfrm>
            <a:off x="1" y="0"/>
            <a:ext cx="12191999" cy="40092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217C28-31D6-43EF-B6DD-52FF4AA883B7}"/>
              </a:ext>
            </a:extLst>
          </p:cNvPr>
          <p:cNvSpPr txBox="1"/>
          <p:nvPr/>
        </p:nvSpPr>
        <p:spPr>
          <a:xfrm>
            <a:off x="1267382" y="1159540"/>
            <a:ext cx="2786910" cy="7694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bg1"/>
                </a:solidFill>
                <a:latin typeface="Playfair Display" panose="00000500000000000000" pitchFamily="50" charset="0"/>
                <a:ea typeface="Roboto Slab" pitchFamily="2" charset="0"/>
                <a:cs typeface="Raavi" panose="020B0502040204020203" pitchFamily="34" charset="0"/>
              </a:rPr>
              <a:t>Cordate-R Presentation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060DA8C-29A4-4C69-AF31-4A25EF665C5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7" r="18717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55FDD7-D91E-4176-9E01-4CBDB95D3865}"/>
              </a:ext>
            </a:extLst>
          </p:cNvPr>
          <p:cNvSpPr/>
          <p:nvPr/>
        </p:nvSpPr>
        <p:spPr>
          <a:xfrm>
            <a:off x="4054291" y="3088520"/>
            <a:ext cx="4083416" cy="1841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991487-D055-4602-A835-6AB99F54C6B0}"/>
              </a:ext>
            </a:extLst>
          </p:cNvPr>
          <p:cNvSpPr/>
          <p:nvPr/>
        </p:nvSpPr>
        <p:spPr>
          <a:xfrm>
            <a:off x="4814651" y="3605335"/>
            <a:ext cx="2562696" cy="807913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Proactively envisioned multimedia based expertise and cross-media growth strategies. Seamlessly visualize quality intellectual capital without superior collaboration.</a:t>
            </a:r>
          </a:p>
        </p:txBody>
      </p:sp>
    </p:spTree>
    <p:extLst>
      <p:ext uri="{BB962C8B-B14F-4D97-AF65-F5344CB8AC3E}">
        <p14:creationId xmlns:p14="http://schemas.microsoft.com/office/powerpoint/2010/main" val="1650206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61FFB4-9E6D-4101-827A-CD932511EF44}"/>
              </a:ext>
            </a:extLst>
          </p:cNvPr>
          <p:cNvSpPr/>
          <p:nvPr/>
        </p:nvSpPr>
        <p:spPr>
          <a:xfrm>
            <a:off x="0" y="2514600"/>
            <a:ext cx="1524000" cy="434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0C46BE-DC51-48C7-98E8-A03A2CA4636E}"/>
              </a:ext>
            </a:extLst>
          </p:cNvPr>
          <p:cNvSpPr/>
          <p:nvPr/>
        </p:nvSpPr>
        <p:spPr>
          <a:xfrm>
            <a:off x="9010650" y="0"/>
            <a:ext cx="3181350" cy="472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F90874DC-8FFD-4948-9EAC-B7AE868DA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889" y="2834809"/>
            <a:ext cx="256032" cy="256032"/>
          </a:xfrm>
          <a:custGeom>
            <a:avLst/>
            <a:gdLst>
              <a:gd name="T0" fmla="*/ 123 w 1051"/>
              <a:gd name="T1" fmla="*/ 117 h 1050"/>
              <a:gd name="T2" fmla="*/ 927 w 1051"/>
              <a:gd name="T3" fmla="*/ 117 h 1050"/>
              <a:gd name="T4" fmla="*/ 872 w 1051"/>
              <a:gd name="T5" fmla="*/ 57 h 1050"/>
              <a:gd name="T6" fmla="*/ 172 w 1051"/>
              <a:gd name="T7" fmla="*/ 57 h 1050"/>
              <a:gd name="T8" fmla="*/ 123 w 1051"/>
              <a:gd name="T9" fmla="*/ 117 h 1050"/>
              <a:gd name="T10" fmla="*/ 525 w 1051"/>
              <a:gd name="T11" fmla="*/ 380 h 1050"/>
              <a:gd name="T12" fmla="*/ 205 w 1051"/>
              <a:gd name="T13" fmla="*/ 699 h 1050"/>
              <a:gd name="T14" fmla="*/ 407 w 1051"/>
              <a:gd name="T15" fmla="*/ 699 h 1050"/>
              <a:gd name="T16" fmla="*/ 407 w 1051"/>
              <a:gd name="T17" fmla="*/ 817 h 1050"/>
              <a:gd name="T18" fmla="*/ 643 w 1051"/>
              <a:gd name="T19" fmla="*/ 817 h 1050"/>
              <a:gd name="T20" fmla="*/ 643 w 1051"/>
              <a:gd name="T21" fmla="*/ 699 h 1050"/>
              <a:gd name="T22" fmla="*/ 845 w 1051"/>
              <a:gd name="T23" fmla="*/ 699 h 1050"/>
              <a:gd name="T24" fmla="*/ 525 w 1051"/>
              <a:gd name="T25" fmla="*/ 380 h 1050"/>
              <a:gd name="T26" fmla="*/ 1023 w 1051"/>
              <a:gd name="T27" fmla="*/ 128 h 1050"/>
              <a:gd name="T28" fmla="*/ 1050 w 1051"/>
              <a:gd name="T29" fmla="*/ 205 h 1050"/>
              <a:gd name="T30" fmla="*/ 1050 w 1051"/>
              <a:gd name="T31" fmla="*/ 932 h 1050"/>
              <a:gd name="T32" fmla="*/ 932 w 1051"/>
              <a:gd name="T33" fmla="*/ 1049 h 1050"/>
              <a:gd name="T34" fmla="*/ 118 w 1051"/>
              <a:gd name="T35" fmla="*/ 1049 h 1050"/>
              <a:gd name="T36" fmla="*/ 0 w 1051"/>
              <a:gd name="T37" fmla="*/ 932 h 1050"/>
              <a:gd name="T38" fmla="*/ 0 w 1051"/>
              <a:gd name="T39" fmla="*/ 205 h 1050"/>
              <a:gd name="T40" fmla="*/ 27 w 1051"/>
              <a:gd name="T41" fmla="*/ 128 h 1050"/>
              <a:gd name="T42" fmla="*/ 107 w 1051"/>
              <a:gd name="T43" fmla="*/ 32 h 1050"/>
              <a:gd name="T44" fmla="*/ 175 w 1051"/>
              <a:gd name="T45" fmla="*/ 0 h 1050"/>
              <a:gd name="T46" fmla="*/ 875 w 1051"/>
              <a:gd name="T47" fmla="*/ 0 h 1050"/>
              <a:gd name="T48" fmla="*/ 943 w 1051"/>
              <a:gd name="T49" fmla="*/ 32 h 1050"/>
              <a:gd name="T50" fmla="*/ 1023 w 1051"/>
              <a:gd name="T51" fmla="*/ 128 h 1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051" h="1050">
                <a:moveTo>
                  <a:pt x="123" y="117"/>
                </a:moveTo>
                <a:lnTo>
                  <a:pt x="927" y="117"/>
                </a:lnTo>
                <a:lnTo>
                  <a:pt x="872" y="57"/>
                </a:lnTo>
                <a:lnTo>
                  <a:pt x="172" y="57"/>
                </a:lnTo>
                <a:lnTo>
                  <a:pt x="123" y="117"/>
                </a:lnTo>
                <a:close/>
                <a:moveTo>
                  <a:pt x="525" y="380"/>
                </a:moveTo>
                <a:lnTo>
                  <a:pt x="205" y="699"/>
                </a:lnTo>
                <a:lnTo>
                  <a:pt x="407" y="699"/>
                </a:lnTo>
                <a:lnTo>
                  <a:pt x="407" y="817"/>
                </a:lnTo>
                <a:lnTo>
                  <a:pt x="643" y="817"/>
                </a:lnTo>
                <a:lnTo>
                  <a:pt x="643" y="699"/>
                </a:lnTo>
                <a:lnTo>
                  <a:pt x="845" y="699"/>
                </a:lnTo>
                <a:lnTo>
                  <a:pt x="525" y="380"/>
                </a:lnTo>
                <a:close/>
                <a:moveTo>
                  <a:pt x="1023" y="128"/>
                </a:moveTo>
                <a:cubicBezTo>
                  <a:pt x="1039" y="147"/>
                  <a:pt x="1050" y="177"/>
                  <a:pt x="1050" y="205"/>
                </a:cubicBezTo>
                <a:lnTo>
                  <a:pt x="1050" y="932"/>
                </a:lnTo>
                <a:cubicBezTo>
                  <a:pt x="1050" y="995"/>
                  <a:pt x="995" y="1049"/>
                  <a:pt x="932" y="1049"/>
                </a:cubicBezTo>
                <a:lnTo>
                  <a:pt x="118" y="1049"/>
                </a:lnTo>
                <a:cubicBezTo>
                  <a:pt x="52" y="1049"/>
                  <a:pt x="0" y="995"/>
                  <a:pt x="0" y="932"/>
                </a:cubicBezTo>
                <a:lnTo>
                  <a:pt x="0" y="205"/>
                </a:lnTo>
                <a:cubicBezTo>
                  <a:pt x="0" y="177"/>
                  <a:pt x="11" y="147"/>
                  <a:pt x="27" y="128"/>
                </a:cubicBezTo>
                <a:lnTo>
                  <a:pt x="107" y="32"/>
                </a:lnTo>
                <a:cubicBezTo>
                  <a:pt x="123" y="13"/>
                  <a:pt x="148" y="0"/>
                  <a:pt x="175" y="0"/>
                </a:cubicBezTo>
                <a:lnTo>
                  <a:pt x="875" y="0"/>
                </a:lnTo>
                <a:cubicBezTo>
                  <a:pt x="902" y="0"/>
                  <a:pt x="927" y="13"/>
                  <a:pt x="943" y="32"/>
                </a:cubicBezTo>
                <a:lnTo>
                  <a:pt x="1023" y="12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8D11A5DB-02F0-4A7E-A3A8-A76EB9FC2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889" y="4239657"/>
            <a:ext cx="256032" cy="256032"/>
          </a:xfrm>
          <a:custGeom>
            <a:avLst/>
            <a:gdLst>
              <a:gd name="T0" fmla="*/ 932 w 1051"/>
              <a:gd name="T1" fmla="*/ 1050 h 1168"/>
              <a:gd name="T2" fmla="*/ 932 w 1051"/>
              <a:gd name="T3" fmla="*/ 410 h 1168"/>
              <a:gd name="T4" fmla="*/ 118 w 1051"/>
              <a:gd name="T5" fmla="*/ 410 h 1168"/>
              <a:gd name="T6" fmla="*/ 118 w 1051"/>
              <a:gd name="T7" fmla="*/ 1050 h 1168"/>
              <a:gd name="T8" fmla="*/ 932 w 1051"/>
              <a:gd name="T9" fmla="*/ 1050 h 1168"/>
              <a:gd name="T10" fmla="*/ 875 w 1051"/>
              <a:gd name="T11" fmla="*/ 0 h 1168"/>
              <a:gd name="T12" fmla="*/ 875 w 1051"/>
              <a:gd name="T13" fmla="*/ 117 h 1168"/>
              <a:gd name="T14" fmla="*/ 932 w 1051"/>
              <a:gd name="T15" fmla="*/ 117 h 1168"/>
              <a:gd name="T16" fmla="*/ 1050 w 1051"/>
              <a:gd name="T17" fmla="*/ 235 h 1168"/>
              <a:gd name="T18" fmla="*/ 1050 w 1051"/>
              <a:gd name="T19" fmla="*/ 1050 h 1168"/>
              <a:gd name="T20" fmla="*/ 932 w 1051"/>
              <a:gd name="T21" fmla="*/ 1167 h 1168"/>
              <a:gd name="T22" fmla="*/ 118 w 1051"/>
              <a:gd name="T23" fmla="*/ 1167 h 1168"/>
              <a:gd name="T24" fmla="*/ 0 w 1051"/>
              <a:gd name="T25" fmla="*/ 1050 h 1168"/>
              <a:gd name="T26" fmla="*/ 0 w 1051"/>
              <a:gd name="T27" fmla="*/ 235 h 1168"/>
              <a:gd name="T28" fmla="*/ 118 w 1051"/>
              <a:gd name="T29" fmla="*/ 117 h 1168"/>
              <a:gd name="T30" fmla="*/ 175 w 1051"/>
              <a:gd name="T31" fmla="*/ 117 h 1168"/>
              <a:gd name="T32" fmla="*/ 175 w 1051"/>
              <a:gd name="T33" fmla="*/ 0 h 1168"/>
              <a:gd name="T34" fmla="*/ 293 w 1051"/>
              <a:gd name="T35" fmla="*/ 0 h 1168"/>
              <a:gd name="T36" fmla="*/ 293 w 1051"/>
              <a:gd name="T37" fmla="*/ 117 h 1168"/>
              <a:gd name="T38" fmla="*/ 757 w 1051"/>
              <a:gd name="T39" fmla="*/ 117 h 1168"/>
              <a:gd name="T40" fmla="*/ 757 w 1051"/>
              <a:gd name="T41" fmla="*/ 0 h 1168"/>
              <a:gd name="T42" fmla="*/ 875 w 1051"/>
              <a:gd name="T43" fmla="*/ 0 h 1168"/>
              <a:gd name="T44" fmla="*/ 818 w 1051"/>
              <a:gd name="T45" fmla="*/ 642 h 1168"/>
              <a:gd name="T46" fmla="*/ 818 w 1051"/>
              <a:gd name="T47" fmla="*/ 935 h 1168"/>
              <a:gd name="T48" fmla="*/ 525 w 1051"/>
              <a:gd name="T49" fmla="*/ 935 h 1168"/>
              <a:gd name="T50" fmla="*/ 525 w 1051"/>
              <a:gd name="T51" fmla="*/ 642 h 1168"/>
              <a:gd name="T52" fmla="*/ 818 w 1051"/>
              <a:gd name="T53" fmla="*/ 642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51" h="1168">
                <a:moveTo>
                  <a:pt x="932" y="1050"/>
                </a:moveTo>
                <a:lnTo>
                  <a:pt x="932" y="410"/>
                </a:lnTo>
                <a:lnTo>
                  <a:pt x="118" y="410"/>
                </a:lnTo>
                <a:lnTo>
                  <a:pt x="118" y="1050"/>
                </a:lnTo>
                <a:lnTo>
                  <a:pt x="932" y="1050"/>
                </a:lnTo>
                <a:close/>
                <a:moveTo>
                  <a:pt x="875" y="0"/>
                </a:moveTo>
                <a:lnTo>
                  <a:pt x="875" y="117"/>
                </a:lnTo>
                <a:lnTo>
                  <a:pt x="932" y="117"/>
                </a:lnTo>
                <a:cubicBezTo>
                  <a:pt x="995" y="117"/>
                  <a:pt x="1050" y="172"/>
                  <a:pt x="1050" y="235"/>
                </a:cubicBezTo>
                <a:lnTo>
                  <a:pt x="1050" y="1050"/>
                </a:lnTo>
                <a:cubicBezTo>
                  <a:pt x="1050" y="1113"/>
                  <a:pt x="995" y="1167"/>
                  <a:pt x="932" y="1167"/>
                </a:cubicBezTo>
                <a:lnTo>
                  <a:pt x="118" y="1167"/>
                </a:lnTo>
                <a:cubicBezTo>
                  <a:pt x="52" y="1167"/>
                  <a:pt x="0" y="1113"/>
                  <a:pt x="0" y="1050"/>
                </a:cubicBezTo>
                <a:lnTo>
                  <a:pt x="0" y="235"/>
                </a:lnTo>
                <a:cubicBezTo>
                  <a:pt x="0" y="172"/>
                  <a:pt x="52" y="117"/>
                  <a:pt x="118" y="117"/>
                </a:cubicBezTo>
                <a:lnTo>
                  <a:pt x="175" y="117"/>
                </a:lnTo>
                <a:lnTo>
                  <a:pt x="175" y="0"/>
                </a:lnTo>
                <a:lnTo>
                  <a:pt x="293" y="0"/>
                </a:lnTo>
                <a:lnTo>
                  <a:pt x="293" y="117"/>
                </a:lnTo>
                <a:lnTo>
                  <a:pt x="757" y="117"/>
                </a:lnTo>
                <a:lnTo>
                  <a:pt x="757" y="0"/>
                </a:lnTo>
                <a:lnTo>
                  <a:pt x="875" y="0"/>
                </a:lnTo>
                <a:close/>
                <a:moveTo>
                  <a:pt x="818" y="642"/>
                </a:moveTo>
                <a:lnTo>
                  <a:pt x="818" y="935"/>
                </a:lnTo>
                <a:lnTo>
                  <a:pt x="525" y="935"/>
                </a:lnTo>
                <a:lnTo>
                  <a:pt x="525" y="642"/>
                </a:lnTo>
                <a:lnTo>
                  <a:pt x="818" y="642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Freeform 136">
            <a:extLst>
              <a:ext uri="{FF2B5EF4-FFF2-40B4-BE49-F238E27FC236}">
                <a16:creationId xmlns:a16="http://schemas.microsoft.com/office/drawing/2014/main" id="{AF1F5560-C7B5-4E5C-901E-7BCF96B71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889" y="4942081"/>
            <a:ext cx="256032" cy="256032"/>
          </a:xfrm>
          <a:custGeom>
            <a:avLst/>
            <a:gdLst>
              <a:gd name="T0" fmla="*/ 861 w 1179"/>
              <a:gd name="T1" fmla="*/ 1074 h 1178"/>
              <a:gd name="T2" fmla="*/ 1074 w 1179"/>
              <a:gd name="T3" fmla="*/ 860 h 1178"/>
              <a:gd name="T4" fmla="*/ 861 w 1179"/>
              <a:gd name="T5" fmla="*/ 650 h 1178"/>
              <a:gd name="T6" fmla="*/ 650 w 1179"/>
              <a:gd name="T7" fmla="*/ 863 h 1178"/>
              <a:gd name="T8" fmla="*/ 861 w 1179"/>
              <a:gd name="T9" fmla="*/ 1074 h 1178"/>
              <a:gd name="T10" fmla="*/ 708 w 1179"/>
              <a:gd name="T11" fmla="*/ 530 h 1178"/>
              <a:gd name="T12" fmla="*/ 648 w 1179"/>
              <a:gd name="T13" fmla="*/ 587 h 1178"/>
              <a:gd name="T14" fmla="*/ 708 w 1179"/>
              <a:gd name="T15" fmla="*/ 645 h 1178"/>
              <a:gd name="T16" fmla="*/ 765 w 1179"/>
              <a:gd name="T17" fmla="*/ 587 h 1178"/>
              <a:gd name="T18" fmla="*/ 708 w 1179"/>
              <a:gd name="T19" fmla="*/ 530 h 1178"/>
              <a:gd name="T20" fmla="*/ 590 w 1179"/>
              <a:gd name="T21" fmla="*/ 762 h 1178"/>
              <a:gd name="T22" fmla="*/ 648 w 1179"/>
              <a:gd name="T23" fmla="*/ 705 h 1178"/>
              <a:gd name="T24" fmla="*/ 590 w 1179"/>
              <a:gd name="T25" fmla="*/ 645 h 1178"/>
              <a:gd name="T26" fmla="*/ 533 w 1179"/>
              <a:gd name="T27" fmla="*/ 705 h 1178"/>
              <a:gd name="T28" fmla="*/ 590 w 1179"/>
              <a:gd name="T29" fmla="*/ 762 h 1178"/>
              <a:gd name="T30" fmla="*/ 473 w 1179"/>
              <a:gd name="T31" fmla="*/ 645 h 1178"/>
              <a:gd name="T32" fmla="*/ 533 w 1179"/>
              <a:gd name="T33" fmla="*/ 587 h 1178"/>
              <a:gd name="T34" fmla="*/ 473 w 1179"/>
              <a:gd name="T35" fmla="*/ 530 h 1178"/>
              <a:gd name="T36" fmla="*/ 415 w 1179"/>
              <a:gd name="T37" fmla="*/ 587 h 1178"/>
              <a:gd name="T38" fmla="*/ 473 w 1179"/>
              <a:gd name="T39" fmla="*/ 645 h 1178"/>
              <a:gd name="T40" fmla="*/ 317 w 1179"/>
              <a:gd name="T41" fmla="*/ 527 h 1178"/>
              <a:gd name="T42" fmla="*/ 527 w 1179"/>
              <a:gd name="T43" fmla="*/ 314 h 1178"/>
              <a:gd name="T44" fmla="*/ 317 w 1179"/>
              <a:gd name="T45" fmla="*/ 103 h 1178"/>
              <a:gd name="T46" fmla="*/ 104 w 1179"/>
              <a:gd name="T47" fmla="*/ 317 h 1178"/>
              <a:gd name="T48" fmla="*/ 317 w 1179"/>
              <a:gd name="T49" fmla="*/ 527 h 1178"/>
              <a:gd name="T50" fmla="*/ 590 w 1179"/>
              <a:gd name="T51" fmla="*/ 412 h 1178"/>
              <a:gd name="T52" fmla="*/ 533 w 1179"/>
              <a:gd name="T53" fmla="*/ 470 h 1178"/>
              <a:gd name="T54" fmla="*/ 590 w 1179"/>
              <a:gd name="T55" fmla="*/ 530 h 1178"/>
              <a:gd name="T56" fmla="*/ 648 w 1179"/>
              <a:gd name="T57" fmla="*/ 470 h 1178"/>
              <a:gd name="T58" fmla="*/ 590 w 1179"/>
              <a:gd name="T59" fmla="*/ 412 h 1178"/>
              <a:gd name="T60" fmla="*/ 924 w 1179"/>
              <a:gd name="T61" fmla="*/ 587 h 1178"/>
              <a:gd name="T62" fmla="*/ 1156 w 1179"/>
              <a:gd name="T63" fmla="*/ 819 h 1178"/>
              <a:gd name="T64" fmla="*/ 1156 w 1179"/>
              <a:gd name="T65" fmla="*/ 901 h 1178"/>
              <a:gd name="T66" fmla="*/ 905 w 1179"/>
              <a:gd name="T67" fmla="*/ 1156 h 1178"/>
              <a:gd name="T68" fmla="*/ 864 w 1179"/>
              <a:gd name="T69" fmla="*/ 1172 h 1178"/>
              <a:gd name="T70" fmla="*/ 820 w 1179"/>
              <a:gd name="T71" fmla="*/ 1156 h 1178"/>
              <a:gd name="T72" fmla="*/ 590 w 1179"/>
              <a:gd name="T73" fmla="*/ 923 h 1178"/>
              <a:gd name="T74" fmla="*/ 358 w 1179"/>
              <a:gd name="T75" fmla="*/ 1156 h 1178"/>
              <a:gd name="T76" fmla="*/ 276 w 1179"/>
              <a:gd name="T77" fmla="*/ 1156 h 1178"/>
              <a:gd name="T78" fmla="*/ 22 w 1179"/>
              <a:gd name="T79" fmla="*/ 901 h 1178"/>
              <a:gd name="T80" fmla="*/ 22 w 1179"/>
              <a:gd name="T81" fmla="*/ 819 h 1178"/>
              <a:gd name="T82" fmla="*/ 254 w 1179"/>
              <a:gd name="T83" fmla="*/ 587 h 1178"/>
              <a:gd name="T84" fmla="*/ 22 w 1179"/>
              <a:gd name="T85" fmla="*/ 358 h 1178"/>
              <a:gd name="T86" fmla="*/ 22 w 1179"/>
              <a:gd name="T87" fmla="*/ 273 h 1178"/>
              <a:gd name="T88" fmla="*/ 276 w 1179"/>
              <a:gd name="T89" fmla="*/ 21 h 1178"/>
              <a:gd name="T90" fmla="*/ 317 w 1179"/>
              <a:gd name="T91" fmla="*/ 5 h 1178"/>
              <a:gd name="T92" fmla="*/ 358 w 1179"/>
              <a:gd name="T93" fmla="*/ 21 h 1178"/>
              <a:gd name="T94" fmla="*/ 590 w 1179"/>
              <a:gd name="T95" fmla="*/ 254 h 1178"/>
              <a:gd name="T96" fmla="*/ 820 w 1179"/>
              <a:gd name="T97" fmla="*/ 21 h 1178"/>
              <a:gd name="T98" fmla="*/ 905 w 1179"/>
              <a:gd name="T99" fmla="*/ 21 h 1178"/>
              <a:gd name="T100" fmla="*/ 1156 w 1179"/>
              <a:gd name="T101" fmla="*/ 273 h 1178"/>
              <a:gd name="T102" fmla="*/ 1156 w 1179"/>
              <a:gd name="T103" fmla="*/ 358 h 1178"/>
              <a:gd name="T104" fmla="*/ 924 w 1179"/>
              <a:gd name="T105" fmla="*/ 587 h 1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179" h="1178">
                <a:moveTo>
                  <a:pt x="861" y="1074"/>
                </a:moveTo>
                <a:lnTo>
                  <a:pt x="1074" y="860"/>
                </a:lnTo>
                <a:lnTo>
                  <a:pt x="861" y="650"/>
                </a:lnTo>
                <a:lnTo>
                  <a:pt x="650" y="863"/>
                </a:lnTo>
                <a:lnTo>
                  <a:pt x="861" y="1074"/>
                </a:lnTo>
                <a:close/>
                <a:moveTo>
                  <a:pt x="708" y="530"/>
                </a:moveTo>
                <a:cubicBezTo>
                  <a:pt x="675" y="530"/>
                  <a:pt x="648" y="554"/>
                  <a:pt x="648" y="587"/>
                </a:cubicBezTo>
                <a:cubicBezTo>
                  <a:pt x="648" y="620"/>
                  <a:pt x="675" y="645"/>
                  <a:pt x="708" y="645"/>
                </a:cubicBezTo>
                <a:cubicBezTo>
                  <a:pt x="741" y="645"/>
                  <a:pt x="765" y="620"/>
                  <a:pt x="765" y="587"/>
                </a:cubicBezTo>
                <a:cubicBezTo>
                  <a:pt x="765" y="554"/>
                  <a:pt x="741" y="530"/>
                  <a:pt x="708" y="530"/>
                </a:cubicBezTo>
                <a:close/>
                <a:moveTo>
                  <a:pt x="590" y="762"/>
                </a:moveTo>
                <a:cubicBezTo>
                  <a:pt x="623" y="762"/>
                  <a:pt x="648" y="738"/>
                  <a:pt x="648" y="705"/>
                </a:cubicBezTo>
                <a:cubicBezTo>
                  <a:pt x="648" y="673"/>
                  <a:pt x="623" y="645"/>
                  <a:pt x="590" y="645"/>
                </a:cubicBezTo>
                <a:cubicBezTo>
                  <a:pt x="557" y="645"/>
                  <a:pt x="533" y="673"/>
                  <a:pt x="533" y="705"/>
                </a:cubicBezTo>
                <a:cubicBezTo>
                  <a:pt x="533" y="738"/>
                  <a:pt x="557" y="762"/>
                  <a:pt x="590" y="762"/>
                </a:cubicBezTo>
                <a:close/>
                <a:moveTo>
                  <a:pt x="473" y="645"/>
                </a:moveTo>
                <a:cubicBezTo>
                  <a:pt x="506" y="645"/>
                  <a:pt x="533" y="620"/>
                  <a:pt x="533" y="587"/>
                </a:cubicBezTo>
                <a:cubicBezTo>
                  <a:pt x="533" y="554"/>
                  <a:pt x="506" y="530"/>
                  <a:pt x="473" y="530"/>
                </a:cubicBezTo>
                <a:cubicBezTo>
                  <a:pt x="440" y="530"/>
                  <a:pt x="415" y="554"/>
                  <a:pt x="415" y="587"/>
                </a:cubicBezTo>
                <a:cubicBezTo>
                  <a:pt x="415" y="620"/>
                  <a:pt x="440" y="645"/>
                  <a:pt x="473" y="645"/>
                </a:cubicBezTo>
                <a:close/>
                <a:moveTo>
                  <a:pt x="317" y="527"/>
                </a:moveTo>
                <a:lnTo>
                  <a:pt x="527" y="314"/>
                </a:lnTo>
                <a:lnTo>
                  <a:pt x="317" y="103"/>
                </a:lnTo>
                <a:lnTo>
                  <a:pt x="104" y="317"/>
                </a:lnTo>
                <a:lnTo>
                  <a:pt x="317" y="527"/>
                </a:lnTo>
                <a:close/>
                <a:moveTo>
                  <a:pt x="590" y="412"/>
                </a:moveTo>
                <a:cubicBezTo>
                  <a:pt x="557" y="412"/>
                  <a:pt x="533" y="438"/>
                  <a:pt x="533" y="470"/>
                </a:cubicBezTo>
                <a:cubicBezTo>
                  <a:pt x="533" y="503"/>
                  <a:pt x="557" y="530"/>
                  <a:pt x="590" y="530"/>
                </a:cubicBezTo>
                <a:cubicBezTo>
                  <a:pt x="623" y="530"/>
                  <a:pt x="648" y="503"/>
                  <a:pt x="648" y="470"/>
                </a:cubicBezTo>
                <a:cubicBezTo>
                  <a:pt x="648" y="438"/>
                  <a:pt x="623" y="412"/>
                  <a:pt x="590" y="412"/>
                </a:cubicBezTo>
                <a:close/>
                <a:moveTo>
                  <a:pt x="924" y="587"/>
                </a:moveTo>
                <a:lnTo>
                  <a:pt x="1156" y="819"/>
                </a:lnTo>
                <a:cubicBezTo>
                  <a:pt x="1178" y="841"/>
                  <a:pt x="1178" y="880"/>
                  <a:pt x="1156" y="901"/>
                </a:cubicBezTo>
                <a:lnTo>
                  <a:pt x="905" y="1156"/>
                </a:lnTo>
                <a:cubicBezTo>
                  <a:pt x="894" y="1167"/>
                  <a:pt x="880" y="1172"/>
                  <a:pt x="864" y="1172"/>
                </a:cubicBezTo>
                <a:cubicBezTo>
                  <a:pt x="847" y="1172"/>
                  <a:pt x="831" y="1167"/>
                  <a:pt x="820" y="1156"/>
                </a:cubicBezTo>
                <a:lnTo>
                  <a:pt x="590" y="923"/>
                </a:lnTo>
                <a:lnTo>
                  <a:pt x="358" y="1156"/>
                </a:lnTo>
                <a:cubicBezTo>
                  <a:pt x="336" y="1177"/>
                  <a:pt x="298" y="1177"/>
                  <a:pt x="276" y="1156"/>
                </a:cubicBezTo>
                <a:lnTo>
                  <a:pt x="22" y="901"/>
                </a:lnTo>
                <a:cubicBezTo>
                  <a:pt x="0" y="880"/>
                  <a:pt x="0" y="841"/>
                  <a:pt x="22" y="819"/>
                </a:cubicBezTo>
                <a:lnTo>
                  <a:pt x="254" y="587"/>
                </a:lnTo>
                <a:lnTo>
                  <a:pt x="22" y="358"/>
                </a:lnTo>
                <a:cubicBezTo>
                  <a:pt x="0" y="336"/>
                  <a:pt x="0" y="295"/>
                  <a:pt x="22" y="273"/>
                </a:cubicBezTo>
                <a:lnTo>
                  <a:pt x="276" y="21"/>
                </a:lnTo>
                <a:cubicBezTo>
                  <a:pt x="287" y="11"/>
                  <a:pt x="303" y="5"/>
                  <a:pt x="317" y="5"/>
                </a:cubicBezTo>
                <a:cubicBezTo>
                  <a:pt x="333" y="5"/>
                  <a:pt x="347" y="11"/>
                  <a:pt x="358" y="21"/>
                </a:cubicBezTo>
                <a:lnTo>
                  <a:pt x="590" y="254"/>
                </a:lnTo>
                <a:lnTo>
                  <a:pt x="820" y="21"/>
                </a:lnTo>
                <a:cubicBezTo>
                  <a:pt x="842" y="0"/>
                  <a:pt x="883" y="0"/>
                  <a:pt x="905" y="21"/>
                </a:cubicBezTo>
                <a:lnTo>
                  <a:pt x="1156" y="273"/>
                </a:lnTo>
                <a:cubicBezTo>
                  <a:pt x="1178" y="295"/>
                  <a:pt x="1178" y="336"/>
                  <a:pt x="1156" y="358"/>
                </a:cubicBezTo>
                <a:lnTo>
                  <a:pt x="924" y="5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Freeform 138">
            <a:extLst>
              <a:ext uri="{FF2B5EF4-FFF2-40B4-BE49-F238E27FC236}">
                <a16:creationId xmlns:a16="http://schemas.microsoft.com/office/drawing/2014/main" id="{AA87DF40-8828-4223-BAE0-6B57C1197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889" y="3537233"/>
            <a:ext cx="256032" cy="256032"/>
          </a:xfrm>
          <a:custGeom>
            <a:avLst/>
            <a:gdLst>
              <a:gd name="T0" fmla="*/ 899 w 1108"/>
              <a:gd name="T1" fmla="*/ 397 h 1108"/>
              <a:gd name="T2" fmla="*/ 234 w 1108"/>
              <a:gd name="T3" fmla="*/ 229 h 1108"/>
              <a:gd name="T4" fmla="*/ 814 w 1108"/>
              <a:gd name="T5" fmla="*/ 481 h 1108"/>
              <a:gd name="T6" fmla="*/ 481 w 1108"/>
              <a:gd name="T7" fmla="*/ 815 h 1108"/>
              <a:gd name="T8" fmla="*/ 229 w 1108"/>
              <a:gd name="T9" fmla="*/ 234 h 1108"/>
              <a:gd name="T10" fmla="*/ 396 w 1108"/>
              <a:gd name="T11" fmla="*/ 900 h 1108"/>
              <a:gd name="T12" fmla="*/ 230 w 1108"/>
              <a:gd name="T13" fmla="*/ 1066 h 1108"/>
              <a:gd name="T14" fmla="*/ 229 w 1108"/>
              <a:gd name="T15" fmla="*/ 233 h 1108"/>
              <a:gd name="T16" fmla="*/ 233 w 1108"/>
              <a:gd name="T17" fmla="*/ 230 h 1108"/>
              <a:gd name="T18" fmla="*/ 1066 w 1108"/>
              <a:gd name="T19" fmla="*/ 230 h 1108"/>
              <a:gd name="T20" fmla="*/ 899 w 1108"/>
              <a:gd name="T21" fmla="*/ 397 h 1108"/>
              <a:gd name="T22" fmla="*/ 648 w 1108"/>
              <a:gd name="T23" fmla="*/ 733 h 1108"/>
              <a:gd name="T24" fmla="*/ 732 w 1108"/>
              <a:gd name="T25" fmla="*/ 648 h 1108"/>
              <a:gd name="T26" fmla="*/ 1107 w 1108"/>
              <a:gd name="T27" fmla="*/ 1025 h 1108"/>
              <a:gd name="T28" fmla="*/ 1022 w 1108"/>
              <a:gd name="T29" fmla="*/ 1107 h 1108"/>
              <a:gd name="T30" fmla="*/ 648 w 1108"/>
              <a:gd name="T31" fmla="*/ 733 h 1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08" h="1108">
                <a:moveTo>
                  <a:pt x="899" y="397"/>
                </a:moveTo>
                <a:cubicBezTo>
                  <a:pt x="716" y="214"/>
                  <a:pt x="463" y="154"/>
                  <a:pt x="234" y="229"/>
                </a:cubicBezTo>
                <a:cubicBezTo>
                  <a:pt x="408" y="210"/>
                  <a:pt x="633" y="300"/>
                  <a:pt x="814" y="481"/>
                </a:cubicBezTo>
                <a:lnTo>
                  <a:pt x="481" y="815"/>
                </a:lnTo>
                <a:cubicBezTo>
                  <a:pt x="299" y="633"/>
                  <a:pt x="209" y="409"/>
                  <a:pt x="229" y="234"/>
                </a:cubicBezTo>
                <a:cubicBezTo>
                  <a:pt x="153" y="463"/>
                  <a:pt x="214" y="717"/>
                  <a:pt x="396" y="900"/>
                </a:cubicBezTo>
                <a:lnTo>
                  <a:pt x="230" y="1066"/>
                </a:lnTo>
                <a:cubicBezTo>
                  <a:pt x="0" y="837"/>
                  <a:pt x="0" y="463"/>
                  <a:pt x="229" y="233"/>
                </a:cubicBezTo>
                <a:cubicBezTo>
                  <a:pt x="230" y="230"/>
                  <a:pt x="230" y="230"/>
                  <a:pt x="233" y="230"/>
                </a:cubicBezTo>
                <a:cubicBezTo>
                  <a:pt x="462" y="0"/>
                  <a:pt x="836" y="1"/>
                  <a:pt x="1066" y="230"/>
                </a:cubicBezTo>
                <a:lnTo>
                  <a:pt x="899" y="397"/>
                </a:lnTo>
                <a:close/>
                <a:moveTo>
                  <a:pt x="648" y="733"/>
                </a:moveTo>
                <a:lnTo>
                  <a:pt x="732" y="648"/>
                </a:lnTo>
                <a:lnTo>
                  <a:pt x="1107" y="1025"/>
                </a:lnTo>
                <a:lnTo>
                  <a:pt x="1022" y="1107"/>
                </a:lnTo>
                <a:lnTo>
                  <a:pt x="648" y="73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7 CuadroTexto">
            <a:extLst>
              <a:ext uri="{FF2B5EF4-FFF2-40B4-BE49-F238E27FC236}">
                <a16:creationId xmlns:a16="http://schemas.microsoft.com/office/drawing/2014/main" id="{AB73FE44-C1AB-4377-B6D1-6E805CBB88A5}"/>
              </a:ext>
            </a:extLst>
          </p:cNvPr>
          <p:cNvSpPr txBox="1"/>
          <p:nvPr/>
        </p:nvSpPr>
        <p:spPr>
          <a:xfrm>
            <a:off x="1788758" y="2766265"/>
            <a:ext cx="2710173" cy="393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Proactively envisioned multimedia based expert and cross media to growth strategies quality.</a:t>
            </a:r>
          </a:p>
        </p:txBody>
      </p:sp>
      <p:sp>
        <p:nvSpPr>
          <p:cNvPr id="32" name="7 CuadroTexto">
            <a:extLst>
              <a:ext uri="{FF2B5EF4-FFF2-40B4-BE49-F238E27FC236}">
                <a16:creationId xmlns:a16="http://schemas.microsoft.com/office/drawing/2014/main" id="{E25E42BA-F129-46E6-A18D-E15C6E91E4C0}"/>
              </a:ext>
            </a:extLst>
          </p:cNvPr>
          <p:cNvSpPr txBox="1"/>
          <p:nvPr/>
        </p:nvSpPr>
        <p:spPr>
          <a:xfrm>
            <a:off x="1788758" y="3468689"/>
            <a:ext cx="2710173" cy="393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Credibly pontificate highly efficient manufactured products and enabled data efficiently unleash.</a:t>
            </a:r>
          </a:p>
        </p:txBody>
      </p:sp>
      <p:sp>
        <p:nvSpPr>
          <p:cNvPr id="33" name="7 CuadroTexto">
            <a:extLst>
              <a:ext uri="{FF2B5EF4-FFF2-40B4-BE49-F238E27FC236}">
                <a16:creationId xmlns:a16="http://schemas.microsoft.com/office/drawing/2014/main" id="{B9E4C5CA-A563-47BD-A6FF-7CA859C0DED4}"/>
              </a:ext>
            </a:extLst>
          </p:cNvPr>
          <p:cNvSpPr txBox="1"/>
          <p:nvPr/>
        </p:nvSpPr>
        <p:spPr>
          <a:xfrm>
            <a:off x="1788758" y="4171113"/>
            <a:ext cx="2710173" cy="393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Proactively envisioned multimedia based expert and cross media to growth strategies quality.</a:t>
            </a:r>
          </a:p>
        </p:txBody>
      </p:sp>
      <p:sp>
        <p:nvSpPr>
          <p:cNvPr id="34" name="7 CuadroTexto">
            <a:extLst>
              <a:ext uri="{FF2B5EF4-FFF2-40B4-BE49-F238E27FC236}">
                <a16:creationId xmlns:a16="http://schemas.microsoft.com/office/drawing/2014/main" id="{848AF654-F63B-4AE4-8256-18DB5FF136A2}"/>
              </a:ext>
            </a:extLst>
          </p:cNvPr>
          <p:cNvSpPr txBox="1"/>
          <p:nvPr/>
        </p:nvSpPr>
        <p:spPr>
          <a:xfrm>
            <a:off x="1788758" y="4873537"/>
            <a:ext cx="2710173" cy="393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Credibly pontificate highly efficient manufactured products and enabled data efficiently unleash.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7241F8-EBCC-48C4-9F25-00D14FDCE77E}"/>
              </a:ext>
            </a:extLst>
          </p:cNvPr>
          <p:cNvSpPr/>
          <p:nvPr/>
        </p:nvSpPr>
        <p:spPr>
          <a:xfrm>
            <a:off x="1014413" y="1477769"/>
            <a:ext cx="6100762" cy="6001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atha" panose="020B0502040204020203" pitchFamily="34" charset="0"/>
              </a:rPr>
              <a:t>Bring to the table win-win survival strategies to ensure proactive domination. At the end of the day, going forward, a new normal that has evolved is on the runway heading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globally incubate standards compliant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mo" panose="020B0604020202020204" pitchFamily="34" charset="0"/>
              </a:rPr>
              <a:t>evisculate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mo" panose="020B0604020202020204" pitchFamily="34" charset="0"/>
              </a:rPr>
              <a:t> holistic innovation rather than client-centric data progressively.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Latha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C9DFB0-C1C1-498A-9497-7FB9EC6BE409}"/>
              </a:ext>
            </a:extLst>
          </p:cNvPr>
          <p:cNvSpPr txBox="1"/>
          <p:nvPr/>
        </p:nvSpPr>
        <p:spPr>
          <a:xfrm>
            <a:off x="1014413" y="951951"/>
            <a:ext cx="5797204" cy="39382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Playfair Display" panose="00000500000000000000" pitchFamily="50" charset="0"/>
                <a:ea typeface="Roboto Slab" pitchFamily="2" charset="0"/>
                <a:cs typeface="Lato" panose="020F0502020204030203" pitchFamily="34" charset="0"/>
              </a:rPr>
              <a:t>Cordate-R Presentation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5DA3CC1-1024-4908-8843-37F76A972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46937" y="784588"/>
            <a:ext cx="3386138" cy="52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5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9FD99A-A770-4EE1-8592-3A3FB837E24B}"/>
              </a:ext>
            </a:extLst>
          </p:cNvPr>
          <p:cNvSpPr/>
          <p:nvPr/>
        </p:nvSpPr>
        <p:spPr>
          <a:xfrm>
            <a:off x="5537200" y="0"/>
            <a:ext cx="66547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CA9F1B-70C2-40D9-96A6-65B19D70082B}"/>
              </a:ext>
            </a:extLst>
          </p:cNvPr>
          <p:cNvSpPr/>
          <p:nvPr/>
        </p:nvSpPr>
        <p:spPr>
          <a:xfrm>
            <a:off x="2123180" y="3451216"/>
            <a:ext cx="2497745" cy="3931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mo" panose="020B0604020202020204" pitchFamily="34" charset="0"/>
              </a:rPr>
              <a:t>Make a type book known printer took a galley of type good user </a:t>
            </a:r>
            <a:r>
              <a:rPr lang="en-US" alt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testing procedures good.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mo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4EBB883-4243-4470-BEF8-DC870F3C00AC}"/>
              </a:ext>
            </a:extLst>
          </p:cNvPr>
          <p:cNvSpPr/>
          <p:nvPr/>
        </p:nvSpPr>
        <p:spPr>
          <a:xfrm>
            <a:off x="1053129" y="3428320"/>
            <a:ext cx="822960" cy="43891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E1A021-1A3D-49AD-987D-B2750F528948}"/>
              </a:ext>
            </a:extLst>
          </p:cNvPr>
          <p:cNvSpPr txBox="1"/>
          <p:nvPr/>
        </p:nvSpPr>
        <p:spPr>
          <a:xfrm>
            <a:off x="1167698" y="3524666"/>
            <a:ext cx="5938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23</a:t>
            </a:r>
            <a:r>
              <a:rPr lang="id-ID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%</a:t>
            </a:r>
            <a:endParaRPr lang="en-US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16C959C-9D1F-4343-B95E-743264D4C7E1}"/>
              </a:ext>
            </a:extLst>
          </p:cNvPr>
          <p:cNvSpPr/>
          <p:nvPr/>
        </p:nvSpPr>
        <p:spPr>
          <a:xfrm>
            <a:off x="2123180" y="4068886"/>
            <a:ext cx="2497745" cy="3931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High level views new normal that has evolve generation visualize customer directed.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98E6003-2D51-4CD0-A8BE-3A0F80FBAC0A}"/>
              </a:ext>
            </a:extLst>
          </p:cNvPr>
          <p:cNvSpPr/>
          <p:nvPr/>
        </p:nvSpPr>
        <p:spPr>
          <a:xfrm>
            <a:off x="1053129" y="4045990"/>
            <a:ext cx="822960" cy="43891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A92DDC-B90A-40AC-82AD-FFF3A6EA03CB}"/>
              </a:ext>
            </a:extLst>
          </p:cNvPr>
          <p:cNvSpPr txBox="1"/>
          <p:nvPr/>
        </p:nvSpPr>
        <p:spPr>
          <a:xfrm>
            <a:off x="1167698" y="4142336"/>
            <a:ext cx="5938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13</a:t>
            </a:r>
            <a:r>
              <a:rPr lang="id-ID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%</a:t>
            </a:r>
            <a:endParaRPr lang="en-US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3562562-5E49-4B4E-A93D-D5E851A92752}"/>
              </a:ext>
            </a:extLst>
          </p:cNvPr>
          <p:cNvSpPr/>
          <p:nvPr/>
        </p:nvSpPr>
        <p:spPr>
          <a:xfrm>
            <a:off x="2123180" y="2833546"/>
            <a:ext cx="2497745" cy="3931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Completely pursue scalable charity event to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success administrate empowered.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C22BCD3-7824-461C-A318-9207D2042844}"/>
              </a:ext>
            </a:extLst>
          </p:cNvPr>
          <p:cNvSpPr/>
          <p:nvPr/>
        </p:nvSpPr>
        <p:spPr>
          <a:xfrm>
            <a:off x="1053129" y="2810650"/>
            <a:ext cx="822960" cy="43891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CD6519-498C-443D-8C5D-89FA3EB93EDF}"/>
              </a:ext>
            </a:extLst>
          </p:cNvPr>
          <p:cNvSpPr txBox="1"/>
          <p:nvPr/>
        </p:nvSpPr>
        <p:spPr>
          <a:xfrm>
            <a:off x="1167698" y="2906996"/>
            <a:ext cx="5938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16</a:t>
            </a:r>
            <a:r>
              <a:rPr lang="id-ID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%</a:t>
            </a:r>
            <a:endParaRPr lang="en-US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22CC6A1-900B-4978-B34F-E15C656DB528}"/>
              </a:ext>
            </a:extLst>
          </p:cNvPr>
          <p:cNvSpPr/>
          <p:nvPr/>
        </p:nvSpPr>
        <p:spPr>
          <a:xfrm>
            <a:off x="2123180" y="2215876"/>
            <a:ext cx="2497745" cy="3931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High level views new normal that has evolve generation visualize customer directed.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7BC4CBE-720A-4A66-94A9-2329B6AC576E}"/>
              </a:ext>
            </a:extLst>
          </p:cNvPr>
          <p:cNvSpPr/>
          <p:nvPr/>
        </p:nvSpPr>
        <p:spPr>
          <a:xfrm>
            <a:off x="1053129" y="2192980"/>
            <a:ext cx="822960" cy="43891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C5F7C1-4685-46B6-980B-919E6AD014FC}"/>
              </a:ext>
            </a:extLst>
          </p:cNvPr>
          <p:cNvSpPr txBox="1"/>
          <p:nvPr/>
        </p:nvSpPr>
        <p:spPr>
          <a:xfrm>
            <a:off x="1167698" y="2289326"/>
            <a:ext cx="5938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17</a:t>
            </a:r>
            <a:r>
              <a:rPr lang="id-ID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%</a:t>
            </a:r>
            <a:endParaRPr lang="en-US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0752CD5-A4B0-4E23-A28D-38CFF7A3E1FC}"/>
              </a:ext>
            </a:extLst>
          </p:cNvPr>
          <p:cNvSpPr/>
          <p:nvPr/>
        </p:nvSpPr>
        <p:spPr>
          <a:xfrm>
            <a:off x="2123180" y="4686556"/>
            <a:ext cx="2497745" cy="3931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Completely pursue scalable charity event to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success administrate empowered.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327C85B-6DE8-4076-9E60-BF594039D2E3}"/>
              </a:ext>
            </a:extLst>
          </p:cNvPr>
          <p:cNvSpPr/>
          <p:nvPr/>
        </p:nvSpPr>
        <p:spPr>
          <a:xfrm>
            <a:off x="1053129" y="4663660"/>
            <a:ext cx="822960" cy="43891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1E6CAF-0868-47D2-8A27-D232EBAF9B2C}"/>
              </a:ext>
            </a:extLst>
          </p:cNvPr>
          <p:cNvSpPr txBox="1"/>
          <p:nvPr/>
        </p:nvSpPr>
        <p:spPr>
          <a:xfrm>
            <a:off x="1167698" y="4760006"/>
            <a:ext cx="5938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10</a:t>
            </a:r>
            <a:r>
              <a:rPr lang="id-ID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%</a:t>
            </a:r>
            <a:endParaRPr lang="en-US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FBB453-9969-4DC5-88CA-4462CE2ED476}"/>
              </a:ext>
            </a:extLst>
          </p:cNvPr>
          <p:cNvSpPr/>
          <p:nvPr/>
        </p:nvSpPr>
        <p:spPr>
          <a:xfrm>
            <a:off x="2123180" y="5304227"/>
            <a:ext cx="2497745" cy="3931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mo" panose="020B0604020202020204" pitchFamily="34" charset="0"/>
              </a:rPr>
              <a:t>Make a type book known printer took a galley of type good user </a:t>
            </a:r>
            <a:r>
              <a:rPr lang="en-US" alt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testing procedures good.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mo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29E5F72-7D95-4CCE-A328-D3F8B6BA70AC}"/>
              </a:ext>
            </a:extLst>
          </p:cNvPr>
          <p:cNvSpPr/>
          <p:nvPr/>
        </p:nvSpPr>
        <p:spPr>
          <a:xfrm>
            <a:off x="1053129" y="5281331"/>
            <a:ext cx="822960" cy="43891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689CEB-EA95-4877-8463-CC706105EC10}"/>
              </a:ext>
            </a:extLst>
          </p:cNvPr>
          <p:cNvSpPr txBox="1"/>
          <p:nvPr/>
        </p:nvSpPr>
        <p:spPr>
          <a:xfrm>
            <a:off x="1167698" y="5377677"/>
            <a:ext cx="5938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21</a:t>
            </a:r>
            <a:r>
              <a:rPr lang="id-ID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%</a:t>
            </a:r>
            <a:endParaRPr lang="en-US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617C8A-1EE0-46E8-B278-7CF95041E017}"/>
              </a:ext>
            </a:extLst>
          </p:cNvPr>
          <p:cNvSpPr txBox="1"/>
          <p:nvPr/>
        </p:nvSpPr>
        <p:spPr>
          <a:xfrm>
            <a:off x="1053129" y="645062"/>
            <a:ext cx="5942469" cy="39382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Playfair Display" panose="00000500000000000000" pitchFamily="50" charset="0"/>
                <a:ea typeface="Roboto" panose="02000000000000000000" pitchFamily="2" charset="0"/>
                <a:cs typeface="Lato" panose="020F0502020204030203" pitchFamily="34" charset="0"/>
              </a:rPr>
              <a:t>Infographic Content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4BE24-CAB1-4221-8EBA-EC6835AFA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80" y="0"/>
            <a:ext cx="5786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69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60616F45-61C7-48DF-ABFB-27ED0D5ADB51}"/>
              </a:ext>
            </a:extLst>
          </p:cNvPr>
          <p:cNvSpPr txBox="1"/>
          <p:nvPr/>
        </p:nvSpPr>
        <p:spPr>
          <a:xfrm>
            <a:off x="1166190" y="2722614"/>
            <a:ext cx="19737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Sans Serif" panose="02020603050405020304" pitchFamily="18" charset="0"/>
              </a:rPr>
              <a:t>Graphic Design</a:t>
            </a:r>
          </a:p>
        </p:txBody>
      </p:sp>
      <p:sp>
        <p:nvSpPr>
          <p:cNvPr id="47" name="7 CuadroTexto">
            <a:extLst>
              <a:ext uri="{FF2B5EF4-FFF2-40B4-BE49-F238E27FC236}">
                <a16:creationId xmlns:a16="http://schemas.microsoft.com/office/drawing/2014/main" id="{5D74B513-F679-4594-A8D8-9F278CB1F18C}"/>
              </a:ext>
            </a:extLst>
          </p:cNvPr>
          <p:cNvSpPr txBox="1"/>
          <p:nvPr/>
        </p:nvSpPr>
        <p:spPr>
          <a:xfrm>
            <a:off x="1166190" y="2987425"/>
            <a:ext cx="1973781" cy="8079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Leverage agile frameworks to provide a robust synopsis for high level views new normal that has </a:t>
            </a:r>
            <a:r>
              <a:rPr lang="en-US" alt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 reliable good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agile frameworks.</a:t>
            </a:r>
            <a:endParaRPr lang="en-US" altLang="en-US" sz="9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0E09235-5B39-49E8-B84A-70CD5C18B16F}"/>
              </a:ext>
            </a:extLst>
          </p:cNvPr>
          <p:cNvSpPr txBox="1"/>
          <p:nvPr/>
        </p:nvSpPr>
        <p:spPr>
          <a:xfrm>
            <a:off x="1166190" y="4611464"/>
            <a:ext cx="19737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Sans Serif" panose="02020603050405020304" pitchFamily="18" charset="0"/>
              </a:rPr>
              <a:t>Web Design</a:t>
            </a:r>
          </a:p>
        </p:txBody>
      </p:sp>
      <p:sp>
        <p:nvSpPr>
          <p:cNvPr id="49" name="7 CuadroTexto">
            <a:extLst>
              <a:ext uri="{FF2B5EF4-FFF2-40B4-BE49-F238E27FC236}">
                <a16:creationId xmlns:a16="http://schemas.microsoft.com/office/drawing/2014/main" id="{8572A892-6CC4-4D15-ACF7-45F1CF05FB36}"/>
              </a:ext>
            </a:extLst>
          </p:cNvPr>
          <p:cNvSpPr txBox="1"/>
          <p:nvPr/>
        </p:nvSpPr>
        <p:spPr>
          <a:xfrm>
            <a:off x="1166190" y="4876275"/>
            <a:ext cx="1973781" cy="8079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Leverage agile frameworks to provide a robust synopsis for high level views new normal that has </a:t>
            </a:r>
            <a:r>
              <a:rPr lang="en-US" alt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 reliable good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agile frameworks.</a:t>
            </a:r>
            <a:endParaRPr lang="en-US" altLang="en-US" sz="9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BD2A1F7-06E8-4B87-AF12-D28FA690E23E}"/>
              </a:ext>
            </a:extLst>
          </p:cNvPr>
          <p:cNvSpPr txBox="1"/>
          <p:nvPr/>
        </p:nvSpPr>
        <p:spPr>
          <a:xfrm>
            <a:off x="9056983" y="2725327"/>
            <a:ext cx="196882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Sans Serif" panose="02020603050405020304" pitchFamily="18" charset="0"/>
              </a:rPr>
              <a:t>UI/UX Design</a:t>
            </a:r>
          </a:p>
        </p:txBody>
      </p:sp>
      <p:sp>
        <p:nvSpPr>
          <p:cNvPr id="51" name="7 CuadroTexto">
            <a:extLst>
              <a:ext uri="{FF2B5EF4-FFF2-40B4-BE49-F238E27FC236}">
                <a16:creationId xmlns:a16="http://schemas.microsoft.com/office/drawing/2014/main" id="{45E0FC53-1296-4656-B761-591D375DBF1D}"/>
              </a:ext>
            </a:extLst>
          </p:cNvPr>
          <p:cNvSpPr txBox="1"/>
          <p:nvPr/>
        </p:nvSpPr>
        <p:spPr>
          <a:xfrm>
            <a:off x="9056983" y="2990138"/>
            <a:ext cx="1968827" cy="8079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Leverage agile frameworks to provide a robust synopsis for high level views new normal that has </a:t>
            </a:r>
            <a:r>
              <a:rPr lang="en-US" alt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 reliable good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agile frameworks.</a:t>
            </a:r>
            <a:endParaRPr lang="en-US" altLang="en-US" sz="9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BB576A9-F4BC-4BFC-9C0F-22290188A3CA}"/>
              </a:ext>
            </a:extLst>
          </p:cNvPr>
          <p:cNvSpPr txBox="1"/>
          <p:nvPr/>
        </p:nvSpPr>
        <p:spPr>
          <a:xfrm>
            <a:off x="9056983" y="4611464"/>
            <a:ext cx="196882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Sans Serif" panose="02020603050405020304" pitchFamily="18" charset="0"/>
              </a:rPr>
              <a:t>Web Development</a:t>
            </a:r>
          </a:p>
        </p:txBody>
      </p:sp>
      <p:sp>
        <p:nvSpPr>
          <p:cNvPr id="53" name="7 CuadroTexto">
            <a:extLst>
              <a:ext uri="{FF2B5EF4-FFF2-40B4-BE49-F238E27FC236}">
                <a16:creationId xmlns:a16="http://schemas.microsoft.com/office/drawing/2014/main" id="{87D28E3A-CABA-49A4-830D-1C65CD8BCDC0}"/>
              </a:ext>
            </a:extLst>
          </p:cNvPr>
          <p:cNvSpPr txBox="1"/>
          <p:nvPr/>
        </p:nvSpPr>
        <p:spPr>
          <a:xfrm>
            <a:off x="9056983" y="4876275"/>
            <a:ext cx="1968827" cy="8079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Leverage agile frameworks to provide a robust synopsis for high level views new normal that has </a:t>
            </a:r>
            <a:r>
              <a:rPr lang="en-US" alt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 reliable good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agile frameworks.</a:t>
            </a:r>
            <a:endParaRPr lang="en-US" altLang="en-US" sz="9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85D40AD-36C6-4A9F-9DD6-2E34AB681969}"/>
              </a:ext>
            </a:extLst>
          </p:cNvPr>
          <p:cNvSpPr/>
          <p:nvPr/>
        </p:nvSpPr>
        <p:spPr>
          <a:xfrm>
            <a:off x="2784628" y="1177061"/>
            <a:ext cx="6622577" cy="392415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Proactively envisioned multimedia based expertise and cross-media growth strategies. Seamlessly visualize quality intellectual capital without superior collaboration to provide a robust synopsis for high level.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621E06A-56C7-4108-AB00-59B7BA12B88E}"/>
              </a:ext>
            </a:extLst>
          </p:cNvPr>
          <p:cNvSpPr txBox="1"/>
          <p:nvPr/>
        </p:nvSpPr>
        <p:spPr>
          <a:xfrm>
            <a:off x="2784628" y="680510"/>
            <a:ext cx="6622577" cy="3962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Playfair Display" panose="00000500000000000000" pitchFamily="50" charset="0"/>
                <a:ea typeface="Roboto Slab" pitchFamily="2" charset="0"/>
                <a:cs typeface="Lato" panose="020F0502020204030203" pitchFamily="34" charset="0"/>
              </a:rPr>
              <a:t>Infographic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6A0E823-CB63-499E-8D74-3DB4F7312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3125" y="2038350"/>
            <a:ext cx="4093401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37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BD8470-A048-4D97-AC6B-2A327EC5940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27DD0F-DD96-4801-BB6C-00E44A15E498}"/>
              </a:ext>
            </a:extLst>
          </p:cNvPr>
          <p:cNvSpPr txBox="1"/>
          <p:nvPr/>
        </p:nvSpPr>
        <p:spPr>
          <a:xfrm>
            <a:off x="1320162" y="1797112"/>
            <a:ext cx="2958720" cy="7694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bg1"/>
                </a:solidFill>
                <a:latin typeface="Playfair Display" panose="00000500000000000000" pitchFamily="50" charset="0"/>
                <a:ea typeface="Roboto Slab" pitchFamily="2" charset="0"/>
                <a:cs typeface="Lato" panose="020F0502020204030203" pitchFamily="34" charset="0"/>
              </a:rPr>
              <a:t>Cordate-R Presentation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CAC71D-179B-49A9-9E7E-EA2445B80D6D}"/>
              </a:ext>
            </a:extLst>
          </p:cNvPr>
          <p:cNvSpPr/>
          <p:nvPr/>
        </p:nvSpPr>
        <p:spPr>
          <a:xfrm>
            <a:off x="1320161" y="2819889"/>
            <a:ext cx="2958720" cy="20544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Interactively procrastinate high-payoff content without backward-compatible data. Quickly cultivate optimal processes and tactical architectures completely iterate globally incubate standards compliant.</a:t>
            </a:r>
          </a:p>
          <a:p>
            <a:pPr>
              <a:lnSpc>
                <a:spcPct val="150000"/>
              </a:lnSpc>
            </a:pPr>
            <a:endParaRPr lang="en-US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Quickly disseminate superior deliverables whereas web-enabled applications. Quickly drive clicks and mortar catalysts for change continually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reintermediate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integrated processes through technically sound intellectual capital holistically foster superior.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4C992C-B8F9-4017-9802-56AB77A993FF}"/>
              </a:ext>
            </a:extLst>
          </p:cNvPr>
          <p:cNvSpPr txBox="1"/>
          <p:nvPr/>
        </p:nvSpPr>
        <p:spPr>
          <a:xfrm>
            <a:off x="7251316" y="828097"/>
            <a:ext cx="378536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Sans Serif" panose="02020603050405020304" pitchFamily="18" charset="0"/>
              </a:rPr>
              <a:t>Social Marketing Content</a:t>
            </a:r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id="{D3DAAE8D-0D0C-4779-8F82-6BA7E4A19667}"/>
              </a:ext>
            </a:extLst>
          </p:cNvPr>
          <p:cNvSpPr txBox="1"/>
          <p:nvPr/>
        </p:nvSpPr>
        <p:spPr>
          <a:xfrm>
            <a:off x="7251316" y="1131600"/>
            <a:ext cx="3785366" cy="3924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Leverage agile frameworks to provide a robust synopsis for high level views new normal views new normal that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atha" panose="020B0502040204020203" pitchFamily="34" charset="0"/>
              </a:rPr>
              <a:t>ensure..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Lato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51F0BA-5B27-474C-94F4-B93AECB9F3E0}"/>
              </a:ext>
            </a:extLst>
          </p:cNvPr>
          <p:cNvSpPr txBox="1"/>
          <p:nvPr/>
        </p:nvSpPr>
        <p:spPr>
          <a:xfrm>
            <a:off x="7251316" y="1665262"/>
            <a:ext cx="3785364" cy="5248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Individual commitment to a group effort that is what makes a team work, a company work, a society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1DBFEE3-7E5E-45BB-9448-30DC00EC299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DB00AA2-E911-4D5E-AD50-291C0F9F7B7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9610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316D9A5B-71A8-4B01-A29E-BE727AF5D12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2" b="18422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D60A24-D67C-4943-87BC-012B6BA19983}"/>
              </a:ext>
            </a:extLst>
          </p:cNvPr>
          <p:cNvSpPr/>
          <p:nvPr/>
        </p:nvSpPr>
        <p:spPr>
          <a:xfrm>
            <a:off x="1040295" y="212155"/>
            <a:ext cx="10575235" cy="4452731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AB4103-72DE-4D53-B98D-F6395B93785B}"/>
              </a:ext>
            </a:extLst>
          </p:cNvPr>
          <p:cNvSpPr/>
          <p:nvPr/>
        </p:nvSpPr>
        <p:spPr>
          <a:xfrm>
            <a:off x="1421025" y="3962357"/>
            <a:ext cx="2710611" cy="15903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645B35-D325-4348-A212-637A6B1AC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886" y="4424644"/>
            <a:ext cx="176888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/>
              </a:rPr>
              <a:t>CONTACT US</a:t>
            </a:r>
          </a:p>
        </p:txBody>
      </p:sp>
      <p:sp>
        <p:nvSpPr>
          <p:cNvPr id="5" name="7 CuadroTexto">
            <a:extLst>
              <a:ext uri="{FF2B5EF4-FFF2-40B4-BE49-F238E27FC236}">
                <a16:creationId xmlns:a16="http://schemas.microsoft.com/office/drawing/2014/main" id="{4968EE17-678C-4976-9E41-46D1EEE5C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886" y="4697957"/>
            <a:ext cx="1768889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Predominate extensible testing procedures for reliable good.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8306D4-8D6A-46B3-AB25-5BB9F7C5179D}"/>
              </a:ext>
            </a:extLst>
          </p:cNvPr>
          <p:cNvSpPr/>
          <p:nvPr/>
        </p:nvSpPr>
        <p:spPr>
          <a:xfrm>
            <a:off x="4131637" y="3962357"/>
            <a:ext cx="6639339" cy="1590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Freeform 53">
            <a:extLst>
              <a:ext uri="{FF2B5EF4-FFF2-40B4-BE49-F238E27FC236}">
                <a16:creationId xmlns:a16="http://schemas.microsoft.com/office/drawing/2014/main" id="{EC26E778-0CDE-48A4-AFBF-DC93C9EEA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2160" y="4321362"/>
            <a:ext cx="206711" cy="289617"/>
          </a:xfrm>
          <a:custGeom>
            <a:avLst/>
            <a:gdLst>
              <a:gd name="T0" fmla="*/ 465 w 826"/>
              <a:gd name="T1" fmla="*/ 815 h 1157"/>
              <a:gd name="T2" fmla="*/ 465 w 826"/>
              <a:gd name="T3" fmla="*/ 1041 h 1157"/>
              <a:gd name="T4" fmla="*/ 814 w 826"/>
              <a:gd name="T5" fmla="*/ 1041 h 1157"/>
              <a:gd name="T6" fmla="*/ 814 w 826"/>
              <a:gd name="T7" fmla="*/ 1156 h 1157"/>
              <a:gd name="T8" fmla="*/ 0 w 826"/>
              <a:gd name="T9" fmla="*/ 1156 h 1157"/>
              <a:gd name="T10" fmla="*/ 0 w 826"/>
              <a:gd name="T11" fmla="*/ 1041 h 1157"/>
              <a:gd name="T12" fmla="*/ 350 w 826"/>
              <a:gd name="T13" fmla="*/ 1041 h 1157"/>
              <a:gd name="T14" fmla="*/ 350 w 826"/>
              <a:gd name="T15" fmla="*/ 812 h 1157"/>
              <a:gd name="T16" fmla="*/ 8 w 826"/>
              <a:gd name="T17" fmla="*/ 410 h 1157"/>
              <a:gd name="T18" fmla="*/ 418 w 826"/>
              <a:gd name="T19" fmla="*/ 0 h 1157"/>
              <a:gd name="T20" fmla="*/ 825 w 826"/>
              <a:gd name="T21" fmla="*/ 410 h 1157"/>
              <a:gd name="T22" fmla="*/ 465 w 826"/>
              <a:gd name="T23" fmla="*/ 815 h 1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26" h="1157">
                <a:moveTo>
                  <a:pt x="465" y="815"/>
                </a:moveTo>
                <a:lnTo>
                  <a:pt x="465" y="1041"/>
                </a:lnTo>
                <a:lnTo>
                  <a:pt x="814" y="1041"/>
                </a:lnTo>
                <a:lnTo>
                  <a:pt x="814" y="1156"/>
                </a:lnTo>
                <a:lnTo>
                  <a:pt x="0" y="1156"/>
                </a:lnTo>
                <a:lnTo>
                  <a:pt x="0" y="1041"/>
                </a:lnTo>
                <a:lnTo>
                  <a:pt x="350" y="1041"/>
                </a:lnTo>
                <a:lnTo>
                  <a:pt x="350" y="812"/>
                </a:lnTo>
                <a:cubicBezTo>
                  <a:pt x="156" y="779"/>
                  <a:pt x="8" y="612"/>
                  <a:pt x="8" y="410"/>
                </a:cubicBezTo>
                <a:cubicBezTo>
                  <a:pt x="8" y="183"/>
                  <a:pt x="191" y="0"/>
                  <a:pt x="418" y="0"/>
                </a:cubicBezTo>
                <a:cubicBezTo>
                  <a:pt x="645" y="0"/>
                  <a:pt x="825" y="183"/>
                  <a:pt x="825" y="410"/>
                </a:cubicBezTo>
                <a:cubicBezTo>
                  <a:pt x="825" y="621"/>
                  <a:pt x="667" y="790"/>
                  <a:pt x="465" y="815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/>
            <a:endParaRPr lang="en-US">
              <a:solidFill>
                <a:schemeClr val="tx2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7E9758-D016-4165-886A-6E9EB7EEE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7408" y="4823134"/>
            <a:ext cx="1716214" cy="37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en-US" sz="1100" dirty="0">
                <a:solidFill>
                  <a:schemeClr val="tx2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2101 W </a:t>
            </a:r>
            <a:r>
              <a:rPr lang="en-US" sz="11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Shunk</a:t>
            </a:r>
            <a:r>
              <a:rPr lang="en-US" sz="1100" dirty="0">
                <a:solidFill>
                  <a:schemeClr val="tx2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St, </a:t>
            </a:r>
          </a:p>
          <a:p>
            <a:pPr algn="ctr">
              <a:lnSpc>
                <a:spcPts val="1500"/>
              </a:lnSpc>
            </a:pPr>
            <a:r>
              <a:rPr lang="en-US" sz="1100" dirty="0">
                <a:solidFill>
                  <a:schemeClr val="tx2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Philadelphia, 19145, USA</a:t>
            </a:r>
            <a:endParaRPr lang="en-US" altLang="en-US" sz="1100" dirty="0">
              <a:solidFill>
                <a:schemeClr val="tx2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Freeform 41">
            <a:extLst>
              <a:ext uri="{FF2B5EF4-FFF2-40B4-BE49-F238E27FC236}">
                <a16:creationId xmlns:a16="http://schemas.microsoft.com/office/drawing/2014/main" id="{0A5D522F-3C46-4D85-BA25-D476859C0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603" y="4319151"/>
            <a:ext cx="363408" cy="291828"/>
          </a:xfrm>
          <a:custGeom>
            <a:avLst/>
            <a:gdLst>
              <a:gd name="T0" fmla="*/ 1049 w 1165"/>
              <a:gd name="T1" fmla="*/ 235 h 935"/>
              <a:gd name="T2" fmla="*/ 1049 w 1165"/>
              <a:gd name="T3" fmla="*/ 118 h 935"/>
              <a:gd name="T4" fmla="*/ 582 w 1165"/>
              <a:gd name="T5" fmla="*/ 410 h 935"/>
              <a:gd name="T6" fmla="*/ 114 w 1165"/>
              <a:gd name="T7" fmla="*/ 118 h 935"/>
              <a:gd name="T8" fmla="*/ 114 w 1165"/>
              <a:gd name="T9" fmla="*/ 235 h 935"/>
              <a:gd name="T10" fmla="*/ 582 w 1165"/>
              <a:gd name="T11" fmla="*/ 524 h 935"/>
              <a:gd name="T12" fmla="*/ 1049 w 1165"/>
              <a:gd name="T13" fmla="*/ 235 h 935"/>
              <a:gd name="T14" fmla="*/ 1164 w 1165"/>
              <a:gd name="T15" fmla="*/ 118 h 935"/>
              <a:gd name="T16" fmla="*/ 1164 w 1165"/>
              <a:gd name="T17" fmla="*/ 816 h 935"/>
              <a:gd name="T18" fmla="*/ 1049 w 1165"/>
              <a:gd name="T19" fmla="*/ 934 h 935"/>
              <a:gd name="T20" fmla="*/ 114 w 1165"/>
              <a:gd name="T21" fmla="*/ 934 h 935"/>
              <a:gd name="T22" fmla="*/ 0 w 1165"/>
              <a:gd name="T23" fmla="*/ 816 h 935"/>
              <a:gd name="T24" fmla="*/ 0 w 1165"/>
              <a:gd name="T25" fmla="*/ 118 h 935"/>
              <a:gd name="T26" fmla="*/ 114 w 1165"/>
              <a:gd name="T27" fmla="*/ 0 h 935"/>
              <a:gd name="T28" fmla="*/ 1049 w 1165"/>
              <a:gd name="T29" fmla="*/ 0 h 935"/>
              <a:gd name="T30" fmla="*/ 1164 w 1165"/>
              <a:gd name="T31" fmla="*/ 118 h 9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65" h="935">
                <a:moveTo>
                  <a:pt x="1049" y="235"/>
                </a:moveTo>
                <a:lnTo>
                  <a:pt x="1049" y="118"/>
                </a:lnTo>
                <a:lnTo>
                  <a:pt x="582" y="410"/>
                </a:lnTo>
                <a:lnTo>
                  <a:pt x="114" y="118"/>
                </a:lnTo>
                <a:lnTo>
                  <a:pt x="114" y="235"/>
                </a:lnTo>
                <a:lnTo>
                  <a:pt x="582" y="524"/>
                </a:lnTo>
                <a:lnTo>
                  <a:pt x="1049" y="235"/>
                </a:lnTo>
                <a:close/>
                <a:moveTo>
                  <a:pt x="1164" y="118"/>
                </a:moveTo>
                <a:lnTo>
                  <a:pt x="1164" y="816"/>
                </a:lnTo>
                <a:cubicBezTo>
                  <a:pt x="1164" y="879"/>
                  <a:pt x="1112" y="934"/>
                  <a:pt x="1049" y="934"/>
                </a:cubicBezTo>
                <a:lnTo>
                  <a:pt x="114" y="934"/>
                </a:lnTo>
                <a:cubicBezTo>
                  <a:pt x="51" y="934"/>
                  <a:pt x="0" y="879"/>
                  <a:pt x="0" y="816"/>
                </a:cubicBezTo>
                <a:lnTo>
                  <a:pt x="0" y="118"/>
                </a:lnTo>
                <a:cubicBezTo>
                  <a:pt x="0" y="55"/>
                  <a:pt x="51" y="0"/>
                  <a:pt x="114" y="0"/>
                </a:cubicBezTo>
                <a:lnTo>
                  <a:pt x="1049" y="0"/>
                </a:lnTo>
                <a:cubicBezTo>
                  <a:pt x="1112" y="0"/>
                  <a:pt x="1164" y="55"/>
                  <a:pt x="1164" y="1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/>
            <a:endParaRPr lang="en-US">
              <a:solidFill>
                <a:schemeClr val="tx2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5BA019-29B0-40DC-89A7-5D9BA1C54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3200" y="4823134"/>
            <a:ext cx="1716214" cy="18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en-US" altLang="en-US" sz="1100" dirty="0">
                <a:solidFill>
                  <a:schemeClr val="tx2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digitalmarket@moura.com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E3628709-4971-401E-B167-DA78B4479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1184" y="4319151"/>
            <a:ext cx="291828" cy="291828"/>
          </a:xfrm>
          <a:custGeom>
            <a:avLst/>
            <a:gdLst>
              <a:gd name="T0" fmla="*/ 932 w 1051"/>
              <a:gd name="T1" fmla="*/ 350 h 1051"/>
              <a:gd name="T2" fmla="*/ 1050 w 1051"/>
              <a:gd name="T3" fmla="*/ 350 h 1051"/>
              <a:gd name="T4" fmla="*/ 1050 w 1051"/>
              <a:gd name="T5" fmla="*/ 468 h 1051"/>
              <a:gd name="T6" fmla="*/ 932 w 1051"/>
              <a:gd name="T7" fmla="*/ 468 h 1051"/>
              <a:gd name="T8" fmla="*/ 932 w 1051"/>
              <a:gd name="T9" fmla="*/ 350 h 1051"/>
              <a:gd name="T10" fmla="*/ 992 w 1051"/>
              <a:gd name="T11" fmla="*/ 730 h 1051"/>
              <a:gd name="T12" fmla="*/ 1050 w 1051"/>
              <a:gd name="T13" fmla="*/ 787 h 1051"/>
              <a:gd name="T14" fmla="*/ 1050 w 1051"/>
              <a:gd name="T15" fmla="*/ 992 h 1051"/>
              <a:gd name="T16" fmla="*/ 992 w 1051"/>
              <a:gd name="T17" fmla="*/ 1050 h 1051"/>
              <a:gd name="T18" fmla="*/ 0 w 1051"/>
              <a:gd name="T19" fmla="*/ 58 h 1051"/>
              <a:gd name="T20" fmla="*/ 58 w 1051"/>
              <a:gd name="T21" fmla="*/ 0 h 1051"/>
              <a:gd name="T22" fmla="*/ 263 w 1051"/>
              <a:gd name="T23" fmla="*/ 0 h 1051"/>
              <a:gd name="T24" fmla="*/ 320 w 1051"/>
              <a:gd name="T25" fmla="*/ 58 h 1051"/>
              <a:gd name="T26" fmla="*/ 353 w 1051"/>
              <a:gd name="T27" fmla="*/ 266 h 1051"/>
              <a:gd name="T28" fmla="*/ 339 w 1051"/>
              <a:gd name="T29" fmla="*/ 326 h 1051"/>
              <a:gd name="T30" fmla="*/ 211 w 1051"/>
              <a:gd name="T31" fmla="*/ 454 h 1051"/>
              <a:gd name="T32" fmla="*/ 596 w 1051"/>
              <a:gd name="T33" fmla="*/ 839 h 1051"/>
              <a:gd name="T34" fmla="*/ 725 w 1051"/>
              <a:gd name="T35" fmla="*/ 711 h 1051"/>
              <a:gd name="T36" fmla="*/ 785 w 1051"/>
              <a:gd name="T37" fmla="*/ 697 h 1051"/>
              <a:gd name="T38" fmla="*/ 992 w 1051"/>
              <a:gd name="T39" fmla="*/ 730 h 1051"/>
              <a:gd name="T40" fmla="*/ 817 w 1051"/>
              <a:gd name="T41" fmla="*/ 350 h 1051"/>
              <a:gd name="T42" fmla="*/ 817 w 1051"/>
              <a:gd name="T43" fmla="*/ 468 h 1051"/>
              <a:gd name="T44" fmla="*/ 700 w 1051"/>
              <a:gd name="T45" fmla="*/ 468 h 1051"/>
              <a:gd name="T46" fmla="*/ 700 w 1051"/>
              <a:gd name="T47" fmla="*/ 350 h 1051"/>
              <a:gd name="T48" fmla="*/ 817 w 1051"/>
              <a:gd name="T49" fmla="*/ 350 h 1051"/>
              <a:gd name="T50" fmla="*/ 582 w 1051"/>
              <a:gd name="T51" fmla="*/ 350 h 1051"/>
              <a:gd name="T52" fmla="*/ 582 w 1051"/>
              <a:gd name="T53" fmla="*/ 468 h 1051"/>
              <a:gd name="T54" fmla="*/ 468 w 1051"/>
              <a:gd name="T55" fmla="*/ 468 h 1051"/>
              <a:gd name="T56" fmla="*/ 468 w 1051"/>
              <a:gd name="T57" fmla="*/ 350 h 1051"/>
              <a:gd name="T58" fmla="*/ 582 w 1051"/>
              <a:gd name="T59" fmla="*/ 350 h 1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51" h="1051">
                <a:moveTo>
                  <a:pt x="932" y="350"/>
                </a:moveTo>
                <a:lnTo>
                  <a:pt x="1050" y="350"/>
                </a:lnTo>
                <a:lnTo>
                  <a:pt x="1050" y="468"/>
                </a:lnTo>
                <a:lnTo>
                  <a:pt x="932" y="468"/>
                </a:lnTo>
                <a:lnTo>
                  <a:pt x="932" y="350"/>
                </a:lnTo>
                <a:close/>
                <a:moveTo>
                  <a:pt x="992" y="730"/>
                </a:moveTo>
                <a:cubicBezTo>
                  <a:pt x="1025" y="730"/>
                  <a:pt x="1050" y="755"/>
                  <a:pt x="1050" y="787"/>
                </a:cubicBezTo>
                <a:lnTo>
                  <a:pt x="1050" y="992"/>
                </a:lnTo>
                <a:cubicBezTo>
                  <a:pt x="1050" y="1025"/>
                  <a:pt x="1025" y="1050"/>
                  <a:pt x="992" y="1050"/>
                </a:cubicBezTo>
                <a:cubicBezTo>
                  <a:pt x="446" y="1050"/>
                  <a:pt x="0" y="604"/>
                  <a:pt x="0" y="58"/>
                </a:cubicBezTo>
                <a:cubicBezTo>
                  <a:pt x="0" y="25"/>
                  <a:pt x="25" y="0"/>
                  <a:pt x="58" y="0"/>
                </a:cubicBezTo>
                <a:lnTo>
                  <a:pt x="263" y="0"/>
                </a:lnTo>
                <a:cubicBezTo>
                  <a:pt x="295" y="0"/>
                  <a:pt x="320" y="25"/>
                  <a:pt x="320" y="58"/>
                </a:cubicBezTo>
                <a:cubicBezTo>
                  <a:pt x="320" y="132"/>
                  <a:pt x="331" y="200"/>
                  <a:pt x="353" y="266"/>
                </a:cubicBezTo>
                <a:cubicBezTo>
                  <a:pt x="358" y="285"/>
                  <a:pt x="356" y="309"/>
                  <a:pt x="339" y="326"/>
                </a:cubicBezTo>
                <a:lnTo>
                  <a:pt x="211" y="454"/>
                </a:lnTo>
                <a:cubicBezTo>
                  <a:pt x="295" y="618"/>
                  <a:pt x="432" y="755"/>
                  <a:pt x="596" y="839"/>
                </a:cubicBezTo>
                <a:lnTo>
                  <a:pt x="725" y="711"/>
                </a:lnTo>
                <a:cubicBezTo>
                  <a:pt x="741" y="695"/>
                  <a:pt x="765" y="692"/>
                  <a:pt x="785" y="697"/>
                </a:cubicBezTo>
                <a:cubicBezTo>
                  <a:pt x="850" y="719"/>
                  <a:pt x="919" y="730"/>
                  <a:pt x="992" y="730"/>
                </a:cubicBezTo>
                <a:close/>
                <a:moveTo>
                  <a:pt x="817" y="350"/>
                </a:moveTo>
                <a:lnTo>
                  <a:pt x="817" y="468"/>
                </a:lnTo>
                <a:lnTo>
                  <a:pt x="700" y="468"/>
                </a:lnTo>
                <a:lnTo>
                  <a:pt x="700" y="350"/>
                </a:lnTo>
                <a:lnTo>
                  <a:pt x="817" y="350"/>
                </a:lnTo>
                <a:close/>
                <a:moveTo>
                  <a:pt x="582" y="350"/>
                </a:moveTo>
                <a:lnTo>
                  <a:pt x="582" y="468"/>
                </a:lnTo>
                <a:lnTo>
                  <a:pt x="468" y="468"/>
                </a:lnTo>
                <a:lnTo>
                  <a:pt x="468" y="350"/>
                </a:lnTo>
                <a:lnTo>
                  <a:pt x="582" y="3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236317-6DD9-48F7-9771-2DC795180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8991" y="4823134"/>
            <a:ext cx="1716214" cy="37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en-US" sz="1100" dirty="0">
                <a:solidFill>
                  <a:schemeClr val="tx2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12345678 /</a:t>
            </a:r>
          </a:p>
          <a:p>
            <a:pPr algn="ctr">
              <a:lnSpc>
                <a:spcPts val="1500"/>
              </a:lnSpc>
            </a:pPr>
            <a:r>
              <a:rPr lang="en-US" sz="1100" dirty="0">
                <a:solidFill>
                  <a:schemeClr val="tx2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82567819399</a:t>
            </a:r>
            <a:endParaRPr lang="en-US" altLang="en-US" sz="1100" dirty="0">
              <a:solidFill>
                <a:schemeClr val="tx2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BB25ED7-8B13-4AC6-A6DD-9BB5F09D66D9}"/>
              </a:ext>
            </a:extLst>
          </p:cNvPr>
          <p:cNvGrpSpPr/>
          <p:nvPr/>
        </p:nvGrpSpPr>
        <p:grpSpPr>
          <a:xfrm>
            <a:off x="2246454" y="1444134"/>
            <a:ext cx="7699093" cy="1294468"/>
            <a:chOff x="2041256" y="1410118"/>
            <a:chExt cx="7699093" cy="129446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3E8BD3-C0AD-46A1-9B36-28E6662EA82E}"/>
                </a:ext>
              </a:extLst>
            </p:cNvPr>
            <p:cNvSpPr txBox="1"/>
            <p:nvPr/>
          </p:nvSpPr>
          <p:spPr>
            <a:xfrm>
              <a:off x="2041256" y="1410118"/>
              <a:ext cx="7699092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Playfair Display" panose="00000500000000000000" pitchFamily="50" charset="0"/>
                  <a:ea typeface="Roboto" panose="02000000000000000000" pitchFamily="2" charset="0"/>
                </a:rPr>
                <a:t>Thanks For Watching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326210-4B02-4100-8F90-DBBC07DF56D2}"/>
                </a:ext>
              </a:extLst>
            </p:cNvPr>
            <p:cNvSpPr/>
            <p:nvPr/>
          </p:nvSpPr>
          <p:spPr>
            <a:xfrm>
              <a:off x="2041257" y="2104422"/>
              <a:ext cx="7699092" cy="6001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Interactively coordinate proactive e-commerce via process-centric "outside the box" thinking. Completely pursue scalable charity event to </a:t>
              </a:r>
              <a:r>
                <a:rPr lang="en-US" sz="900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bes</a:t>
              </a:r>
              <a:r>
                <a:rPr lang="en-US" sz="9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success. Collaboratively administrate empowered markets via plug-and-play networks. Standards in web-readiness. </a:t>
              </a:r>
              <a:r>
                <a:rPr lang="en-US" sz="900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Energistically</a:t>
              </a:r>
              <a:r>
                <a:rPr lang="en-US" sz="9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scale future-proof core competencies vis-a-vis impactful framework taking seamless key performance..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3564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8F3B28-377A-4FE0-9708-5D5728D650BD}"/>
              </a:ext>
            </a:extLst>
          </p:cNvPr>
          <p:cNvSpPr/>
          <p:nvPr/>
        </p:nvSpPr>
        <p:spPr>
          <a:xfrm>
            <a:off x="8335618" y="2326418"/>
            <a:ext cx="3856382" cy="45315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033917-5092-49AA-90C9-EAE6512256D5}"/>
              </a:ext>
            </a:extLst>
          </p:cNvPr>
          <p:cNvGrpSpPr/>
          <p:nvPr/>
        </p:nvGrpSpPr>
        <p:grpSpPr>
          <a:xfrm>
            <a:off x="6022819" y="4727362"/>
            <a:ext cx="4589816" cy="1233152"/>
            <a:chOff x="8014401" y="3829878"/>
            <a:chExt cx="3354639" cy="123315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FE336F-D6CF-40B1-9365-02DED1F3CD3C}"/>
                </a:ext>
              </a:extLst>
            </p:cNvPr>
            <p:cNvSpPr txBox="1"/>
            <p:nvPr/>
          </p:nvSpPr>
          <p:spPr>
            <a:xfrm>
              <a:off x="8014401" y="3829878"/>
              <a:ext cx="2898146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800" dirty="0">
                  <a:solidFill>
                    <a:schemeClr val="tx2">
                      <a:lumMod val="85000"/>
                      <a:lumOff val="15000"/>
                    </a:schemeClr>
                  </a:solidFill>
                  <a:latin typeface="Playfair Display" panose="00000500000000000000" pitchFamily="50" charset="0"/>
                  <a:ea typeface="Roboto" panose="02000000000000000000" pitchFamily="2" charset="0"/>
                  <a:cs typeface="Tahoma" panose="020B0604030504040204" pitchFamily="34" charset="0"/>
                </a:rPr>
                <a:t>Cordate-R Presentation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7C6EA6E-AE12-4724-9518-CE62901AC98B}"/>
                </a:ext>
              </a:extLst>
            </p:cNvPr>
            <p:cNvSpPr/>
            <p:nvPr/>
          </p:nvSpPr>
          <p:spPr>
            <a:xfrm>
              <a:off x="8014402" y="4462866"/>
              <a:ext cx="3354638" cy="6001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Interactively coordinate proactive e-commerce via process centric "outside the box" thinking pursue scalable charity event to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bes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success administrate empowered markets via plug-and-play networks in web readiness.</a:t>
              </a:r>
            </a:p>
          </p:txBody>
        </p:sp>
      </p:grp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F08B4711-5E00-4EAA-B294-93438C186AB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8" r="27708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6C496F5-A63F-40C2-9B0B-BC67C64552C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4" b="109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8367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31B58D-58D1-4C42-B602-DE8B9A0F3815}"/>
              </a:ext>
            </a:extLst>
          </p:cNvPr>
          <p:cNvSpPr/>
          <p:nvPr/>
        </p:nvSpPr>
        <p:spPr>
          <a:xfrm>
            <a:off x="0" y="0"/>
            <a:ext cx="6096000" cy="28616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D4C26D-C02E-477F-A875-B74D8C699000}"/>
              </a:ext>
            </a:extLst>
          </p:cNvPr>
          <p:cNvSpPr txBox="1"/>
          <p:nvPr/>
        </p:nvSpPr>
        <p:spPr>
          <a:xfrm>
            <a:off x="7158024" y="790937"/>
            <a:ext cx="3583999" cy="7694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Playfair Display" panose="00000500000000000000" pitchFamily="50" charset="0"/>
                <a:ea typeface="Roboto Slab" pitchFamily="2" charset="0"/>
                <a:cs typeface="Lato" panose="020F0502020204030203" pitchFamily="34" charset="0"/>
              </a:rPr>
              <a:t>Cordate-R Presentation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128E9-66EB-457C-B694-B4B237BE2198}"/>
              </a:ext>
            </a:extLst>
          </p:cNvPr>
          <p:cNvSpPr/>
          <p:nvPr/>
        </p:nvSpPr>
        <p:spPr>
          <a:xfrm>
            <a:off x="1147469" y="5160820"/>
            <a:ext cx="3801062" cy="8079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Collaboratively administrate empowered markets via plug and play without networks. Dynamic procrastinate B2C users after installed base benefits. Dramatic visualize. </a:t>
            </a:r>
            <a:r>
              <a:rPr lang="en-US" alt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Predominate extensible testing.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Interactively coordinate proactive e-commerce p</a:t>
            </a:r>
            <a:r>
              <a:rPr lang="en-US" alt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redominate extensible.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Latha" panose="020B0502040204020203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999CC46-11B1-4EA0-92C5-4FD4D2417C3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8" b="7468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3037F98-9524-40C7-9C62-4F94A51F000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b="12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8413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33B93A-30B3-412C-908F-434B0C19732E}"/>
              </a:ext>
            </a:extLst>
          </p:cNvPr>
          <p:cNvSpPr/>
          <p:nvPr/>
        </p:nvSpPr>
        <p:spPr>
          <a:xfrm>
            <a:off x="2756452" y="1996473"/>
            <a:ext cx="9435548" cy="3255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DFA90F-89DE-4CAE-BB25-B7B047FF75F7}"/>
              </a:ext>
            </a:extLst>
          </p:cNvPr>
          <p:cNvSpPr txBox="1"/>
          <p:nvPr/>
        </p:nvSpPr>
        <p:spPr>
          <a:xfrm>
            <a:off x="1166190" y="1062043"/>
            <a:ext cx="4628071" cy="39382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Playfair Display" panose="00000500000000000000" pitchFamily="50" charset="0"/>
                <a:ea typeface="Roboto Slab" pitchFamily="2" charset="0"/>
                <a:cs typeface="Lato" panose="020F0502020204030203" pitchFamily="34" charset="0"/>
              </a:rPr>
              <a:t>Cordate-R Presentation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46E109D-6689-46AB-BA20-775C6085C30C}"/>
              </a:ext>
            </a:extLst>
          </p:cNvPr>
          <p:cNvGrpSpPr/>
          <p:nvPr/>
        </p:nvGrpSpPr>
        <p:grpSpPr>
          <a:xfrm>
            <a:off x="5138619" y="2912203"/>
            <a:ext cx="6261474" cy="1760443"/>
            <a:chOff x="2965264" y="2451823"/>
            <a:chExt cx="6261474" cy="176044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D3F9214-77DF-41CC-B638-E292DC840ED4}"/>
                </a:ext>
              </a:extLst>
            </p:cNvPr>
            <p:cNvGrpSpPr/>
            <p:nvPr/>
          </p:nvGrpSpPr>
          <p:grpSpPr>
            <a:xfrm>
              <a:off x="2965264" y="2451823"/>
              <a:ext cx="1627602" cy="1760443"/>
              <a:chOff x="2151463" y="2451823"/>
              <a:chExt cx="1627602" cy="1760443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25196D6-8882-42CC-85AE-E0657DCB67B9}"/>
                  </a:ext>
                </a:extLst>
              </p:cNvPr>
              <p:cNvSpPr txBox="1"/>
              <p:nvPr/>
            </p:nvSpPr>
            <p:spPr>
              <a:xfrm>
                <a:off x="2151463" y="3131065"/>
                <a:ext cx="162760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en-US" sz="12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Lato" panose="020F0502020204030203" pitchFamily="34" charset="0"/>
                  </a:rPr>
                  <a:t>The First</a:t>
                </a:r>
              </a:p>
              <a:p>
                <a:r>
                  <a:rPr lang="en-US" altLang="en-US" sz="12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Lato" panose="020F0502020204030203" pitchFamily="34" charset="0"/>
                  </a:rPr>
                  <a:t>5-10 Seconds</a:t>
                </a:r>
              </a:p>
            </p:txBody>
          </p:sp>
          <p:sp>
            <p:nvSpPr>
              <p:cNvPr id="34" name="7 CuadroTexto">
                <a:extLst>
                  <a:ext uri="{FF2B5EF4-FFF2-40B4-BE49-F238E27FC236}">
                    <a16:creationId xmlns:a16="http://schemas.microsoft.com/office/drawing/2014/main" id="{2624404E-DD99-4402-9FDA-F442DBC69E8A}"/>
                  </a:ext>
                </a:extLst>
              </p:cNvPr>
              <p:cNvSpPr txBox="1"/>
              <p:nvPr/>
            </p:nvSpPr>
            <p:spPr>
              <a:xfrm>
                <a:off x="2151463" y="3612102"/>
                <a:ext cx="1627602" cy="6001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9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Lato" panose="020F0502020204030203" pitchFamily="34" charset="0"/>
                  </a:rPr>
                  <a:t>Leverage agile frameworks to provide a robust synopsis for high level views new.</a:t>
                </a:r>
              </a:p>
            </p:txBody>
          </p:sp>
          <p:sp>
            <p:nvSpPr>
              <p:cNvPr id="35" name="TextBox 28">
                <a:extLst>
                  <a:ext uri="{FF2B5EF4-FFF2-40B4-BE49-F238E27FC236}">
                    <a16:creationId xmlns:a16="http://schemas.microsoft.com/office/drawing/2014/main" id="{947A18B4-44F5-4F26-81E1-A59304B492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1463" y="2451823"/>
                <a:ext cx="162760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 b="1" dirty="0">
                    <a:latin typeface="Roboto" panose="02000000000000000000" pitchFamily="2" charset="0"/>
                    <a:ea typeface="Roboto" panose="02000000000000000000" pitchFamily="2" charset="0"/>
                    <a:cs typeface="Lato" panose="020F0502020204030203"/>
                  </a:rPr>
                  <a:t>5-10</a:t>
                </a:r>
              </a:p>
            </p:txBody>
          </p:sp>
          <p:sp>
            <p:nvSpPr>
              <p:cNvPr id="36" name="TextBox 28">
                <a:extLst>
                  <a:ext uri="{FF2B5EF4-FFF2-40B4-BE49-F238E27FC236}">
                    <a16:creationId xmlns:a16="http://schemas.microsoft.com/office/drawing/2014/main" id="{A9D4F97C-DF17-4E9E-8864-51C655CAF3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1463" y="2830420"/>
                <a:ext cx="162760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1400" dirty="0">
                    <a:latin typeface="Roboto" panose="02000000000000000000" pitchFamily="2" charset="0"/>
                    <a:ea typeface="Roboto" panose="02000000000000000000" pitchFamily="2" charset="0"/>
                    <a:cs typeface="Lato" panose="020F0502020204030203"/>
                  </a:rPr>
                  <a:t>Seconds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CFA7C83-4CE1-438C-A922-396C7D67445D}"/>
                </a:ext>
              </a:extLst>
            </p:cNvPr>
            <p:cNvGrpSpPr/>
            <p:nvPr/>
          </p:nvGrpSpPr>
          <p:grpSpPr>
            <a:xfrm>
              <a:off x="5282200" y="2451823"/>
              <a:ext cx="1627602" cy="1760443"/>
              <a:chOff x="5152578" y="2451823"/>
              <a:chExt cx="1627602" cy="1760443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D89C08-E08D-40F8-9057-D1D38B1796D6}"/>
                  </a:ext>
                </a:extLst>
              </p:cNvPr>
              <p:cNvSpPr txBox="1"/>
              <p:nvPr/>
            </p:nvSpPr>
            <p:spPr>
              <a:xfrm>
                <a:off x="5152578" y="3131065"/>
                <a:ext cx="162760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en-US" sz="12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Lato" panose="020F0502020204030203" pitchFamily="34" charset="0"/>
                  </a:rPr>
                  <a:t>Successful</a:t>
                </a:r>
              </a:p>
              <a:p>
                <a:r>
                  <a:rPr lang="en-US" altLang="en-US" sz="12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Lato" panose="020F0502020204030203" pitchFamily="34" charset="0"/>
                  </a:rPr>
                  <a:t>Landing Page</a:t>
                </a:r>
              </a:p>
            </p:txBody>
          </p:sp>
          <p:sp>
            <p:nvSpPr>
              <p:cNvPr id="30" name="7 CuadroTexto">
                <a:extLst>
                  <a:ext uri="{FF2B5EF4-FFF2-40B4-BE49-F238E27FC236}">
                    <a16:creationId xmlns:a16="http://schemas.microsoft.com/office/drawing/2014/main" id="{0A8CE5C7-A132-472E-A89F-619250BA52E3}"/>
                  </a:ext>
                </a:extLst>
              </p:cNvPr>
              <p:cNvSpPr txBox="1"/>
              <p:nvPr/>
            </p:nvSpPr>
            <p:spPr>
              <a:xfrm>
                <a:off x="5152578" y="3612102"/>
                <a:ext cx="1627602" cy="6001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9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Lato" panose="020F0502020204030203" pitchFamily="34" charset="0"/>
                  </a:rPr>
                  <a:t>Leverage agile frameworks to provide a robust synopsis for high level views new.</a:t>
                </a:r>
              </a:p>
            </p:txBody>
          </p:sp>
          <p:sp>
            <p:nvSpPr>
              <p:cNvPr id="31" name="TextBox 28">
                <a:extLst>
                  <a:ext uri="{FF2B5EF4-FFF2-40B4-BE49-F238E27FC236}">
                    <a16:creationId xmlns:a16="http://schemas.microsoft.com/office/drawing/2014/main" id="{80B76FCF-C2DF-43DC-AA67-C04561893B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52578" y="2451823"/>
                <a:ext cx="162760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 b="1" dirty="0">
                    <a:latin typeface="Roboto" panose="02000000000000000000" pitchFamily="2" charset="0"/>
                    <a:ea typeface="Roboto" panose="02000000000000000000" pitchFamily="2" charset="0"/>
                    <a:cs typeface="Lato" panose="020F0502020204030203"/>
                  </a:rPr>
                  <a:t>47%</a:t>
                </a:r>
              </a:p>
            </p:txBody>
          </p:sp>
          <p:sp>
            <p:nvSpPr>
              <p:cNvPr id="32" name="TextBox 28">
                <a:extLst>
                  <a:ext uri="{FF2B5EF4-FFF2-40B4-BE49-F238E27FC236}">
                    <a16:creationId xmlns:a16="http://schemas.microsoft.com/office/drawing/2014/main" id="{74F7F110-9435-4325-9652-5EEB008E7A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52578" y="2830420"/>
                <a:ext cx="162760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1400" dirty="0">
                    <a:latin typeface="Roboto" panose="02000000000000000000" pitchFamily="2" charset="0"/>
                    <a:ea typeface="Roboto" panose="02000000000000000000" pitchFamily="2" charset="0"/>
                    <a:cs typeface="Lato" panose="020F0502020204030203"/>
                  </a:rPr>
                  <a:t>More Sale!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9A3679D-9D9D-464D-84AB-6B31FE964068}"/>
                </a:ext>
              </a:extLst>
            </p:cNvPr>
            <p:cNvGrpSpPr/>
            <p:nvPr/>
          </p:nvGrpSpPr>
          <p:grpSpPr>
            <a:xfrm>
              <a:off x="7599136" y="2451823"/>
              <a:ext cx="1627602" cy="1760443"/>
              <a:chOff x="8153693" y="2451823"/>
              <a:chExt cx="1627602" cy="1760443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B3AA1A-9D6C-4663-BA44-0F0E15A93E12}"/>
                  </a:ext>
                </a:extLst>
              </p:cNvPr>
              <p:cNvSpPr txBox="1"/>
              <p:nvPr/>
            </p:nvSpPr>
            <p:spPr>
              <a:xfrm>
                <a:off x="8153693" y="3131065"/>
                <a:ext cx="162760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en-US" sz="12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Lato" panose="020F0502020204030203" pitchFamily="34" charset="0"/>
                  </a:rPr>
                  <a:t>Increase Leads</a:t>
                </a:r>
              </a:p>
              <a:p>
                <a:r>
                  <a:rPr lang="en-US" altLang="en-US" sz="12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Lato" panose="020F0502020204030203" pitchFamily="34" charset="0"/>
                  </a:rPr>
                  <a:t>With </a:t>
                </a:r>
                <a:r>
                  <a:rPr lang="en-US" altLang="en-US" sz="1200" b="1" dirty="0" err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Lato" panose="020F0502020204030203" pitchFamily="34" charset="0"/>
                  </a:rPr>
                  <a:t>Competitior</a:t>
                </a:r>
                <a:endParaRPr lang="en-US" altLang="en-US" sz="12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" name="7 CuadroTexto">
                <a:extLst>
                  <a:ext uri="{FF2B5EF4-FFF2-40B4-BE49-F238E27FC236}">
                    <a16:creationId xmlns:a16="http://schemas.microsoft.com/office/drawing/2014/main" id="{B752546F-968A-4CEB-A98D-9BA0D34B322A}"/>
                  </a:ext>
                </a:extLst>
              </p:cNvPr>
              <p:cNvSpPr txBox="1"/>
              <p:nvPr/>
            </p:nvSpPr>
            <p:spPr>
              <a:xfrm>
                <a:off x="8153693" y="3612102"/>
                <a:ext cx="1627602" cy="6001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9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Lato" panose="020F0502020204030203" pitchFamily="34" charset="0"/>
                  </a:rPr>
                  <a:t>Leverage agile frameworks to provide a robust synopsis for high level views new.</a:t>
                </a:r>
              </a:p>
            </p:txBody>
          </p:sp>
          <p:sp>
            <p:nvSpPr>
              <p:cNvPr id="27" name="TextBox 28">
                <a:extLst>
                  <a:ext uri="{FF2B5EF4-FFF2-40B4-BE49-F238E27FC236}">
                    <a16:creationId xmlns:a16="http://schemas.microsoft.com/office/drawing/2014/main" id="{EEE10757-130C-4855-999B-73913E3335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53693" y="2451823"/>
                <a:ext cx="162760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 b="1" dirty="0">
                    <a:latin typeface="Roboto" panose="02000000000000000000" pitchFamily="2" charset="0"/>
                    <a:ea typeface="Roboto" panose="02000000000000000000" pitchFamily="2" charset="0"/>
                    <a:cs typeface="Lato" panose="020F0502020204030203"/>
                  </a:rPr>
                  <a:t>8%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86402B4-A4E7-4A90-8EA3-1A22314369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53693" y="2830420"/>
                <a:ext cx="162760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1400" dirty="0">
                    <a:latin typeface="Roboto" panose="02000000000000000000" pitchFamily="2" charset="0"/>
                    <a:ea typeface="Roboto" panose="02000000000000000000" pitchFamily="2" charset="0"/>
                    <a:cs typeface="Lato" panose="020F0502020204030203"/>
                  </a:rPr>
                  <a:t>More Leads!</a:t>
                </a:r>
              </a:p>
            </p:txBody>
          </p:sp>
        </p:grp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3DB4DB38-D54C-4FE9-892D-C86877C01E15}"/>
              </a:ext>
            </a:extLst>
          </p:cNvPr>
          <p:cNvSpPr/>
          <p:nvPr/>
        </p:nvSpPr>
        <p:spPr>
          <a:xfrm>
            <a:off x="5270257" y="5754798"/>
            <a:ext cx="5998197" cy="600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mo" panose="020B0604020202020204" pitchFamily="34" charset="0"/>
              </a:rPr>
              <a:t>Interactively procrastinate high-payoff content without backward compatible data. Quickly cultivate optimal processes and tactical architectures completely iterate. Globally incubate standards compliant channels before scalable benefits disseminate superior deliverables whereas dramatic visualize </a:t>
            </a:r>
            <a:r>
              <a:rPr lang="en-US" alt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mo" panose="020B0604020202020204" pitchFamily="34" charset="0"/>
              </a:rPr>
              <a:t>testing.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mo" panose="020B0604020202020204" pitchFamily="34" charset="0"/>
            </a:endParaRPr>
          </a:p>
        </p:txBody>
      </p:sp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E50614AC-5C6E-4293-B806-A2FEEFDDC3C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4" b="3844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51A9F144-7392-488D-AB5C-43F15F31CD0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8" b="44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162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BADF14-8AFF-4F3B-A0E7-2C48AFDEBA3A}"/>
              </a:ext>
            </a:extLst>
          </p:cNvPr>
          <p:cNvGrpSpPr/>
          <p:nvPr/>
        </p:nvGrpSpPr>
        <p:grpSpPr>
          <a:xfrm>
            <a:off x="698651" y="1559081"/>
            <a:ext cx="5179636" cy="945435"/>
            <a:chOff x="995289" y="2366987"/>
            <a:chExt cx="8665444" cy="945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6E98B8B-AD87-4E25-8743-B5D5A71F8AA5}"/>
                </a:ext>
              </a:extLst>
            </p:cNvPr>
            <p:cNvSpPr/>
            <p:nvPr/>
          </p:nvSpPr>
          <p:spPr>
            <a:xfrm>
              <a:off x="995289" y="2920007"/>
              <a:ext cx="8665444" cy="39241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Collaboratively administrate empowered markets via plug and play networks. Dynamic procrastinate B2C users. After installed base benefits dramatic globally incubate standards compliant.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77F6E2-618A-4662-BB94-C176663A94B2}"/>
                </a:ext>
              </a:extLst>
            </p:cNvPr>
            <p:cNvSpPr txBox="1"/>
            <p:nvPr/>
          </p:nvSpPr>
          <p:spPr>
            <a:xfrm>
              <a:off x="995289" y="2366987"/>
              <a:ext cx="39720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Sans Serif" panose="02020603050405020304" pitchFamily="18" charset="0"/>
                </a:rPr>
                <a:t>Your Project Title Goes Here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C66E0D8-2158-4B87-B4EC-EB6C31F6A3A2}"/>
              </a:ext>
            </a:extLst>
          </p:cNvPr>
          <p:cNvSpPr txBox="1"/>
          <p:nvPr/>
        </p:nvSpPr>
        <p:spPr>
          <a:xfrm>
            <a:off x="1220487" y="3100025"/>
            <a:ext cx="279376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Times Sans Serif" panose="02020603050405020304" pitchFamily="18" charset="0"/>
              </a:rPr>
              <a:t>Your Title Goes Here</a:t>
            </a:r>
          </a:p>
        </p:txBody>
      </p:sp>
      <p:sp>
        <p:nvSpPr>
          <p:cNvPr id="19" name="7 CuadroTexto">
            <a:extLst>
              <a:ext uri="{FF2B5EF4-FFF2-40B4-BE49-F238E27FC236}">
                <a16:creationId xmlns:a16="http://schemas.microsoft.com/office/drawing/2014/main" id="{6C4E49C6-3D3E-4128-9DC6-B57002C9BE6A}"/>
              </a:ext>
            </a:extLst>
          </p:cNvPr>
          <p:cNvSpPr txBox="1"/>
          <p:nvPr/>
        </p:nvSpPr>
        <p:spPr>
          <a:xfrm>
            <a:off x="1220489" y="3321596"/>
            <a:ext cx="2793770" cy="3924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Proactively envisioned multimedia based expertise and cross media to growth strategies quality level.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370E4A-4712-4972-A1D8-5A3934F65C22}"/>
              </a:ext>
            </a:extLst>
          </p:cNvPr>
          <p:cNvSpPr txBox="1"/>
          <p:nvPr/>
        </p:nvSpPr>
        <p:spPr>
          <a:xfrm>
            <a:off x="609026" y="3244537"/>
            <a:ext cx="4499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Times Sans Serif" panose="02020603050405020304" pitchFamily="18" charset="0"/>
              </a:rPr>
              <a:t>01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5B4E2D-E4DB-480E-B2BD-701D071AA526}"/>
              </a:ext>
            </a:extLst>
          </p:cNvPr>
          <p:cNvSpPr txBox="1"/>
          <p:nvPr/>
        </p:nvSpPr>
        <p:spPr>
          <a:xfrm>
            <a:off x="1220487" y="4126199"/>
            <a:ext cx="279376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Times Sans Serif" panose="02020603050405020304" pitchFamily="18" charset="0"/>
              </a:rPr>
              <a:t>Your Title Goes Here</a:t>
            </a:r>
          </a:p>
        </p:txBody>
      </p:sp>
      <p:sp>
        <p:nvSpPr>
          <p:cNvPr id="24" name="7 CuadroTexto">
            <a:extLst>
              <a:ext uri="{FF2B5EF4-FFF2-40B4-BE49-F238E27FC236}">
                <a16:creationId xmlns:a16="http://schemas.microsoft.com/office/drawing/2014/main" id="{D1A8B46D-02DB-4235-B4D5-83CD5A969F7D}"/>
              </a:ext>
            </a:extLst>
          </p:cNvPr>
          <p:cNvSpPr txBox="1"/>
          <p:nvPr/>
        </p:nvSpPr>
        <p:spPr>
          <a:xfrm>
            <a:off x="1220489" y="4347770"/>
            <a:ext cx="2793770" cy="3924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Proactively envisioned multimedia based expertise and cross media to growth strategies quality level.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84B4BB-138A-48E5-8A80-13CE65291F6C}"/>
              </a:ext>
            </a:extLst>
          </p:cNvPr>
          <p:cNvSpPr txBox="1"/>
          <p:nvPr/>
        </p:nvSpPr>
        <p:spPr>
          <a:xfrm>
            <a:off x="609026" y="4270711"/>
            <a:ext cx="4499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Times Sans Serif" panose="02020603050405020304" pitchFamily="18" charset="0"/>
              </a:rPr>
              <a:t>02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A319D6-CDD1-43B5-9501-309793B7F959}"/>
              </a:ext>
            </a:extLst>
          </p:cNvPr>
          <p:cNvSpPr txBox="1"/>
          <p:nvPr/>
        </p:nvSpPr>
        <p:spPr>
          <a:xfrm>
            <a:off x="1220487" y="5152373"/>
            <a:ext cx="279376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Times Sans Serif" panose="02020603050405020304" pitchFamily="18" charset="0"/>
              </a:rPr>
              <a:t>Your Title Goes Here</a:t>
            </a:r>
          </a:p>
        </p:txBody>
      </p:sp>
      <p:sp>
        <p:nvSpPr>
          <p:cNvPr id="29" name="7 CuadroTexto">
            <a:extLst>
              <a:ext uri="{FF2B5EF4-FFF2-40B4-BE49-F238E27FC236}">
                <a16:creationId xmlns:a16="http://schemas.microsoft.com/office/drawing/2014/main" id="{211ECD88-D253-4398-A236-9B2A4CED68F0}"/>
              </a:ext>
            </a:extLst>
          </p:cNvPr>
          <p:cNvSpPr txBox="1"/>
          <p:nvPr/>
        </p:nvSpPr>
        <p:spPr>
          <a:xfrm>
            <a:off x="1220489" y="5373944"/>
            <a:ext cx="2793770" cy="3924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Proactively envisioned multimedia based expertise and cross media to growth strategies quality level.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E81F52-A8B0-4766-AEC9-1DE27EE5F51F}"/>
              </a:ext>
            </a:extLst>
          </p:cNvPr>
          <p:cNvSpPr txBox="1"/>
          <p:nvPr/>
        </p:nvSpPr>
        <p:spPr>
          <a:xfrm>
            <a:off x="609026" y="5296885"/>
            <a:ext cx="4499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Times Sans Serif" panose="02020603050405020304" pitchFamily="18" charset="0"/>
              </a:rPr>
              <a:t>03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909AE4-AFD3-40B4-8025-85368AE6A037}"/>
              </a:ext>
            </a:extLst>
          </p:cNvPr>
          <p:cNvSpPr txBox="1"/>
          <p:nvPr/>
        </p:nvSpPr>
        <p:spPr>
          <a:xfrm>
            <a:off x="698650" y="631347"/>
            <a:ext cx="4525092" cy="39382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Playfair Display" panose="00000500000000000000" pitchFamily="50" charset="0"/>
                <a:ea typeface="Roboto Slab" pitchFamily="2" charset="0"/>
                <a:cs typeface="Raavi" panose="020B0502040204020203" pitchFamily="34" charset="0"/>
              </a:rPr>
              <a:t>Cordate-R Presentation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A6A1AC7-51A6-429C-9563-771D42C55B1E}"/>
              </a:ext>
            </a:extLst>
          </p:cNvPr>
          <p:cNvSpPr/>
          <p:nvPr/>
        </p:nvSpPr>
        <p:spPr>
          <a:xfrm>
            <a:off x="8752114" y="1559081"/>
            <a:ext cx="3439886" cy="52989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EA4A842E-7128-48BD-B0D1-7FBB1A4F5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2293" y="435429"/>
            <a:ext cx="5454786" cy="64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31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24F961-FCE5-4592-BA53-C44292ADF82A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4B7648-47AB-4F15-BEFC-5E73B3837E4B}"/>
              </a:ext>
            </a:extLst>
          </p:cNvPr>
          <p:cNvSpPr/>
          <p:nvPr/>
        </p:nvSpPr>
        <p:spPr>
          <a:xfrm>
            <a:off x="0" y="0"/>
            <a:ext cx="1126435" cy="28889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E4C9C3-E203-4FD3-80F1-0FAA0A022932}"/>
              </a:ext>
            </a:extLst>
          </p:cNvPr>
          <p:cNvSpPr txBox="1"/>
          <p:nvPr/>
        </p:nvSpPr>
        <p:spPr>
          <a:xfrm>
            <a:off x="1852653" y="1059767"/>
            <a:ext cx="3517129" cy="7694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Playfair Display" panose="00000500000000000000" pitchFamily="50" charset="0"/>
                <a:ea typeface="Roboto Slab" pitchFamily="2" charset="0"/>
                <a:cs typeface="Lato" panose="020F0502020204030203" pitchFamily="34" charset="0"/>
              </a:rPr>
              <a:t>Cordate-R Presentation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918E2D-BDC3-4933-AAB7-E967E6D0882D}"/>
              </a:ext>
            </a:extLst>
          </p:cNvPr>
          <p:cNvGrpSpPr/>
          <p:nvPr/>
        </p:nvGrpSpPr>
        <p:grpSpPr>
          <a:xfrm>
            <a:off x="1534736" y="3841320"/>
            <a:ext cx="3026528" cy="2064334"/>
            <a:chOff x="1439455" y="3547310"/>
            <a:chExt cx="3026528" cy="20643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FC34D90-4139-431D-B09F-985C3B2F9C34}"/>
                </a:ext>
              </a:extLst>
            </p:cNvPr>
            <p:cNvSpPr/>
            <p:nvPr/>
          </p:nvSpPr>
          <p:spPr>
            <a:xfrm>
              <a:off x="1439456" y="3972734"/>
              <a:ext cx="3026527" cy="163891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Collaboratively administrate empowered markets via plug and play networks. Dynamic procrastinate B2C users. After installed base benefits dramatic.</a:t>
              </a:r>
              <a:endParaRPr lang="en-US" alt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>
                <a:lnSpc>
                  <a:spcPct val="150000"/>
                </a:lnSpc>
              </a:pPr>
              <a:endPara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Interactively coordinate proactive e-commerce via process centric outside. Proactively envisioned multimedia based expertise and cross-media growth strategies. Seamlessly visualize quality intellectual capital.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961127-C66F-4CB8-980D-A8A064755CC1}"/>
                </a:ext>
              </a:extLst>
            </p:cNvPr>
            <p:cNvSpPr txBox="1"/>
            <p:nvPr/>
          </p:nvSpPr>
          <p:spPr>
            <a:xfrm>
              <a:off x="1439455" y="3547310"/>
              <a:ext cx="3026527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Arimo" panose="020B0604020202020204" pitchFamily="34" charset="0"/>
                </a:rPr>
                <a:t>Web Analytics Description</a:t>
              </a:r>
            </a:p>
          </p:txBody>
        </p:sp>
      </p:grp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34568682-155A-4245-AF49-28F66969BA2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2315813-7571-49FB-8A19-5CACEA1D6D8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EC19351B-A7D9-4226-B04A-92DDA20BD35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A5D52E21-2BC1-4ADD-9BAF-DF61C88B6D0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3" b="166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4863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82F053-1934-47BF-A145-2F599916EA10}"/>
              </a:ext>
            </a:extLst>
          </p:cNvPr>
          <p:cNvSpPr/>
          <p:nvPr/>
        </p:nvSpPr>
        <p:spPr>
          <a:xfrm>
            <a:off x="0" y="0"/>
            <a:ext cx="509016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D118A9-8621-4E86-8E93-8B2B9D3DE354}"/>
              </a:ext>
            </a:extLst>
          </p:cNvPr>
          <p:cNvSpPr/>
          <p:nvPr/>
        </p:nvSpPr>
        <p:spPr>
          <a:xfrm>
            <a:off x="1285461" y="4530574"/>
            <a:ext cx="2091194" cy="8079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atha" panose="020B0502040204020203" pitchFamily="34" charset="0"/>
              </a:rPr>
              <a:t>Bring to the table win-win survival strategies to ensure proactive dominant at the end of the day, going forward, a new normal that has evolved .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48E569-0899-4BBD-B338-97FC65EC66E7}"/>
              </a:ext>
            </a:extLst>
          </p:cNvPr>
          <p:cNvSpPr txBox="1"/>
          <p:nvPr/>
        </p:nvSpPr>
        <p:spPr>
          <a:xfrm>
            <a:off x="7619999" y="1134792"/>
            <a:ext cx="3572785" cy="7694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Playfair Display" panose="00000500000000000000" pitchFamily="50" charset="0"/>
                <a:ea typeface="Roboto Slab" pitchFamily="2" charset="0"/>
                <a:cs typeface="Lato" panose="020F0502020204030203" pitchFamily="34" charset="0"/>
              </a:rPr>
              <a:t>Cordate-R 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2F4A88-03A4-4973-B9ED-4789CC3423FA}"/>
              </a:ext>
            </a:extLst>
          </p:cNvPr>
          <p:cNvSpPr/>
          <p:nvPr/>
        </p:nvSpPr>
        <p:spPr>
          <a:xfrm>
            <a:off x="7619999" y="2285172"/>
            <a:ext cx="3572785" cy="5241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sz="1200" b="1" i="1" dirty="0">
                <a:solidFill>
                  <a:schemeClr val="tx2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Individual commitment to a group effort that is what makes a team work, a company work, a society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AEB54F-146E-4273-9AE7-6F139C674100}"/>
              </a:ext>
            </a:extLst>
          </p:cNvPr>
          <p:cNvSpPr/>
          <p:nvPr/>
        </p:nvSpPr>
        <p:spPr>
          <a:xfrm>
            <a:off x="5039155" y="4946072"/>
            <a:ext cx="6153629" cy="39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Collaboratively administrate empowered markets via plug and play networks. Dynamic procrastinate B2C users after installed dramatic visualize. Interactively coordinate proactive e-commerce p</a:t>
            </a:r>
            <a:r>
              <a:rPr lang="en-US" alt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redominate extensible.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E34EE84-3E5A-4FC9-83AA-9249675113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9" b="18129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7E96C1F-4075-4DD4-B86A-5D70CEBB4D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b="166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9793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94BC0A-1AB3-4F66-BD9F-4C0FFC9CB9FD}"/>
              </a:ext>
            </a:extLst>
          </p:cNvPr>
          <p:cNvSpPr/>
          <p:nvPr/>
        </p:nvSpPr>
        <p:spPr>
          <a:xfrm>
            <a:off x="3071597" y="4956312"/>
            <a:ext cx="9120403" cy="1901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1923872-7085-40AC-A3CF-467EB96FEFA9}"/>
              </a:ext>
            </a:extLst>
          </p:cNvPr>
          <p:cNvSpPr/>
          <p:nvPr/>
        </p:nvSpPr>
        <p:spPr>
          <a:xfrm>
            <a:off x="873513" y="785189"/>
            <a:ext cx="817916" cy="5287617"/>
          </a:xfrm>
          <a:custGeom>
            <a:avLst/>
            <a:gdLst>
              <a:gd name="connsiteX0" fmla="*/ 0 w 817916"/>
              <a:gd name="connsiteY0" fmla="*/ 0 h 5287617"/>
              <a:gd name="connsiteX1" fmla="*/ 817916 w 817916"/>
              <a:gd name="connsiteY1" fmla="*/ 0 h 5287617"/>
              <a:gd name="connsiteX2" fmla="*/ 817916 w 817916"/>
              <a:gd name="connsiteY2" fmla="*/ 5287617 h 5287617"/>
              <a:gd name="connsiteX3" fmla="*/ 0 w 817916"/>
              <a:gd name="connsiteY3" fmla="*/ 5287617 h 528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7916" h="5287617">
                <a:moveTo>
                  <a:pt x="0" y="0"/>
                </a:moveTo>
                <a:lnTo>
                  <a:pt x="817916" y="0"/>
                </a:lnTo>
                <a:lnTo>
                  <a:pt x="817916" y="5287617"/>
                </a:lnTo>
                <a:lnTo>
                  <a:pt x="0" y="528761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0367DB-AB3A-4A6D-9D5C-A052D166FB21}"/>
              </a:ext>
            </a:extLst>
          </p:cNvPr>
          <p:cNvGrpSpPr/>
          <p:nvPr/>
        </p:nvGrpSpPr>
        <p:grpSpPr>
          <a:xfrm>
            <a:off x="6055510" y="4168485"/>
            <a:ext cx="5019509" cy="1575653"/>
            <a:chOff x="1069652" y="4140930"/>
            <a:chExt cx="5457961" cy="157565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B4A1E7-6A5D-46F0-BF70-203269766B7F}"/>
                </a:ext>
              </a:extLst>
            </p:cNvPr>
            <p:cNvSpPr txBox="1"/>
            <p:nvPr/>
          </p:nvSpPr>
          <p:spPr>
            <a:xfrm>
              <a:off x="1069653" y="4140930"/>
              <a:ext cx="545796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Sans Serif" panose="02020603050405020304" pitchFamily="18" charset="0"/>
                </a:rPr>
                <a:t>Introduce E-Commerce</a:t>
              </a:r>
            </a:p>
          </p:txBody>
        </p:sp>
        <p:sp>
          <p:nvSpPr>
            <p:cNvPr id="15" name="7 CuadroTexto">
              <a:extLst>
                <a:ext uri="{FF2B5EF4-FFF2-40B4-BE49-F238E27FC236}">
                  <a16:creationId xmlns:a16="http://schemas.microsoft.com/office/drawing/2014/main" id="{DE6DDFC4-B394-44B5-BF9E-955A170A4CA8}"/>
                </a:ext>
              </a:extLst>
            </p:cNvPr>
            <p:cNvSpPr txBox="1"/>
            <p:nvPr/>
          </p:nvSpPr>
          <p:spPr>
            <a:xfrm>
              <a:off x="1069652" y="4493171"/>
              <a:ext cx="5457960" cy="122341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Globally incubate standards compliant channels before scalable benefits </a:t>
              </a:r>
              <a:r>
                <a:rPr lang="en-US" altLang="en-US" sz="9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extensible testing 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Lao UI" panose="020B0502040204020203" pitchFamily="34" charset="0"/>
                </a:rPr>
                <a:t>fruit to identify a ballpark value 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B2C users after installed.</a:t>
              </a:r>
              <a:endPara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ao UI" panose="020B0502040204020203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ao UI" panose="020B0502040204020203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Interactively coordinate proactive e-commerce via process-centric outside the box  thinking pursue scalable customer service through empowered markets networks 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pursue intellectual </a:t>
              </a:r>
              <a:r>
                <a:rPr lang="en-US" altLang="en-US" sz="9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procedures for reliable good </a:t>
              </a:r>
              <a:r>
                <a:rPr lang="en-US" altLang="en-US" sz="9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Latha" panose="020B0502040204020203" pitchFamily="34" charset="0"/>
                </a:rPr>
                <a:t>u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Latha" panose="020B0502040204020203" pitchFamily="34" charset="0"/>
                </a:rPr>
                <a:t>ser generated normal.</a:t>
              </a:r>
              <a:endPara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0F91641-37FB-4706-84C7-D1046CB5C3D2}"/>
              </a:ext>
            </a:extLst>
          </p:cNvPr>
          <p:cNvSpPr txBox="1"/>
          <p:nvPr/>
        </p:nvSpPr>
        <p:spPr>
          <a:xfrm>
            <a:off x="5749062" y="1543467"/>
            <a:ext cx="2273473" cy="7694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Playfair Display" panose="00000500000000000000" pitchFamily="50" charset="0"/>
                <a:ea typeface="Roboto Slab" pitchFamily="2" charset="0"/>
                <a:cs typeface="Lato" panose="020F0502020204030203" pitchFamily="34" charset="0"/>
              </a:rPr>
              <a:t>Cordate-R Presentation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9E123AC-6149-4871-A668-7833687E0C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0" r="36330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E1D03BF-9AF3-480A-8717-847444D0D3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r="11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6086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3B6048"/>
      </a:dk1>
      <a:lt1>
        <a:sysClr val="window" lastClr="FFFFFF"/>
      </a:lt1>
      <a:dk2>
        <a:srgbClr val="000000"/>
      </a:dk2>
      <a:lt2>
        <a:srgbClr val="F8F8F8"/>
      </a:lt2>
      <a:accent1>
        <a:srgbClr val="DBE9E0"/>
      </a:accent1>
      <a:accent2>
        <a:srgbClr val="F2B146"/>
      </a:accent2>
      <a:accent3>
        <a:srgbClr val="FCEED8"/>
      </a:accent3>
      <a:accent4>
        <a:srgbClr val="003A59"/>
      </a:accent4>
      <a:accent5>
        <a:srgbClr val="DDF3FF"/>
      </a:accent5>
      <a:accent6>
        <a:srgbClr val="F2D4A8"/>
      </a:accent6>
      <a:hlink>
        <a:srgbClr val="5F5F5F"/>
      </a:hlink>
      <a:folHlink>
        <a:srgbClr val="919191"/>
      </a:folHlink>
    </a:clrScheme>
    <a:fontScheme name="Custom 2">
      <a:majorFont>
        <a:latin typeface="Montserrat"/>
        <a:ea typeface=""/>
        <a:cs typeface=""/>
      </a:majorFont>
      <a:minorFont>
        <a:latin typeface="Raleway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769</TotalTime>
  <Words>1781</Words>
  <Application>Microsoft Office PowerPoint</Application>
  <PresentationFormat>Widescreen</PresentationFormat>
  <Paragraphs>169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Gudea</vt:lpstr>
      <vt:lpstr>Playfair Display</vt:lpstr>
      <vt:lpstr>Raleway</vt:lpstr>
      <vt:lpstr>Roboto</vt:lpstr>
      <vt:lpstr>Roboto Slab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70</cp:revision>
  <dcterms:created xsi:type="dcterms:W3CDTF">2020-10-01T18:33:55Z</dcterms:created>
  <dcterms:modified xsi:type="dcterms:W3CDTF">2020-10-07T21:50:52Z</dcterms:modified>
</cp:coreProperties>
</file>