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4" r:id="rId9"/>
    <p:sldId id="263"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AA8C"/>
    <a:srgbClr val="577591"/>
    <a:srgbClr val="91BE6D"/>
    <a:srgbClr val="F9C852"/>
    <a:srgbClr val="F9961E"/>
    <a:srgbClr val="F3732C"/>
    <a:srgbClr val="F94143"/>
    <a:srgbClr val="ED7D31"/>
    <a:srgbClr val="008A3E"/>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2" d="100"/>
          <a:sy n="72" d="100"/>
        </p:scale>
        <p:origin x="64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B69B3-02B2-4DE5-BBD6-7E2EB99D259B}" type="datetimeFigureOut">
              <a:rPr lang="en-US" smtClean="0"/>
              <a:t>10/08/2020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39518-0904-4C02-BFAD-007F40A87CAB}" type="slidenum">
              <a:rPr lang="en-US" smtClean="0"/>
              <a:t>‹#›</a:t>
            </a:fld>
            <a:endParaRPr lang="en-US"/>
          </a:p>
        </p:txBody>
      </p:sp>
    </p:spTree>
    <p:extLst>
      <p:ext uri="{BB962C8B-B14F-4D97-AF65-F5344CB8AC3E}">
        <p14:creationId xmlns:p14="http://schemas.microsoft.com/office/powerpoint/2010/main" val="56145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0F223-0CEA-4B47-85C2-2153D820CA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96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F455-DDB4-4DA1-9C8C-C3D39DD8DA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FBCFCC-24D8-47DA-AA1A-2A3A66E9E3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9E60A2-3C55-40E2-A636-09FD56A71E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58B06-A97E-4FAC-97BA-18BD75B5E9F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0DF7AF9-22FA-4829-84B6-FD9EA69BB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F0708E-831E-4761-BA2D-ABAF601BFE7B}"/>
              </a:ext>
            </a:extLst>
          </p:cNvPr>
          <p:cNvSpPr>
            <a:spLocks noGrp="1"/>
          </p:cNvSpPr>
          <p:nvPr>
            <p:ph type="sldNum" sz="quarter" idx="12"/>
          </p:nvPr>
        </p:nvSpPr>
        <p:spPr>
          <a:xfrm>
            <a:off x="8610600" y="6356350"/>
            <a:ext cx="2743200" cy="365125"/>
          </a:xfrm>
          <a:prstGeom prst="rect">
            <a:avLst/>
          </a:prstGeom>
        </p:spPr>
        <p:txBody>
          <a:bodyPr/>
          <a:lstStyle/>
          <a:p>
            <a:fld id="{53791E3C-6386-49E9-967A-52BA325A6E1D}" type="slidenum">
              <a:rPr lang="en-US" smtClean="0"/>
              <a:t>‹#›</a:t>
            </a:fld>
            <a:endParaRPr lang="en-US"/>
          </a:p>
        </p:txBody>
      </p:sp>
    </p:spTree>
    <p:extLst>
      <p:ext uri="{BB962C8B-B14F-4D97-AF65-F5344CB8AC3E}">
        <p14:creationId xmlns:p14="http://schemas.microsoft.com/office/powerpoint/2010/main" val="296465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17DE-8B50-4721-8DE3-7AC8F1A9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694DC-067F-4609-9369-2BC08C5A30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911E8-F459-4B97-8008-AE0FB79AA7A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5D25C64-0D86-4028-B76E-7F57326EF9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925CD6-7923-4694-94C9-9B99429FA7E3}"/>
              </a:ext>
            </a:extLst>
          </p:cNvPr>
          <p:cNvSpPr>
            <a:spLocks noGrp="1"/>
          </p:cNvSpPr>
          <p:nvPr>
            <p:ph type="sldNum" sz="quarter" idx="12"/>
          </p:nvPr>
        </p:nvSpPr>
        <p:spPr>
          <a:xfrm>
            <a:off x="8610600" y="6356350"/>
            <a:ext cx="2743200" cy="365125"/>
          </a:xfrm>
          <a:prstGeom prst="rect">
            <a:avLst/>
          </a:prstGeom>
        </p:spPr>
        <p:txBody>
          <a:bodyPr/>
          <a:lstStyle/>
          <a:p>
            <a:fld id="{53791E3C-6386-49E9-967A-52BA325A6E1D}" type="slidenum">
              <a:rPr lang="en-US" smtClean="0"/>
              <a:t>‹#›</a:t>
            </a:fld>
            <a:endParaRPr lang="en-US"/>
          </a:p>
        </p:txBody>
      </p:sp>
    </p:spTree>
    <p:extLst>
      <p:ext uri="{BB962C8B-B14F-4D97-AF65-F5344CB8AC3E}">
        <p14:creationId xmlns:p14="http://schemas.microsoft.com/office/powerpoint/2010/main" val="1027843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39523A-B904-4516-83E2-B84978CAEC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9F9657-50BC-49D7-8A1A-4C2813E246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6717A-464D-4FB6-9D4C-57C935C9BE2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94C2975-6FA2-49FB-93C2-06438EB0B1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208FD0-AFD7-481C-83BE-8B33E2DF0119}"/>
              </a:ext>
            </a:extLst>
          </p:cNvPr>
          <p:cNvSpPr>
            <a:spLocks noGrp="1"/>
          </p:cNvSpPr>
          <p:nvPr>
            <p:ph type="sldNum" sz="quarter" idx="12"/>
          </p:nvPr>
        </p:nvSpPr>
        <p:spPr>
          <a:xfrm>
            <a:off x="8610600" y="6356350"/>
            <a:ext cx="2743200" cy="365125"/>
          </a:xfrm>
          <a:prstGeom prst="rect">
            <a:avLst/>
          </a:prstGeom>
        </p:spPr>
        <p:txBody>
          <a:bodyPr/>
          <a:lstStyle/>
          <a:p>
            <a:fld id="{53791E3C-6386-49E9-967A-52BA325A6E1D}" type="slidenum">
              <a:rPr lang="en-US" smtClean="0"/>
              <a:t>‹#›</a:t>
            </a:fld>
            <a:endParaRPr lang="en-US"/>
          </a:p>
        </p:txBody>
      </p:sp>
    </p:spTree>
    <p:extLst>
      <p:ext uri="{BB962C8B-B14F-4D97-AF65-F5344CB8AC3E}">
        <p14:creationId xmlns:p14="http://schemas.microsoft.com/office/powerpoint/2010/main" val="42753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4A1C7D7-0788-4F74-B1AA-730F9AEBCF2F}"/>
              </a:ext>
            </a:extLst>
          </p:cNvPr>
          <p:cNvSpPr>
            <a:spLocks noGrp="1"/>
          </p:cNvSpPr>
          <p:nvPr>
            <p:ph type="sldNum" sz="quarter" idx="12"/>
          </p:nvPr>
        </p:nvSpPr>
        <p:spPr>
          <a:xfrm>
            <a:off x="11456124" y="6304098"/>
            <a:ext cx="511629" cy="365125"/>
          </a:xfrm>
          <a:prstGeom prst="rect">
            <a:avLst/>
          </a:prstGeom>
          <a:noFill/>
        </p:spPr>
        <p:txBody>
          <a:bodyPr/>
          <a:lstStyle>
            <a:lvl1pPr>
              <a:defRPr sz="2000" b="1">
                <a:solidFill>
                  <a:srgbClr val="002060"/>
                </a:solidFill>
              </a:defRPr>
            </a:lvl1pPr>
          </a:lstStyle>
          <a:p>
            <a:fld id="{53791E3C-6386-49E9-967A-52BA325A6E1D}" type="slidenum">
              <a:rPr lang="en-US" smtClean="0"/>
              <a:pPr/>
              <a:t>‹#›</a:t>
            </a:fld>
            <a:endParaRPr lang="en-US" dirty="0"/>
          </a:p>
        </p:txBody>
      </p:sp>
      <p:sp>
        <p:nvSpPr>
          <p:cNvPr id="4" name="Picture Placeholder 7">
            <a:extLst>
              <a:ext uri="{FF2B5EF4-FFF2-40B4-BE49-F238E27FC236}">
                <a16:creationId xmlns:a16="http://schemas.microsoft.com/office/drawing/2014/main" id="{3E9E0B30-4D85-478B-A4BE-1987B048873A}"/>
              </a:ext>
            </a:extLst>
          </p:cNvPr>
          <p:cNvSpPr>
            <a:spLocks noGrp="1"/>
          </p:cNvSpPr>
          <p:nvPr>
            <p:ph type="pic" sz="quarter" idx="10"/>
          </p:nvPr>
        </p:nvSpPr>
        <p:spPr>
          <a:xfrm>
            <a:off x="1" y="0"/>
            <a:ext cx="6187753" cy="6858000"/>
          </a:xfrm>
          <a:custGeom>
            <a:avLst/>
            <a:gdLst>
              <a:gd name="connsiteX0" fmla="*/ 0 w 6187753"/>
              <a:gd name="connsiteY0" fmla="*/ 0 h 6858000"/>
              <a:gd name="connsiteX1" fmla="*/ 3251020 w 6187753"/>
              <a:gd name="connsiteY1" fmla="*/ 0 h 6858000"/>
              <a:gd name="connsiteX2" fmla="*/ 6187753 w 6187753"/>
              <a:gd name="connsiteY2" fmla="*/ 6858000 h 6858000"/>
              <a:gd name="connsiteX3" fmla="*/ 0 w 61877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87753" h="6858000">
                <a:moveTo>
                  <a:pt x="0" y="0"/>
                </a:moveTo>
                <a:lnTo>
                  <a:pt x="3251020" y="0"/>
                </a:lnTo>
                <a:lnTo>
                  <a:pt x="618775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57689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832BEEB7-1ADE-42C4-9A9C-61E2E10D4901}"/>
              </a:ext>
            </a:extLst>
          </p:cNvPr>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3393602-8C8F-43F2-8F8B-37F368830DBB}"/>
              </a:ext>
            </a:extLst>
          </p:cNvPr>
          <p:cNvSpPr/>
          <p:nvPr userDrawn="1"/>
        </p:nvSpPr>
        <p:spPr>
          <a:xfrm>
            <a:off x="-165" y="0"/>
            <a:ext cx="12192165" cy="6858000"/>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02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Beveled 10">
            <a:extLst>
              <a:ext uri="{FF2B5EF4-FFF2-40B4-BE49-F238E27FC236}">
                <a16:creationId xmlns:a16="http://schemas.microsoft.com/office/drawing/2014/main" id="{265E7906-AD05-4094-B82F-CEF21C54A50F}"/>
              </a:ext>
            </a:extLst>
          </p:cNvPr>
          <p:cNvSpPr/>
          <p:nvPr userDrawn="1"/>
        </p:nvSpPr>
        <p:spPr>
          <a:xfrm>
            <a:off x="621835" y="2162859"/>
            <a:ext cx="4153454" cy="3745710"/>
          </a:xfrm>
          <a:prstGeom prst="bevel">
            <a:avLst/>
          </a:prstGeom>
          <a:solidFill>
            <a:srgbClr val="002060"/>
          </a:solidFill>
          <a:effectLst>
            <a:outerShdw blurRad="127000" dist="12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7">
            <a:extLst>
              <a:ext uri="{FF2B5EF4-FFF2-40B4-BE49-F238E27FC236}">
                <a16:creationId xmlns:a16="http://schemas.microsoft.com/office/drawing/2014/main" id="{1AE7CC95-A2C1-49AF-935C-5A0819B23503}"/>
              </a:ext>
            </a:extLst>
          </p:cNvPr>
          <p:cNvSpPr>
            <a:spLocks noGrp="1"/>
          </p:cNvSpPr>
          <p:nvPr>
            <p:ph type="pic" sz="quarter" idx="10"/>
          </p:nvPr>
        </p:nvSpPr>
        <p:spPr>
          <a:xfrm>
            <a:off x="621835" y="2162625"/>
            <a:ext cx="4153454" cy="3745710"/>
          </a:xfrm>
          <a:prstGeom prst="rect">
            <a:avLst/>
          </a:prstGeom>
        </p:spPr>
        <p:txBody>
          <a:bodyPr/>
          <a:lstStyle/>
          <a:p>
            <a:endParaRPr lang="en-US"/>
          </a:p>
        </p:txBody>
      </p:sp>
    </p:spTree>
    <p:extLst>
      <p:ext uri="{BB962C8B-B14F-4D97-AF65-F5344CB8AC3E}">
        <p14:creationId xmlns:p14="http://schemas.microsoft.com/office/powerpoint/2010/main" val="250746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16A3B94-678C-4E36-93E1-861E80D41737}"/>
              </a:ext>
            </a:extLst>
          </p:cNvPr>
          <p:cNvSpPr/>
          <p:nvPr userDrawn="1"/>
        </p:nvSpPr>
        <p:spPr>
          <a:xfrm>
            <a:off x="6286430" y="1369630"/>
            <a:ext cx="2170674" cy="2170672"/>
          </a:xfrm>
          <a:prstGeom prst="ellipse">
            <a:avLst/>
          </a:prstGeom>
          <a:solidFill>
            <a:srgbClr val="002060"/>
          </a:solidFill>
          <a:ln>
            <a:noFill/>
          </a:ln>
          <a:scene3d>
            <a:camera prst="orthographicFront"/>
            <a:lightRig rig="threePt" dir="t"/>
          </a:scene3d>
          <a:sp3d>
            <a:bevelT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046D77A-4FC0-4742-AFF8-B5D4274AF25A}"/>
              </a:ext>
            </a:extLst>
          </p:cNvPr>
          <p:cNvSpPr/>
          <p:nvPr userDrawn="1"/>
        </p:nvSpPr>
        <p:spPr>
          <a:xfrm>
            <a:off x="294320" y="3867743"/>
            <a:ext cx="2170674" cy="2170672"/>
          </a:xfrm>
          <a:prstGeom prst="ellipse">
            <a:avLst/>
          </a:prstGeom>
          <a:solidFill>
            <a:srgbClr val="002060"/>
          </a:solidFill>
          <a:ln>
            <a:noFill/>
          </a:ln>
          <a:scene3d>
            <a:camera prst="orthographicFront"/>
            <a:lightRig rig="threePt" dir="t"/>
          </a:scene3d>
          <a:sp3d>
            <a:bevelT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0FFB1DCB-3D7F-429C-A607-34BC0009F268}"/>
              </a:ext>
            </a:extLst>
          </p:cNvPr>
          <p:cNvSpPr/>
          <p:nvPr userDrawn="1"/>
        </p:nvSpPr>
        <p:spPr>
          <a:xfrm>
            <a:off x="6286430" y="3867743"/>
            <a:ext cx="2170674" cy="2170672"/>
          </a:xfrm>
          <a:prstGeom prst="ellipse">
            <a:avLst/>
          </a:prstGeom>
          <a:solidFill>
            <a:srgbClr val="002060"/>
          </a:solidFill>
          <a:ln>
            <a:noFill/>
          </a:ln>
          <a:scene3d>
            <a:camera prst="orthographicFront"/>
            <a:lightRig rig="threePt" dir="t"/>
          </a:scene3d>
          <a:sp3d>
            <a:bevelT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42">
            <a:extLst>
              <a:ext uri="{FF2B5EF4-FFF2-40B4-BE49-F238E27FC236}">
                <a16:creationId xmlns:a16="http://schemas.microsoft.com/office/drawing/2014/main" id="{838300C4-DC5F-4C25-99D6-6DFA070D8B73}"/>
              </a:ext>
            </a:extLst>
          </p:cNvPr>
          <p:cNvSpPr>
            <a:spLocks noGrp="1"/>
          </p:cNvSpPr>
          <p:nvPr>
            <p:ph type="pic" sz="quarter" idx="12"/>
          </p:nvPr>
        </p:nvSpPr>
        <p:spPr>
          <a:xfrm>
            <a:off x="6389679" y="1476558"/>
            <a:ext cx="1956816" cy="1956816"/>
          </a:xfrm>
          <a:custGeom>
            <a:avLst/>
            <a:gdLst>
              <a:gd name="connsiteX0" fmla="*/ 993013 w 1990852"/>
              <a:gd name="connsiteY0" fmla="*/ 0 h 1995678"/>
              <a:gd name="connsiteX1" fmla="*/ 1990852 w 1990852"/>
              <a:gd name="connsiteY1" fmla="*/ 997839 h 1995678"/>
              <a:gd name="connsiteX2" fmla="*/ 993013 w 1990852"/>
              <a:gd name="connsiteY2" fmla="*/ 1995678 h 1995678"/>
              <a:gd name="connsiteX3" fmla="*/ 326 w 1990852"/>
              <a:gd name="connsiteY3" fmla="*/ 1099862 h 1995678"/>
              <a:gd name="connsiteX4" fmla="*/ 0 w 1990852"/>
              <a:gd name="connsiteY4" fmla="*/ 1093412 h 1995678"/>
              <a:gd name="connsiteX5" fmla="*/ 0 w 1990852"/>
              <a:gd name="connsiteY5" fmla="*/ 902267 h 1995678"/>
              <a:gd name="connsiteX6" fmla="*/ 326 w 1990852"/>
              <a:gd name="connsiteY6" fmla="*/ 895816 h 1995678"/>
              <a:gd name="connsiteX7" fmla="*/ 993013 w 1990852"/>
              <a:gd name="connsiteY7" fmla="*/ 0 h 199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0852" h="1995678">
                <a:moveTo>
                  <a:pt x="993013" y="0"/>
                </a:moveTo>
                <a:cubicBezTo>
                  <a:pt x="1544104" y="0"/>
                  <a:pt x="1990852" y="446748"/>
                  <a:pt x="1990852" y="997839"/>
                </a:cubicBezTo>
                <a:cubicBezTo>
                  <a:pt x="1990852" y="1548930"/>
                  <a:pt x="1544104" y="1995678"/>
                  <a:pt x="993013" y="1995678"/>
                </a:cubicBezTo>
                <a:cubicBezTo>
                  <a:pt x="476365" y="1995678"/>
                  <a:pt x="51425" y="1603029"/>
                  <a:pt x="326" y="1099862"/>
                </a:cubicBezTo>
                <a:lnTo>
                  <a:pt x="0" y="1093412"/>
                </a:lnTo>
                <a:lnTo>
                  <a:pt x="0" y="902267"/>
                </a:lnTo>
                <a:lnTo>
                  <a:pt x="326" y="895816"/>
                </a:lnTo>
                <a:cubicBezTo>
                  <a:pt x="51425" y="392650"/>
                  <a:pt x="476365" y="0"/>
                  <a:pt x="993013" y="0"/>
                </a:cubicBezTo>
                <a:close/>
              </a:path>
            </a:pathLst>
          </a:custGeom>
        </p:spPr>
        <p:txBody>
          <a:bodyPr wrap="square">
            <a:noAutofit/>
          </a:bodyPr>
          <a:lstStyle/>
          <a:p>
            <a:endParaRPr lang="en-US"/>
          </a:p>
        </p:txBody>
      </p:sp>
      <p:sp>
        <p:nvSpPr>
          <p:cNvPr id="58" name="Picture Placeholder 42">
            <a:extLst>
              <a:ext uri="{FF2B5EF4-FFF2-40B4-BE49-F238E27FC236}">
                <a16:creationId xmlns:a16="http://schemas.microsoft.com/office/drawing/2014/main" id="{B8278EA3-ACA8-440A-8778-3C9FA0F375B3}"/>
              </a:ext>
            </a:extLst>
          </p:cNvPr>
          <p:cNvSpPr>
            <a:spLocks noGrp="1"/>
          </p:cNvSpPr>
          <p:nvPr>
            <p:ph type="pic" sz="quarter" idx="13"/>
          </p:nvPr>
        </p:nvSpPr>
        <p:spPr>
          <a:xfrm>
            <a:off x="6389679" y="3956816"/>
            <a:ext cx="1956816" cy="1956816"/>
          </a:xfrm>
          <a:custGeom>
            <a:avLst/>
            <a:gdLst>
              <a:gd name="connsiteX0" fmla="*/ 993013 w 1990852"/>
              <a:gd name="connsiteY0" fmla="*/ 0 h 1995678"/>
              <a:gd name="connsiteX1" fmla="*/ 1990852 w 1990852"/>
              <a:gd name="connsiteY1" fmla="*/ 997839 h 1995678"/>
              <a:gd name="connsiteX2" fmla="*/ 993013 w 1990852"/>
              <a:gd name="connsiteY2" fmla="*/ 1995678 h 1995678"/>
              <a:gd name="connsiteX3" fmla="*/ 326 w 1990852"/>
              <a:gd name="connsiteY3" fmla="*/ 1099862 h 1995678"/>
              <a:gd name="connsiteX4" fmla="*/ 0 w 1990852"/>
              <a:gd name="connsiteY4" fmla="*/ 1093412 h 1995678"/>
              <a:gd name="connsiteX5" fmla="*/ 0 w 1990852"/>
              <a:gd name="connsiteY5" fmla="*/ 902267 h 1995678"/>
              <a:gd name="connsiteX6" fmla="*/ 326 w 1990852"/>
              <a:gd name="connsiteY6" fmla="*/ 895816 h 1995678"/>
              <a:gd name="connsiteX7" fmla="*/ 993013 w 1990852"/>
              <a:gd name="connsiteY7" fmla="*/ 0 h 199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0852" h="1995678">
                <a:moveTo>
                  <a:pt x="993013" y="0"/>
                </a:moveTo>
                <a:cubicBezTo>
                  <a:pt x="1544104" y="0"/>
                  <a:pt x="1990852" y="446748"/>
                  <a:pt x="1990852" y="997839"/>
                </a:cubicBezTo>
                <a:cubicBezTo>
                  <a:pt x="1990852" y="1548930"/>
                  <a:pt x="1544104" y="1995678"/>
                  <a:pt x="993013" y="1995678"/>
                </a:cubicBezTo>
                <a:cubicBezTo>
                  <a:pt x="476365" y="1995678"/>
                  <a:pt x="51425" y="1603029"/>
                  <a:pt x="326" y="1099862"/>
                </a:cubicBezTo>
                <a:lnTo>
                  <a:pt x="0" y="1093412"/>
                </a:lnTo>
                <a:lnTo>
                  <a:pt x="0" y="902267"/>
                </a:lnTo>
                <a:lnTo>
                  <a:pt x="326" y="895816"/>
                </a:lnTo>
                <a:cubicBezTo>
                  <a:pt x="51425" y="392650"/>
                  <a:pt x="476365" y="0"/>
                  <a:pt x="993013" y="0"/>
                </a:cubicBezTo>
                <a:close/>
              </a:path>
            </a:pathLst>
          </a:custGeom>
        </p:spPr>
        <p:txBody>
          <a:bodyPr wrap="square">
            <a:noAutofit/>
          </a:bodyPr>
          <a:lstStyle/>
          <a:p>
            <a:endParaRPr lang="en-US"/>
          </a:p>
        </p:txBody>
      </p:sp>
      <p:sp>
        <p:nvSpPr>
          <p:cNvPr id="59" name="Picture Placeholder 42">
            <a:extLst>
              <a:ext uri="{FF2B5EF4-FFF2-40B4-BE49-F238E27FC236}">
                <a16:creationId xmlns:a16="http://schemas.microsoft.com/office/drawing/2014/main" id="{3FE3C7D4-2807-411D-9A25-1BE3B9F9FA8C}"/>
              </a:ext>
            </a:extLst>
          </p:cNvPr>
          <p:cNvSpPr>
            <a:spLocks noGrp="1"/>
          </p:cNvSpPr>
          <p:nvPr>
            <p:ph type="pic" sz="quarter" idx="14"/>
          </p:nvPr>
        </p:nvSpPr>
        <p:spPr>
          <a:xfrm>
            <a:off x="404660" y="3956816"/>
            <a:ext cx="1956816" cy="1956816"/>
          </a:xfrm>
          <a:custGeom>
            <a:avLst/>
            <a:gdLst>
              <a:gd name="connsiteX0" fmla="*/ 993013 w 1990852"/>
              <a:gd name="connsiteY0" fmla="*/ 0 h 1995678"/>
              <a:gd name="connsiteX1" fmla="*/ 1990852 w 1990852"/>
              <a:gd name="connsiteY1" fmla="*/ 997839 h 1995678"/>
              <a:gd name="connsiteX2" fmla="*/ 993013 w 1990852"/>
              <a:gd name="connsiteY2" fmla="*/ 1995678 h 1995678"/>
              <a:gd name="connsiteX3" fmla="*/ 326 w 1990852"/>
              <a:gd name="connsiteY3" fmla="*/ 1099862 h 1995678"/>
              <a:gd name="connsiteX4" fmla="*/ 0 w 1990852"/>
              <a:gd name="connsiteY4" fmla="*/ 1093412 h 1995678"/>
              <a:gd name="connsiteX5" fmla="*/ 0 w 1990852"/>
              <a:gd name="connsiteY5" fmla="*/ 902267 h 1995678"/>
              <a:gd name="connsiteX6" fmla="*/ 326 w 1990852"/>
              <a:gd name="connsiteY6" fmla="*/ 895816 h 1995678"/>
              <a:gd name="connsiteX7" fmla="*/ 993013 w 1990852"/>
              <a:gd name="connsiteY7" fmla="*/ 0 h 199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0852" h="1995678">
                <a:moveTo>
                  <a:pt x="993013" y="0"/>
                </a:moveTo>
                <a:cubicBezTo>
                  <a:pt x="1544104" y="0"/>
                  <a:pt x="1990852" y="446748"/>
                  <a:pt x="1990852" y="997839"/>
                </a:cubicBezTo>
                <a:cubicBezTo>
                  <a:pt x="1990852" y="1548930"/>
                  <a:pt x="1544104" y="1995678"/>
                  <a:pt x="993013" y="1995678"/>
                </a:cubicBezTo>
                <a:cubicBezTo>
                  <a:pt x="476365" y="1995678"/>
                  <a:pt x="51425" y="1603029"/>
                  <a:pt x="326" y="1099862"/>
                </a:cubicBezTo>
                <a:lnTo>
                  <a:pt x="0" y="1093412"/>
                </a:lnTo>
                <a:lnTo>
                  <a:pt x="0" y="902267"/>
                </a:lnTo>
                <a:lnTo>
                  <a:pt x="326" y="895816"/>
                </a:lnTo>
                <a:cubicBezTo>
                  <a:pt x="51425" y="392650"/>
                  <a:pt x="476365" y="0"/>
                  <a:pt x="993013" y="0"/>
                </a:cubicBezTo>
                <a:close/>
              </a:path>
            </a:pathLst>
          </a:custGeom>
        </p:spPr>
        <p:txBody>
          <a:bodyPr wrap="square">
            <a:noAutofit/>
          </a:bodyPr>
          <a:lstStyle/>
          <a:p>
            <a:endParaRPr lang="en-US"/>
          </a:p>
        </p:txBody>
      </p:sp>
      <p:sp>
        <p:nvSpPr>
          <p:cNvPr id="3" name="Oval 2">
            <a:extLst>
              <a:ext uri="{FF2B5EF4-FFF2-40B4-BE49-F238E27FC236}">
                <a16:creationId xmlns:a16="http://schemas.microsoft.com/office/drawing/2014/main" id="{9010C674-D497-4A4E-90A7-277D417936D5}"/>
              </a:ext>
            </a:extLst>
          </p:cNvPr>
          <p:cNvSpPr/>
          <p:nvPr userDrawn="1"/>
        </p:nvSpPr>
        <p:spPr>
          <a:xfrm>
            <a:off x="294320" y="1369630"/>
            <a:ext cx="2170674" cy="2170672"/>
          </a:xfrm>
          <a:prstGeom prst="ellipse">
            <a:avLst/>
          </a:prstGeom>
          <a:solidFill>
            <a:srgbClr val="002060"/>
          </a:solidFill>
          <a:ln>
            <a:noFill/>
          </a:ln>
          <a:scene3d>
            <a:camera prst="orthographicFront"/>
            <a:lightRig rig="threePt" dir="t"/>
          </a:scene3d>
          <a:sp3d>
            <a:bevelT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42">
            <a:extLst>
              <a:ext uri="{FF2B5EF4-FFF2-40B4-BE49-F238E27FC236}">
                <a16:creationId xmlns:a16="http://schemas.microsoft.com/office/drawing/2014/main" id="{86B2C728-4BB7-4994-BDE8-2A85FC0DE310}"/>
              </a:ext>
            </a:extLst>
          </p:cNvPr>
          <p:cNvSpPr>
            <a:spLocks noGrp="1"/>
          </p:cNvSpPr>
          <p:nvPr>
            <p:ph type="pic" sz="quarter" idx="11"/>
          </p:nvPr>
        </p:nvSpPr>
        <p:spPr>
          <a:xfrm>
            <a:off x="404660" y="1476558"/>
            <a:ext cx="1956816" cy="1956816"/>
          </a:xfrm>
          <a:custGeom>
            <a:avLst/>
            <a:gdLst>
              <a:gd name="connsiteX0" fmla="*/ 993013 w 1990852"/>
              <a:gd name="connsiteY0" fmla="*/ 0 h 1995678"/>
              <a:gd name="connsiteX1" fmla="*/ 1990852 w 1990852"/>
              <a:gd name="connsiteY1" fmla="*/ 997839 h 1995678"/>
              <a:gd name="connsiteX2" fmla="*/ 993013 w 1990852"/>
              <a:gd name="connsiteY2" fmla="*/ 1995678 h 1995678"/>
              <a:gd name="connsiteX3" fmla="*/ 326 w 1990852"/>
              <a:gd name="connsiteY3" fmla="*/ 1099862 h 1995678"/>
              <a:gd name="connsiteX4" fmla="*/ 0 w 1990852"/>
              <a:gd name="connsiteY4" fmla="*/ 1093412 h 1995678"/>
              <a:gd name="connsiteX5" fmla="*/ 0 w 1990852"/>
              <a:gd name="connsiteY5" fmla="*/ 902267 h 1995678"/>
              <a:gd name="connsiteX6" fmla="*/ 326 w 1990852"/>
              <a:gd name="connsiteY6" fmla="*/ 895816 h 1995678"/>
              <a:gd name="connsiteX7" fmla="*/ 993013 w 1990852"/>
              <a:gd name="connsiteY7" fmla="*/ 0 h 199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0852" h="1995678">
                <a:moveTo>
                  <a:pt x="993013" y="0"/>
                </a:moveTo>
                <a:cubicBezTo>
                  <a:pt x="1544104" y="0"/>
                  <a:pt x="1990852" y="446748"/>
                  <a:pt x="1990852" y="997839"/>
                </a:cubicBezTo>
                <a:cubicBezTo>
                  <a:pt x="1990852" y="1548930"/>
                  <a:pt x="1544104" y="1995678"/>
                  <a:pt x="993013" y="1995678"/>
                </a:cubicBezTo>
                <a:cubicBezTo>
                  <a:pt x="476365" y="1995678"/>
                  <a:pt x="51425" y="1603029"/>
                  <a:pt x="326" y="1099862"/>
                </a:cubicBezTo>
                <a:lnTo>
                  <a:pt x="0" y="1093412"/>
                </a:lnTo>
                <a:lnTo>
                  <a:pt x="0" y="902267"/>
                </a:lnTo>
                <a:lnTo>
                  <a:pt x="326" y="895816"/>
                </a:lnTo>
                <a:cubicBezTo>
                  <a:pt x="51425" y="392650"/>
                  <a:pt x="476365" y="0"/>
                  <a:pt x="993013" y="0"/>
                </a:cubicBezTo>
                <a:close/>
              </a:path>
            </a:pathLst>
          </a:custGeom>
        </p:spPr>
        <p:txBody>
          <a:bodyPr wrap="square">
            <a:noAutofit/>
          </a:bodyPr>
          <a:lstStyle/>
          <a:p>
            <a:endParaRPr lang="en-US"/>
          </a:p>
        </p:txBody>
      </p:sp>
      <p:sp>
        <p:nvSpPr>
          <p:cNvPr id="4" name="Rectangle: Rounded Corners 3">
            <a:extLst>
              <a:ext uri="{FF2B5EF4-FFF2-40B4-BE49-F238E27FC236}">
                <a16:creationId xmlns:a16="http://schemas.microsoft.com/office/drawing/2014/main" id="{8E424F2D-E0CA-4791-B2E2-B70576296878}"/>
              </a:ext>
            </a:extLst>
          </p:cNvPr>
          <p:cNvSpPr/>
          <p:nvPr userDrawn="1"/>
        </p:nvSpPr>
        <p:spPr>
          <a:xfrm>
            <a:off x="2464993" y="1736708"/>
            <a:ext cx="3432313" cy="1436517"/>
          </a:xfrm>
          <a:prstGeom prst="roundRect">
            <a:avLst/>
          </a:prstGeom>
          <a:solidFill>
            <a:srgbClr val="002060"/>
          </a:solidFill>
          <a:ln>
            <a:no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6E764E3-1784-40D4-A310-90F1129C5467}"/>
              </a:ext>
            </a:extLst>
          </p:cNvPr>
          <p:cNvSpPr/>
          <p:nvPr userDrawn="1"/>
        </p:nvSpPr>
        <p:spPr>
          <a:xfrm>
            <a:off x="8457103" y="1736708"/>
            <a:ext cx="3432313" cy="1436517"/>
          </a:xfrm>
          <a:prstGeom prst="roundRect">
            <a:avLst/>
          </a:prstGeom>
          <a:solidFill>
            <a:srgbClr val="002060"/>
          </a:solidFill>
          <a:ln>
            <a:no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7CBF67F-59D2-4A6D-8E87-FA7B9C41986E}"/>
              </a:ext>
            </a:extLst>
          </p:cNvPr>
          <p:cNvSpPr/>
          <p:nvPr userDrawn="1"/>
        </p:nvSpPr>
        <p:spPr>
          <a:xfrm>
            <a:off x="2464993" y="4234821"/>
            <a:ext cx="3432313" cy="1436517"/>
          </a:xfrm>
          <a:prstGeom prst="roundRect">
            <a:avLst/>
          </a:prstGeom>
          <a:solidFill>
            <a:srgbClr val="002060"/>
          </a:solidFill>
          <a:ln>
            <a:no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7586FC7-3901-45C1-8FFE-1379ECDDC233}"/>
              </a:ext>
            </a:extLst>
          </p:cNvPr>
          <p:cNvSpPr/>
          <p:nvPr userDrawn="1"/>
        </p:nvSpPr>
        <p:spPr>
          <a:xfrm>
            <a:off x="8457103" y="4234821"/>
            <a:ext cx="3432313" cy="1436517"/>
          </a:xfrm>
          <a:prstGeom prst="roundRect">
            <a:avLst/>
          </a:prstGeom>
          <a:solidFill>
            <a:srgbClr val="002060"/>
          </a:solidFill>
          <a:ln>
            <a:no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85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49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Rectangle: Beveled 15">
            <a:extLst>
              <a:ext uri="{FF2B5EF4-FFF2-40B4-BE49-F238E27FC236}">
                <a16:creationId xmlns:a16="http://schemas.microsoft.com/office/drawing/2014/main" id="{AB1E885D-61D8-44A6-8AB8-ABD9D1AB6074}"/>
              </a:ext>
            </a:extLst>
          </p:cNvPr>
          <p:cNvSpPr/>
          <p:nvPr userDrawn="1"/>
        </p:nvSpPr>
        <p:spPr>
          <a:xfrm>
            <a:off x="6323270" y="1047899"/>
            <a:ext cx="5492070" cy="4957256"/>
          </a:xfrm>
          <a:prstGeom prst="bevel">
            <a:avLst/>
          </a:prstGeom>
          <a:solidFill>
            <a:srgbClr val="002060"/>
          </a:solidFill>
          <a:effectLst>
            <a:outerShdw blurRad="127000" dist="12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1429775D-8EE2-4FB2-93FB-59056D32A08E}"/>
              </a:ext>
            </a:extLst>
          </p:cNvPr>
          <p:cNvSpPr>
            <a:spLocks noGrp="1"/>
          </p:cNvSpPr>
          <p:nvPr>
            <p:ph type="pic" sz="quarter" idx="10"/>
          </p:nvPr>
        </p:nvSpPr>
        <p:spPr>
          <a:xfrm>
            <a:off x="6322560" y="1047665"/>
            <a:ext cx="5492070" cy="4957256"/>
          </a:xfrm>
          <a:prstGeom prst="rect">
            <a:avLst/>
          </a:prstGeom>
        </p:spPr>
        <p:txBody>
          <a:bodyPr/>
          <a:lstStyle/>
          <a:p>
            <a:endParaRPr lang="en-US"/>
          </a:p>
        </p:txBody>
      </p:sp>
    </p:spTree>
    <p:extLst>
      <p:ext uri="{BB962C8B-B14F-4D97-AF65-F5344CB8AC3E}">
        <p14:creationId xmlns:p14="http://schemas.microsoft.com/office/powerpoint/2010/main" val="188907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Beveled 2">
            <a:extLst>
              <a:ext uri="{FF2B5EF4-FFF2-40B4-BE49-F238E27FC236}">
                <a16:creationId xmlns:a16="http://schemas.microsoft.com/office/drawing/2014/main" id="{52E3077E-EB7C-453D-9BF6-D0DA08E9C842}"/>
              </a:ext>
            </a:extLst>
          </p:cNvPr>
          <p:cNvSpPr/>
          <p:nvPr userDrawn="1"/>
        </p:nvSpPr>
        <p:spPr>
          <a:xfrm>
            <a:off x="400733" y="1165808"/>
            <a:ext cx="5495544" cy="4956048"/>
          </a:xfrm>
          <a:prstGeom prst="bevel">
            <a:avLst/>
          </a:prstGeom>
          <a:solidFill>
            <a:srgbClr val="002060"/>
          </a:solidFill>
          <a:effectLst>
            <a:outerShdw blurRad="127000" dist="12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7">
            <a:extLst>
              <a:ext uri="{FF2B5EF4-FFF2-40B4-BE49-F238E27FC236}">
                <a16:creationId xmlns:a16="http://schemas.microsoft.com/office/drawing/2014/main" id="{1F509969-170A-4F79-9A38-AA066668D680}"/>
              </a:ext>
            </a:extLst>
          </p:cNvPr>
          <p:cNvSpPr>
            <a:spLocks noGrp="1"/>
          </p:cNvSpPr>
          <p:nvPr>
            <p:ph type="pic" sz="quarter" idx="10"/>
          </p:nvPr>
        </p:nvSpPr>
        <p:spPr>
          <a:xfrm>
            <a:off x="400733" y="1165574"/>
            <a:ext cx="5495544" cy="4956048"/>
          </a:xfrm>
          <a:prstGeom prst="rect">
            <a:avLst/>
          </a:prstGeom>
        </p:spPr>
        <p:txBody>
          <a:bodyPr/>
          <a:lstStyle/>
          <a:p>
            <a:endParaRPr lang="en-US"/>
          </a:p>
        </p:txBody>
      </p:sp>
    </p:spTree>
    <p:extLst>
      <p:ext uri="{BB962C8B-B14F-4D97-AF65-F5344CB8AC3E}">
        <p14:creationId xmlns:p14="http://schemas.microsoft.com/office/powerpoint/2010/main" val="374878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A1D68C1-C005-470E-9243-6CB53874656E}"/>
              </a:ext>
            </a:extLst>
          </p:cNvPr>
          <p:cNvSpPr>
            <a:spLocks noGrp="1"/>
          </p:cNvSpPr>
          <p:nvPr>
            <p:ph type="pic" sz="quarter" idx="10"/>
          </p:nvPr>
        </p:nvSpPr>
        <p:spPr>
          <a:xfrm>
            <a:off x="3323771" y="269452"/>
            <a:ext cx="5544458" cy="5018888"/>
          </a:xfrm>
          <a:custGeom>
            <a:avLst/>
            <a:gdLst>
              <a:gd name="connsiteX0" fmla="*/ 0 w 5544458"/>
              <a:gd name="connsiteY0" fmla="*/ 0 h 5018888"/>
              <a:gd name="connsiteX1" fmla="*/ 5544458 w 5544458"/>
              <a:gd name="connsiteY1" fmla="*/ 0 h 5018888"/>
              <a:gd name="connsiteX2" fmla="*/ 5544458 w 5544458"/>
              <a:gd name="connsiteY2" fmla="*/ 5018888 h 5018888"/>
              <a:gd name="connsiteX3" fmla="*/ 0 w 5544458"/>
              <a:gd name="connsiteY3" fmla="*/ 5018888 h 5018888"/>
            </a:gdLst>
            <a:ahLst/>
            <a:cxnLst>
              <a:cxn ang="0">
                <a:pos x="connsiteX0" y="connsiteY0"/>
              </a:cxn>
              <a:cxn ang="0">
                <a:pos x="connsiteX1" y="connsiteY1"/>
              </a:cxn>
              <a:cxn ang="0">
                <a:pos x="connsiteX2" y="connsiteY2"/>
              </a:cxn>
              <a:cxn ang="0">
                <a:pos x="connsiteX3" y="connsiteY3"/>
              </a:cxn>
            </a:cxnLst>
            <a:rect l="l" t="t" r="r" b="b"/>
            <a:pathLst>
              <a:path w="5544458" h="5018888">
                <a:moveTo>
                  <a:pt x="0" y="0"/>
                </a:moveTo>
                <a:lnTo>
                  <a:pt x="5544458" y="0"/>
                </a:lnTo>
                <a:lnTo>
                  <a:pt x="5544458" y="5018888"/>
                </a:lnTo>
                <a:lnTo>
                  <a:pt x="0" y="5018888"/>
                </a:lnTo>
                <a:close/>
              </a:path>
            </a:pathLst>
          </a:custGeom>
        </p:spPr>
        <p:txBody>
          <a:bodyPr wrap="square">
            <a:noAutofit/>
          </a:bodyPr>
          <a:lstStyle/>
          <a:p>
            <a:endParaRPr lang="en-US"/>
          </a:p>
        </p:txBody>
      </p:sp>
    </p:spTree>
    <p:extLst>
      <p:ext uri="{BB962C8B-B14F-4D97-AF65-F5344CB8AC3E}">
        <p14:creationId xmlns:p14="http://schemas.microsoft.com/office/powerpoint/2010/main" val="318553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637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2" r:id="rId5"/>
    <p:sldLayoutId id="2147483654" r:id="rId6"/>
    <p:sldLayoutId id="2147483655" r:id="rId7"/>
    <p:sldLayoutId id="2147483660"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9B9699-D515-44CD-91B8-8A33D798F0F7}"/>
              </a:ext>
            </a:extLst>
          </p:cNvPr>
          <p:cNvSpPr/>
          <p:nvPr/>
        </p:nvSpPr>
        <p:spPr>
          <a:xfrm>
            <a:off x="0" y="2372139"/>
            <a:ext cx="7368209" cy="3763618"/>
          </a:xfrm>
          <a:prstGeom prst="rect">
            <a:avLst/>
          </a:prstGeom>
          <a:solidFill>
            <a:schemeClr val="tx1">
              <a:alpha val="6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044F77-6A65-44CE-9649-8520334605BC}"/>
              </a:ext>
            </a:extLst>
          </p:cNvPr>
          <p:cNvSpPr txBox="1"/>
          <p:nvPr/>
        </p:nvSpPr>
        <p:spPr>
          <a:xfrm>
            <a:off x="408051" y="2991184"/>
            <a:ext cx="6374768" cy="1938992"/>
          </a:xfrm>
          <a:prstGeom prst="rect">
            <a:avLst/>
          </a:prstGeom>
          <a:noFill/>
        </p:spPr>
        <p:txBody>
          <a:bodyPr wrap="square" rtlCol="0" anchor="ctr">
            <a:spAutoFit/>
          </a:bodyPr>
          <a:lstStyle/>
          <a:p>
            <a:pPr algn="r"/>
            <a:r>
              <a:rPr lang="en-US" sz="6000" b="1" dirty="0">
                <a:solidFill>
                  <a:schemeClr val="bg1"/>
                </a:solidFill>
              </a:rPr>
              <a:t>Cardiology-Medical</a:t>
            </a:r>
            <a:endParaRPr lang="en-US" altLang="ko-KR" sz="6000" b="1" dirty="0">
              <a:solidFill>
                <a:schemeClr val="bg1"/>
              </a:solidFill>
              <a:cs typeface="Arial" pitchFamily="34" charset="0"/>
            </a:endParaRPr>
          </a:p>
          <a:p>
            <a:pPr algn="r"/>
            <a:r>
              <a:rPr lang="en-US" altLang="ko-KR" sz="6000" b="1" dirty="0">
                <a:solidFill>
                  <a:schemeClr val="bg1"/>
                </a:solidFill>
                <a:cs typeface="Arial" pitchFamily="34" charset="0"/>
              </a:rPr>
              <a:t>PPT Templates</a:t>
            </a:r>
            <a:endParaRPr lang="ko-KR" altLang="en-US" sz="6000" b="1" dirty="0">
              <a:solidFill>
                <a:schemeClr val="bg1"/>
              </a:solidFill>
              <a:cs typeface="Arial" pitchFamily="34" charset="0"/>
            </a:endParaRPr>
          </a:p>
        </p:txBody>
      </p:sp>
      <p:sp>
        <p:nvSpPr>
          <p:cNvPr id="6" name="TextBox 5">
            <a:extLst>
              <a:ext uri="{FF2B5EF4-FFF2-40B4-BE49-F238E27FC236}">
                <a16:creationId xmlns:a16="http://schemas.microsoft.com/office/drawing/2014/main" id="{2DDF5EE9-C56A-4388-B5A6-AED70D9E9C0D}"/>
              </a:ext>
            </a:extLst>
          </p:cNvPr>
          <p:cNvSpPr txBox="1"/>
          <p:nvPr/>
        </p:nvSpPr>
        <p:spPr>
          <a:xfrm>
            <a:off x="1613206" y="5314571"/>
            <a:ext cx="5169613" cy="400110"/>
          </a:xfrm>
          <a:prstGeom prst="rect">
            <a:avLst/>
          </a:prstGeom>
          <a:noFill/>
        </p:spPr>
        <p:txBody>
          <a:bodyPr wrap="square" rtlCol="0" anchor="ctr">
            <a:spAutoFit/>
          </a:bodyPr>
          <a:lstStyle/>
          <a:p>
            <a:pPr algn="r"/>
            <a:r>
              <a:rPr lang="en-US" altLang="ko-KR" sz="2000" dirty="0">
                <a:solidFill>
                  <a:schemeClr val="bg1"/>
                </a:solidFill>
                <a:cs typeface="Arial" pitchFamily="34" charset="0"/>
              </a:rPr>
              <a:t>Insert the Sub Title of Your Presentation</a:t>
            </a:r>
            <a:endParaRPr lang="ko-KR" altLang="en-US" sz="2000" dirty="0">
              <a:solidFill>
                <a:schemeClr val="bg1"/>
              </a:solidFill>
              <a:cs typeface="Arial" pitchFamily="34" charset="0"/>
            </a:endParaRPr>
          </a:p>
        </p:txBody>
      </p:sp>
    </p:spTree>
    <p:extLst>
      <p:ext uri="{BB962C8B-B14F-4D97-AF65-F5344CB8AC3E}">
        <p14:creationId xmlns:p14="http://schemas.microsoft.com/office/powerpoint/2010/main" val="3926609445"/>
      </p:ext>
    </p:extLst>
  </p:cSld>
  <p:clrMapOvr>
    <a:masterClrMapping/>
  </p:clrMapOvr>
  <mc:AlternateContent xmlns:mc="http://schemas.openxmlformats.org/markup-compatibility/2006" xmlns:p14="http://schemas.microsoft.com/office/powerpoint/2010/main">
    <mc:Choice Requires="p14">
      <p:transition spd="slow" p14:dur="1400" advTm="6000">
        <p14:ripple/>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6705E7-28EA-4C6D-AD0E-A93631569E43}"/>
              </a:ext>
            </a:extLst>
          </p:cNvPr>
          <p:cNvSpPr txBox="1"/>
          <p:nvPr/>
        </p:nvSpPr>
        <p:spPr>
          <a:xfrm>
            <a:off x="2569233" y="5143198"/>
            <a:ext cx="7053534" cy="1569660"/>
          </a:xfrm>
          <a:prstGeom prst="rect">
            <a:avLst/>
          </a:prstGeom>
          <a:noFill/>
        </p:spPr>
        <p:txBody>
          <a:bodyPr wrap="none" rtlCol="0" anchor="ctr">
            <a:spAutoFit/>
          </a:bodyPr>
          <a:lstStyle/>
          <a:p>
            <a:r>
              <a:rPr lang="en-US" sz="9600" b="1" dirty="0">
                <a:solidFill>
                  <a:srgbClr val="002060"/>
                </a:solidFill>
                <a:latin typeface="Montserrat" panose="00000500000000000000" pitchFamily="2" charset="0"/>
                <a:cs typeface="Arial" pitchFamily="34" charset="0"/>
              </a:rPr>
              <a:t>Thank You</a:t>
            </a:r>
          </a:p>
        </p:txBody>
      </p:sp>
      <p:pic>
        <p:nvPicPr>
          <p:cNvPr id="5" name="Picture Placeholder 4">
            <a:extLst>
              <a:ext uri="{FF2B5EF4-FFF2-40B4-BE49-F238E27FC236}">
                <a16:creationId xmlns:a16="http://schemas.microsoft.com/office/drawing/2014/main" id="{EEB40E9B-97B1-4334-89DD-1C5E412A6BA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01969558"/>
      </p:ext>
    </p:extLst>
  </p:cSld>
  <p:clrMapOvr>
    <a:masterClrMapping/>
  </p:clrMapOvr>
  <mc:AlternateContent xmlns:mc="http://schemas.openxmlformats.org/markup-compatibility/2006" xmlns:p14="http://schemas.microsoft.com/office/powerpoint/2010/main">
    <mc:Choice Requires="p14">
      <p:transition spd="slow" p14:dur="1200" advTm="6000">
        <p:dissolve/>
      </p:transition>
    </mc:Choice>
    <mc:Fallback xmlns="">
      <p:transition spd="slow" advTm="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set>
                                      <p:cBhvr>
                                        <p:cTn id="14" dur="455" fill="hold">
                                          <p:stCondLst>
                                            <p:cond delay="0"/>
                                          </p:stCondLst>
                                        </p:cTn>
                                        <p:tgtEl>
                                          <p:spTgt spid="12"/>
                                        </p:tgtEl>
                                        <p:attrNameLst>
                                          <p:attrName>style.rotation</p:attrName>
                                        </p:attrNameLst>
                                      </p:cBhvr>
                                      <p:to>
                                        <p:strVal val="-45.0"/>
                                      </p:to>
                                    </p:set>
                                    <p:anim calcmode="lin" valueType="num">
                                      <p:cBhvr>
                                        <p:cTn id="15"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D416F13-8670-450B-A0C1-9ABEE1592A43}"/>
              </a:ext>
            </a:extLst>
          </p:cNvPr>
          <p:cNvSpPr/>
          <p:nvPr/>
        </p:nvSpPr>
        <p:spPr>
          <a:xfrm flipH="1">
            <a:off x="3251020" y="0"/>
            <a:ext cx="8940980" cy="6858000"/>
          </a:xfrm>
          <a:custGeom>
            <a:avLst/>
            <a:gdLst>
              <a:gd name="connsiteX0" fmla="*/ 8940980 w 8940980"/>
              <a:gd name="connsiteY0" fmla="*/ 0 h 6858000"/>
              <a:gd name="connsiteX1" fmla="*/ 2278043 w 8940980"/>
              <a:gd name="connsiteY1" fmla="*/ 0 h 6858000"/>
              <a:gd name="connsiteX2" fmla="*/ 0 w 8940980"/>
              <a:gd name="connsiteY2" fmla="*/ 5319796 h 6858000"/>
              <a:gd name="connsiteX3" fmla="*/ 0 w 8940980"/>
              <a:gd name="connsiteY3" fmla="*/ 6858000 h 6858000"/>
              <a:gd name="connsiteX4" fmla="*/ 6004247 w 89409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80" h="6858000">
                <a:moveTo>
                  <a:pt x="8940980" y="0"/>
                </a:moveTo>
                <a:lnTo>
                  <a:pt x="2278043" y="0"/>
                </a:lnTo>
                <a:lnTo>
                  <a:pt x="0" y="5319796"/>
                </a:lnTo>
                <a:lnTo>
                  <a:pt x="0" y="6858000"/>
                </a:lnTo>
                <a:lnTo>
                  <a:pt x="6004247"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51" name="TextBox 50">
            <a:extLst>
              <a:ext uri="{FF2B5EF4-FFF2-40B4-BE49-F238E27FC236}">
                <a16:creationId xmlns:a16="http://schemas.microsoft.com/office/drawing/2014/main" id="{511C3BB2-54AB-4FDA-8589-847A56B422A8}"/>
              </a:ext>
            </a:extLst>
          </p:cNvPr>
          <p:cNvSpPr txBox="1"/>
          <p:nvPr/>
        </p:nvSpPr>
        <p:spPr>
          <a:xfrm>
            <a:off x="5172501" y="419535"/>
            <a:ext cx="6025744" cy="769441"/>
          </a:xfrm>
          <a:prstGeom prst="rect">
            <a:avLst/>
          </a:prstGeom>
          <a:noFill/>
        </p:spPr>
        <p:txBody>
          <a:bodyPr wrap="square" rtlCol="0" anchor="ctr">
            <a:spAutoFit/>
          </a:bodyPr>
          <a:lstStyle/>
          <a:p>
            <a:r>
              <a:rPr lang="en-US" altLang="ko-KR" sz="4400" b="1" dirty="0">
                <a:solidFill>
                  <a:schemeClr val="bg1"/>
                </a:solidFill>
                <a:latin typeface="Montserrat" panose="00000500000000000000" pitchFamily="2" charset="0"/>
                <a:cs typeface="Arial" pitchFamily="34" charset="0"/>
              </a:rPr>
              <a:t>Agenda Style</a:t>
            </a:r>
            <a:endParaRPr lang="ko-KR" altLang="en-US" sz="4400" b="1" dirty="0">
              <a:solidFill>
                <a:schemeClr val="bg1"/>
              </a:solidFill>
              <a:latin typeface="Montserrat" panose="00000500000000000000" pitchFamily="2" charset="0"/>
              <a:cs typeface="Arial" pitchFamily="34" charset="0"/>
            </a:endParaRPr>
          </a:p>
        </p:txBody>
      </p:sp>
      <p:grpSp>
        <p:nvGrpSpPr>
          <p:cNvPr id="52" name="Group 51">
            <a:extLst>
              <a:ext uri="{FF2B5EF4-FFF2-40B4-BE49-F238E27FC236}">
                <a16:creationId xmlns:a16="http://schemas.microsoft.com/office/drawing/2014/main" id="{C356AFBD-3C83-4B48-B652-C840BB92EDCD}"/>
              </a:ext>
            </a:extLst>
          </p:cNvPr>
          <p:cNvGrpSpPr/>
          <p:nvPr/>
        </p:nvGrpSpPr>
        <p:grpSpPr>
          <a:xfrm>
            <a:off x="4830135" y="1728239"/>
            <a:ext cx="5351450" cy="997079"/>
            <a:chOff x="5616952" y="2519949"/>
            <a:chExt cx="5351450" cy="997079"/>
          </a:xfrm>
        </p:grpSpPr>
        <p:grpSp>
          <p:nvGrpSpPr>
            <p:cNvPr id="53" name="Group 52">
              <a:extLst>
                <a:ext uri="{FF2B5EF4-FFF2-40B4-BE49-F238E27FC236}">
                  <a16:creationId xmlns:a16="http://schemas.microsoft.com/office/drawing/2014/main" id="{A40B53EE-FBF5-46C4-B95B-91E503DA1DD6}"/>
                </a:ext>
              </a:extLst>
            </p:cNvPr>
            <p:cNvGrpSpPr/>
            <p:nvPr/>
          </p:nvGrpSpPr>
          <p:grpSpPr>
            <a:xfrm>
              <a:off x="6442238" y="2630866"/>
              <a:ext cx="4526164" cy="886162"/>
              <a:chOff x="6751979" y="1666120"/>
              <a:chExt cx="4526164" cy="886162"/>
            </a:xfrm>
          </p:grpSpPr>
          <p:sp>
            <p:nvSpPr>
              <p:cNvPr id="55" name="TextBox 54">
                <a:extLst>
                  <a:ext uri="{FF2B5EF4-FFF2-40B4-BE49-F238E27FC236}">
                    <a16:creationId xmlns:a16="http://schemas.microsoft.com/office/drawing/2014/main" id="{AFB4BEFA-ED00-4F4C-8FD7-96485D089E12}"/>
                  </a:ext>
                </a:extLst>
              </p:cNvPr>
              <p:cNvSpPr txBox="1"/>
              <p:nvPr/>
            </p:nvSpPr>
            <p:spPr>
              <a:xfrm>
                <a:off x="6770451" y="2090617"/>
                <a:ext cx="4507692"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sp>
            <p:nvSpPr>
              <p:cNvPr id="56" name="TextBox 55">
                <a:extLst>
                  <a:ext uri="{FF2B5EF4-FFF2-40B4-BE49-F238E27FC236}">
                    <a16:creationId xmlns:a16="http://schemas.microsoft.com/office/drawing/2014/main" id="{06036BD1-23E1-4403-91B9-A84B2914D391}"/>
                  </a:ext>
                </a:extLst>
              </p:cNvPr>
              <p:cNvSpPr txBox="1"/>
              <p:nvPr/>
            </p:nvSpPr>
            <p:spPr>
              <a:xfrm>
                <a:off x="6751979" y="1666120"/>
                <a:ext cx="4507692"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grpSp>
        <p:sp>
          <p:nvSpPr>
            <p:cNvPr id="54" name="TextBox 53">
              <a:extLst>
                <a:ext uri="{FF2B5EF4-FFF2-40B4-BE49-F238E27FC236}">
                  <a16:creationId xmlns:a16="http://schemas.microsoft.com/office/drawing/2014/main" id="{951CDC5B-6FCC-4DFB-9C2D-3ECE9A50C790}"/>
                </a:ext>
              </a:extLst>
            </p:cNvPr>
            <p:cNvSpPr txBox="1"/>
            <p:nvPr/>
          </p:nvSpPr>
          <p:spPr>
            <a:xfrm>
              <a:off x="5616952" y="2519949"/>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01</a:t>
              </a:r>
              <a:endParaRPr lang="ko-KR" altLang="en-US" sz="3600" b="1" dirty="0">
                <a:solidFill>
                  <a:schemeClr val="bg1"/>
                </a:solidFill>
                <a:cs typeface="Arial" pitchFamily="34" charset="0"/>
              </a:endParaRPr>
            </a:p>
          </p:txBody>
        </p:sp>
      </p:grpSp>
      <p:grpSp>
        <p:nvGrpSpPr>
          <p:cNvPr id="57" name="Group 56">
            <a:extLst>
              <a:ext uri="{FF2B5EF4-FFF2-40B4-BE49-F238E27FC236}">
                <a16:creationId xmlns:a16="http://schemas.microsoft.com/office/drawing/2014/main" id="{3788AB87-F3A3-420E-8367-170C6E2AE19C}"/>
              </a:ext>
            </a:extLst>
          </p:cNvPr>
          <p:cNvGrpSpPr/>
          <p:nvPr/>
        </p:nvGrpSpPr>
        <p:grpSpPr>
          <a:xfrm>
            <a:off x="5302381" y="2834470"/>
            <a:ext cx="5351450" cy="997079"/>
            <a:chOff x="5616952" y="2519949"/>
            <a:chExt cx="5351450" cy="997079"/>
          </a:xfrm>
        </p:grpSpPr>
        <p:grpSp>
          <p:nvGrpSpPr>
            <p:cNvPr id="58" name="Group 57">
              <a:extLst>
                <a:ext uri="{FF2B5EF4-FFF2-40B4-BE49-F238E27FC236}">
                  <a16:creationId xmlns:a16="http://schemas.microsoft.com/office/drawing/2014/main" id="{0CA11E91-A16B-4D87-A642-88CC08DBDEAA}"/>
                </a:ext>
              </a:extLst>
            </p:cNvPr>
            <p:cNvGrpSpPr/>
            <p:nvPr/>
          </p:nvGrpSpPr>
          <p:grpSpPr>
            <a:xfrm>
              <a:off x="6442238" y="2630866"/>
              <a:ext cx="4526164" cy="886162"/>
              <a:chOff x="6751979" y="1666120"/>
              <a:chExt cx="4526164" cy="886162"/>
            </a:xfrm>
          </p:grpSpPr>
          <p:sp>
            <p:nvSpPr>
              <p:cNvPr id="60" name="TextBox 59">
                <a:extLst>
                  <a:ext uri="{FF2B5EF4-FFF2-40B4-BE49-F238E27FC236}">
                    <a16:creationId xmlns:a16="http://schemas.microsoft.com/office/drawing/2014/main" id="{3D2EA58F-AB29-4D50-A4FF-F0FB3DAFE43F}"/>
                  </a:ext>
                </a:extLst>
              </p:cNvPr>
              <p:cNvSpPr txBox="1"/>
              <p:nvPr/>
            </p:nvSpPr>
            <p:spPr>
              <a:xfrm>
                <a:off x="6770451" y="2090617"/>
                <a:ext cx="4507692"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sp>
            <p:nvSpPr>
              <p:cNvPr id="61" name="TextBox 60">
                <a:extLst>
                  <a:ext uri="{FF2B5EF4-FFF2-40B4-BE49-F238E27FC236}">
                    <a16:creationId xmlns:a16="http://schemas.microsoft.com/office/drawing/2014/main" id="{6AD9D914-947A-43E1-BAB6-6F451F926181}"/>
                  </a:ext>
                </a:extLst>
              </p:cNvPr>
              <p:cNvSpPr txBox="1"/>
              <p:nvPr/>
            </p:nvSpPr>
            <p:spPr>
              <a:xfrm>
                <a:off x="6751979" y="1666120"/>
                <a:ext cx="4507692"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grpSp>
        <p:sp>
          <p:nvSpPr>
            <p:cNvPr id="59" name="TextBox 58">
              <a:extLst>
                <a:ext uri="{FF2B5EF4-FFF2-40B4-BE49-F238E27FC236}">
                  <a16:creationId xmlns:a16="http://schemas.microsoft.com/office/drawing/2014/main" id="{61D18461-AB0E-4764-BAB7-5B9956D3A0D5}"/>
                </a:ext>
              </a:extLst>
            </p:cNvPr>
            <p:cNvSpPr txBox="1"/>
            <p:nvPr/>
          </p:nvSpPr>
          <p:spPr>
            <a:xfrm>
              <a:off x="5616952" y="2519949"/>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02</a:t>
              </a:r>
              <a:endParaRPr lang="ko-KR" altLang="en-US" sz="3600" b="1" dirty="0">
                <a:solidFill>
                  <a:schemeClr val="bg1"/>
                </a:solidFill>
                <a:cs typeface="Arial" pitchFamily="34" charset="0"/>
              </a:endParaRPr>
            </a:p>
          </p:txBody>
        </p:sp>
      </p:grpSp>
      <p:grpSp>
        <p:nvGrpSpPr>
          <p:cNvPr id="62" name="Group 61">
            <a:extLst>
              <a:ext uri="{FF2B5EF4-FFF2-40B4-BE49-F238E27FC236}">
                <a16:creationId xmlns:a16="http://schemas.microsoft.com/office/drawing/2014/main" id="{56E9F970-9CD7-4207-95D2-85F151D679E4}"/>
              </a:ext>
            </a:extLst>
          </p:cNvPr>
          <p:cNvGrpSpPr/>
          <p:nvPr/>
        </p:nvGrpSpPr>
        <p:grpSpPr>
          <a:xfrm>
            <a:off x="5774627" y="3940701"/>
            <a:ext cx="5351450" cy="997079"/>
            <a:chOff x="5616952" y="2519949"/>
            <a:chExt cx="5351450" cy="997079"/>
          </a:xfrm>
        </p:grpSpPr>
        <p:grpSp>
          <p:nvGrpSpPr>
            <p:cNvPr id="63" name="Group 62">
              <a:extLst>
                <a:ext uri="{FF2B5EF4-FFF2-40B4-BE49-F238E27FC236}">
                  <a16:creationId xmlns:a16="http://schemas.microsoft.com/office/drawing/2014/main" id="{8869AD2A-DA08-4639-9059-FCCEE03B3E81}"/>
                </a:ext>
              </a:extLst>
            </p:cNvPr>
            <p:cNvGrpSpPr/>
            <p:nvPr/>
          </p:nvGrpSpPr>
          <p:grpSpPr>
            <a:xfrm>
              <a:off x="6442238" y="2630866"/>
              <a:ext cx="4526164" cy="886162"/>
              <a:chOff x="6751979" y="1666120"/>
              <a:chExt cx="4526164" cy="886162"/>
            </a:xfrm>
          </p:grpSpPr>
          <p:sp>
            <p:nvSpPr>
              <p:cNvPr id="65" name="TextBox 64">
                <a:extLst>
                  <a:ext uri="{FF2B5EF4-FFF2-40B4-BE49-F238E27FC236}">
                    <a16:creationId xmlns:a16="http://schemas.microsoft.com/office/drawing/2014/main" id="{58732A01-D1A0-4663-99E3-4742D66D9973}"/>
                  </a:ext>
                </a:extLst>
              </p:cNvPr>
              <p:cNvSpPr txBox="1"/>
              <p:nvPr/>
            </p:nvSpPr>
            <p:spPr>
              <a:xfrm>
                <a:off x="6770451" y="2090617"/>
                <a:ext cx="4507692"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sp>
            <p:nvSpPr>
              <p:cNvPr id="66" name="TextBox 65">
                <a:extLst>
                  <a:ext uri="{FF2B5EF4-FFF2-40B4-BE49-F238E27FC236}">
                    <a16:creationId xmlns:a16="http://schemas.microsoft.com/office/drawing/2014/main" id="{4DB2A466-053D-4C17-99EE-1E017D9E2850}"/>
                  </a:ext>
                </a:extLst>
              </p:cNvPr>
              <p:cNvSpPr txBox="1"/>
              <p:nvPr/>
            </p:nvSpPr>
            <p:spPr>
              <a:xfrm>
                <a:off x="6751979" y="1666120"/>
                <a:ext cx="4507692"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grpSp>
        <p:sp>
          <p:nvSpPr>
            <p:cNvPr id="64" name="TextBox 63">
              <a:extLst>
                <a:ext uri="{FF2B5EF4-FFF2-40B4-BE49-F238E27FC236}">
                  <a16:creationId xmlns:a16="http://schemas.microsoft.com/office/drawing/2014/main" id="{C6E186CC-A2A2-41A7-8EB4-9E7E9AB5BABA}"/>
                </a:ext>
              </a:extLst>
            </p:cNvPr>
            <p:cNvSpPr txBox="1"/>
            <p:nvPr/>
          </p:nvSpPr>
          <p:spPr>
            <a:xfrm>
              <a:off x="5616952" y="2519949"/>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03</a:t>
              </a:r>
              <a:endParaRPr lang="ko-KR" altLang="en-US" sz="3600" b="1" dirty="0">
                <a:solidFill>
                  <a:schemeClr val="bg1"/>
                </a:solidFill>
                <a:cs typeface="Arial" pitchFamily="34" charset="0"/>
              </a:endParaRPr>
            </a:p>
          </p:txBody>
        </p:sp>
      </p:grpSp>
      <p:grpSp>
        <p:nvGrpSpPr>
          <p:cNvPr id="67" name="Group 66">
            <a:extLst>
              <a:ext uri="{FF2B5EF4-FFF2-40B4-BE49-F238E27FC236}">
                <a16:creationId xmlns:a16="http://schemas.microsoft.com/office/drawing/2014/main" id="{C95AE51E-3790-416E-84B5-1C8484C98166}"/>
              </a:ext>
            </a:extLst>
          </p:cNvPr>
          <p:cNvGrpSpPr/>
          <p:nvPr/>
        </p:nvGrpSpPr>
        <p:grpSpPr>
          <a:xfrm>
            <a:off x="6246874" y="5046933"/>
            <a:ext cx="5351450" cy="997079"/>
            <a:chOff x="5616952" y="2519949"/>
            <a:chExt cx="5351450" cy="997079"/>
          </a:xfrm>
        </p:grpSpPr>
        <p:grpSp>
          <p:nvGrpSpPr>
            <p:cNvPr id="68" name="Group 67">
              <a:extLst>
                <a:ext uri="{FF2B5EF4-FFF2-40B4-BE49-F238E27FC236}">
                  <a16:creationId xmlns:a16="http://schemas.microsoft.com/office/drawing/2014/main" id="{650D3034-5D6B-4A7D-A2D7-5D3F266083F5}"/>
                </a:ext>
              </a:extLst>
            </p:cNvPr>
            <p:cNvGrpSpPr/>
            <p:nvPr/>
          </p:nvGrpSpPr>
          <p:grpSpPr>
            <a:xfrm>
              <a:off x="6442238" y="2630866"/>
              <a:ext cx="4526164" cy="886162"/>
              <a:chOff x="6751979" y="1666120"/>
              <a:chExt cx="4526164" cy="886162"/>
            </a:xfrm>
          </p:grpSpPr>
          <p:sp>
            <p:nvSpPr>
              <p:cNvPr id="70" name="TextBox 69">
                <a:extLst>
                  <a:ext uri="{FF2B5EF4-FFF2-40B4-BE49-F238E27FC236}">
                    <a16:creationId xmlns:a16="http://schemas.microsoft.com/office/drawing/2014/main" id="{FA385FCD-422F-4DAC-8608-479E28751060}"/>
                  </a:ext>
                </a:extLst>
              </p:cNvPr>
              <p:cNvSpPr txBox="1"/>
              <p:nvPr/>
            </p:nvSpPr>
            <p:spPr>
              <a:xfrm>
                <a:off x="6770451" y="2090617"/>
                <a:ext cx="4507692"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a:t>
                </a:r>
                <a:r>
                  <a:rPr lang="en-US" altLang="ko-KR" sz="1200" dirty="0">
                    <a:solidFill>
                      <a:schemeClr val="bg1"/>
                    </a:solidFill>
                    <a:ea typeface="FZShuTi" pitchFamily="2" charset="-122"/>
                    <a:cs typeface="Arial" pitchFamily="34" charset="0"/>
                  </a:rPr>
                  <a:t>I hope and I believe that this Template will your Time.</a:t>
                </a:r>
                <a:endParaRPr lang="en-US" altLang="ko-KR" sz="1200" dirty="0">
                  <a:solidFill>
                    <a:schemeClr val="bg1"/>
                  </a:solidFill>
                  <a:cs typeface="Arial" pitchFamily="34" charset="0"/>
                </a:endParaRPr>
              </a:p>
            </p:txBody>
          </p:sp>
          <p:sp>
            <p:nvSpPr>
              <p:cNvPr id="71" name="TextBox 70">
                <a:extLst>
                  <a:ext uri="{FF2B5EF4-FFF2-40B4-BE49-F238E27FC236}">
                    <a16:creationId xmlns:a16="http://schemas.microsoft.com/office/drawing/2014/main" id="{A72D1799-4008-4FCD-85D5-3B9833A86A99}"/>
                  </a:ext>
                </a:extLst>
              </p:cNvPr>
              <p:cNvSpPr txBox="1"/>
              <p:nvPr/>
            </p:nvSpPr>
            <p:spPr>
              <a:xfrm>
                <a:off x="6751979" y="1666120"/>
                <a:ext cx="4507692" cy="507831"/>
              </a:xfrm>
              <a:prstGeom prst="rect">
                <a:avLst/>
              </a:prstGeom>
              <a:noFill/>
            </p:spPr>
            <p:txBody>
              <a:bodyPr wrap="square" lIns="108000" rIns="108000" rtlCol="0">
                <a:spAutoFit/>
              </a:bodyPr>
              <a:lstStyle/>
              <a:p>
                <a:r>
                  <a:rPr lang="en-US" altLang="ko-KR" sz="2700" b="1" dirty="0">
                    <a:solidFill>
                      <a:schemeClr val="bg1"/>
                    </a:solidFill>
                    <a:cs typeface="Arial" pitchFamily="34" charset="0"/>
                  </a:rPr>
                  <a:t>Contents</a:t>
                </a:r>
                <a:endParaRPr lang="ko-KR" altLang="en-US" sz="2700" b="1" dirty="0">
                  <a:solidFill>
                    <a:schemeClr val="bg1"/>
                  </a:solidFill>
                  <a:cs typeface="Arial" pitchFamily="34" charset="0"/>
                </a:endParaRPr>
              </a:p>
            </p:txBody>
          </p:sp>
        </p:grpSp>
        <p:sp>
          <p:nvSpPr>
            <p:cNvPr id="69" name="TextBox 68">
              <a:extLst>
                <a:ext uri="{FF2B5EF4-FFF2-40B4-BE49-F238E27FC236}">
                  <a16:creationId xmlns:a16="http://schemas.microsoft.com/office/drawing/2014/main" id="{A8B0DA4D-71E6-4942-966D-88BEFE9D94E4}"/>
                </a:ext>
              </a:extLst>
            </p:cNvPr>
            <p:cNvSpPr txBox="1"/>
            <p:nvPr/>
          </p:nvSpPr>
          <p:spPr>
            <a:xfrm>
              <a:off x="5616952" y="2519949"/>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04</a:t>
              </a:r>
              <a:endParaRPr lang="ko-KR" altLang="en-US" sz="3600" b="1" dirty="0">
                <a:solidFill>
                  <a:schemeClr val="bg1"/>
                </a:solidFill>
                <a:cs typeface="Arial" pitchFamily="34" charset="0"/>
              </a:endParaRPr>
            </a:p>
          </p:txBody>
        </p:sp>
      </p:grpSp>
      <p:pic>
        <p:nvPicPr>
          <p:cNvPr id="5" name="Picture Placeholder 4">
            <a:extLst>
              <a:ext uri="{FF2B5EF4-FFF2-40B4-BE49-F238E27FC236}">
                <a16:creationId xmlns:a16="http://schemas.microsoft.com/office/drawing/2014/main" id="{8B9FF99F-7ACC-4499-8A6F-14F44A9A48C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839" r="20839"/>
          <a:stretch>
            <a:fillRect/>
          </a:stretch>
        </p:blipFill>
        <p:spPr/>
      </p:pic>
    </p:spTree>
    <p:extLst>
      <p:ext uri="{BB962C8B-B14F-4D97-AF65-F5344CB8AC3E}">
        <p14:creationId xmlns:p14="http://schemas.microsoft.com/office/powerpoint/2010/main" val="255124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900" decel="100000" fill="hold"/>
                                        <p:tgtEl>
                                          <p:spTgt spid="5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1000"/>
                                        <p:tgtEl>
                                          <p:spTgt spid="57"/>
                                        </p:tgtEl>
                                      </p:cBhvr>
                                    </p:animEffect>
                                    <p:anim calcmode="lin" valueType="num">
                                      <p:cBhvr>
                                        <p:cTn id="19" dur="1000" fill="hold"/>
                                        <p:tgtEl>
                                          <p:spTgt spid="57"/>
                                        </p:tgtEl>
                                        <p:attrNameLst>
                                          <p:attrName>ppt_x</p:attrName>
                                        </p:attrNameLst>
                                      </p:cBhvr>
                                      <p:tavLst>
                                        <p:tav tm="0">
                                          <p:val>
                                            <p:strVal val="#ppt_x"/>
                                          </p:val>
                                        </p:tav>
                                        <p:tav tm="100000">
                                          <p:val>
                                            <p:strVal val="#ppt_x"/>
                                          </p:val>
                                        </p:tav>
                                      </p:tavLst>
                                    </p:anim>
                                    <p:anim calcmode="lin" valueType="num">
                                      <p:cBhvr>
                                        <p:cTn id="20" dur="900" decel="100000" fill="hold"/>
                                        <p:tgtEl>
                                          <p:spTgt spid="5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37" presetClass="entr" presetSubtype="0"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1000"/>
                                        <p:tgtEl>
                                          <p:spTgt spid="62"/>
                                        </p:tgtEl>
                                      </p:cBhvr>
                                    </p:animEffect>
                                    <p:anim calcmode="lin" valueType="num">
                                      <p:cBhvr>
                                        <p:cTn id="26" dur="1000" fill="hold"/>
                                        <p:tgtEl>
                                          <p:spTgt spid="62"/>
                                        </p:tgtEl>
                                        <p:attrNameLst>
                                          <p:attrName>ppt_x</p:attrName>
                                        </p:attrNameLst>
                                      </p:cBhvr>
                                      <p:tavLst>
                                        <p:tav tm="0">
                                          <p:val>
                                            <p:strVal val="#ppt_x"/>
                                          </p:val>
                                        </p:tav>
                                        <p:tav tm="100000">
                                          <p:val>
                                            <p:strVal val="#ppt_x"/>
                                          </p:val>
                                        </p:tav>
                                      </p:tavLst>
                                    </p:anim>
                                    <p:anim calcmode="lin" valueType="num">
                                      <p:cBhvr>
                                        <p:cTn id="27" dur="900" decel="100000" fill="hold"/>
                                        <p:tgtEl>
                                          <p:spTgt spid="6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1000"/>
                                        <p:tgtEl>
                                          <p:spTgt spid="67"/>
                                        </p:tgtEl>
                                      </p:cBhvr>
                                    </p:animEffect>
                                    <p:anim calcmode="lin" valueType="num">
                                      <p:cBhvr>
                                        <p:cTn id="33" dur="1000" fill="hold"/>
                                        <p:tgtEl>
                                          <p:spTgt spid="67"/>
                                        </p:tgtEl>
                                        <p:attrNameLst>
                                          <p:attrName>ppt_x</p:attrName>
                                        </p:attrNameLst>
                                      </p:cBhvr>
                                      <p:tavLst>
                                        <p:tav tm="0">
                                          <p:val>
                                            <p:strVal val="#ppt_x"/>
                                          </p:val>
                                        </p:tav>
                                        <p:tav tm="100000">
                                          <p:val>
                                            <p:strVal val="#ppt_x"/>
                                          </p:val>
                                        </p:tav>
                                      </p:tavLst>
                                    </p:anim>
                                    <p:anim calcmode="lin" valueType="num">
                                      <p:cBhvr>
                                        <p:cTn id="34" dur="900" decel="100000" fill="hold"/>
                                        <p:tgtEl>
                                          <p:spTgt spid="6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826839C-3D3F-4B71-8F67-BA3382D5B654}"/>
              </a:ext>
            </a:extLst>
          </p:cNvPr>
          <p:cNvSpPr txBox="1"/>
          <p:nvPr/>
        </p:nvSpPr>
        <p:spPr>
          <a:xfrm>
            <a:off x="-147" y="2423564"/>
            <a:ext cx="12192001" cy="1015663"/>
          </a:xfrm>
          <a:prstGeom prst="rect">
            <a:avLst/>
          </a:prstGeom>
          <a:noFill/>
        </p:spPr>
        <p:txBody>
          <a:bodyPr wrap="square" rtlCol="0" anchor="ctr">
            <a:spAutoFit/>
          </a:bodyPr>
          <a:lstStyle/>
          <a:p>
            <a:pPr algn="ctr"/>
            <a:r>
              <a:rPr lang="en-US" altLang="ko-KR" sz="6000" dirty="0">
                <a:latin typeface="Montserrat" panose="00000500000000000000" pitchFamily="2" charset="0"/>
                <a:cs typeface="Arial" pitchFamily="34" charset="0"/>
              </a:rPr>
              <a:t>Section Break</a:t>
            </a:r>
            <a:endParaRPr lang="ko-KR" altLang="en-US" sz="6000" dirty="0">
              <a:latin typeface="Montserrat" panose="00000500000000000000" pitchFamily="2" charset="0"/>
              <a:cs typeface="Arial" pitchFamily="34" charset="0"/>
            </a:endParaRPr>
          </a:p>
        </p:txBody>
      </p:sp>
      <p:sp>
        <p:nvSpPr>
          <p:cNvPr id="36" name="TextBox 35">
            <a:extLst>
              <a:ext uri="{FF2B5EF4-FFF2-40B4-BE49-F238E27FC236}">
                <a16:creationId xmlns:a16="http://schemas.microsoft.com/office/drawing/2014/main" id="{27AF44F8-66C3-48C4-A0E1-9BBA8D6717F1}"/>
              </a:ext>
            </a:extLst>
          </p:cNvPr>
          <p:cNvSpPr txBox="1"/>
          <p:nvPr/>
        </p:nvSpPr>
        <p:spPr>
          <a:xfrm>
            <a:off x="-165" y="3429000"/>
            <a:ext cx="12191854" cy="400110"/>
          </a:xfrm>
          <a:prstGeom prst="rect">
            <a:avLst/>
          </a:prstGeom>
          <a:noFill/>
        </p:spPr>
        <p:txBody>
          <a:bodyPr wrap="square" rtlCol="0" anchor="ctr">
            <a:spAutoFit/>
          </a:bodyPr>
          <a:lstStyle/>
          <a:p>
            <a:pPr algn="ctr"/>
            <a:r>
              <a:rPr lang="en-US" altLang="ko-KR" sz="2000" dirty="0">
                <a:latin typeface="Montserrat" panose="00000500000000000000" pitchFamily="2" charset="0"/>
                <a:cs typeface="Arial" pitchFamily="34" charset="0"/>
              </a:rPr>
              <a:t>Insert the Sub Title of Your Presentation</a:t>
            </a:r>
            <a:endParaRPr lang="ko-KR" altLang="en-US" sz="2000" dirty="0">
              <a:latin typeface="Montserrat" panose="00000500000000000000" pitchFamily="2" charset="0"/>
              <a:cs typeface="Arial" pitchFamily="34" charset="0"/>
            </a:endParaRPr>
          </a:p>
        </p:txBody>
      </p:sp>
    </p:spTree>
    <p:extLst>
      <p:ext uri="{BB962C8B-B14F-4D97-AF65-F5344CB8AC3E}">
        <p14:creationId xmlns:p14="http://schemas.microsoft.com/office/powerpoint/2010/main" val="141601374"/>
      </p:ext>
    </p:extLst>
  </p:cSld>
  <p:clrMapOvr>
    <a:masterClrMapping/>
  </p:clrMapOvr>
  <mc:AlternateContent xmlns:mc="http://schemas.openxmlformats.org/markup-compatibility/2006" xmlns:p14="http://schemas.microsoft.com/office/powerpoint/2010/main">
    <mc:Choice Requires="p14">
      <p:transition spd="slow" p14:dur="1200" advTm="6000">
        <p:dissolve/>
      </p:transition>
    </mc:Choice>
    <mc:Fallback xmlns="">
      <p:transition spd="slow" advTm="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edge">
                                      <p:cBhvr>
                                        <p:cTn id="7" dur="2000"/>
                                        <p:tgtEl>
                                          <p:spTgt spid="34"/>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900" decel="100000" fill="hold"/>
                                        <p:tgtEl>
                                          <p:spTgt spid="3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A3DF51FC-1299-4F17-B90C-2FC4DA956CA3}"/>
              </a:ext>
            </a:extLst>
          </p:cNvPr>
          <p:cNvSpPr/>
          <p:nvPr/>
        </p:nvSpPr>
        <p:spPr>
          <a:xfrm>
            <a:off x="11575720" y="6486156"/>
            <a:ext cx="616280" cy="3718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3E9A2916-369B-4E09-99AD-FA74397B61CE}"/>
              </a:ext>
            </a:extLst>
          </p:cNvPr>
          <p:cNvSpPr txBox="1"/>
          <p:nvPr/>
        </p:nvSpPr>
        <p:spPr>
          <a:xfrm>
            <a:off x="11674508" y="6486156"/>
            <a:ext cx="418704" cy="369332"/>
          </a:xfrm>
          <a:prstGeom prst="rect">
            <a:avLst/>
          </a:prstGeom>
          <a:noFill/>
        </p:spPr>
        <p:txBody>
          <a:bodyPr wrap="none" rtlCol="0">
            <a:spAutoFit/>
          </a:bodyPr>
          <a:lstStyle/>
          <a:p>
            <a:r>
              <a:rPr lang="en-US" b="1" dirty="0">
                <a:solidFill>
                  <a:schemeClr val="bg1"/>
                </a:solidFill>
              </a:rPr>
              <a:t>04</a:t>
            </a:r>
          </a:p>
        </p:txBody>
      </p:sp>
      <p:sp>
        <p:nvSpPr>
          <p:cNvPr id="5" name="TextBox 4">
            <a:extLst>
              <a:ext uri="{FF2B5EF4-FFF2-40B4-BE49-F238E27FC236}">
                <a16:creationId xmlns:a16="http://schemas.microsoft.com/office/drawing/2014/main" id="{F97C2F13-8449-48B2-BD70-20FC835BD206}"/>
              </a:ext>
            </a:extLst>
          </p:cNvPr>
          <p:cNvSpPr txBox="1"/>
          <p:nvPr/>
        </p:nvSpPr>
        <p:spPr>
          <a:xfrm>
            <a:off x="7431316" y="408490"/>
            <a:ext cx="4376906" cy="769441"/>
          </a:xfrm>
          <a:prstGeom prst="rect">
            <a:avLst/>
          </a:prstGeom>
          <a:noFill/>
        </p:spPr>
        <p:txBody>
          <a:bodyPr wrap="square" rtlCol="0" anchor="ctr">
            <a:spAutoFit/>
          </a:bodyPr>
          <a:lstStyle/>
          <a:p>
            <a:pPr algn="r"/>
            <a:r>
              <a:rPr lang="en-US" altLang="ko-KR" sz="4400" b="1" dirty="0">
                <a:solidFill>
                  <a:srgbClr val="002060"/>
                </a:solidFill>
                <a:latin typeface="Montserrat" panose="00000500000000000000" pitchFamily="2" charset="0"/>
                <a:cs typeface="Arial" pitchFamily="34" charset="0"/>
              </a:rPr>
              <a:t>Our Team</a:t>
            </a:r>
            <a:endParaRPr lang="ko-KR" altLang="en-US" sz="4400" b="1" dirty="0">
              <a:solidFill>
                <a:srgbClr val="002060"/>
              </a:solidFill>
              <a:latin typeface="Montserrat" panose="00000500000000000000" pitchFamily="2" charset="0"/>
              <a:cs typeface="Arial" pitchFamily="34" charset="0"/>
            </a:endParaRPr>
          </a:p>
        </p:txBody>
      </p:sp>
      <p:grpSp>
        <p:nvGrpSpPr>
          <p:cNvPr id="7" name="Group 6">
            <a:extLst>
              <a:ext uri="{FF2B5EF4-FFF2-40B4-BE49-F238E27FC236}">
                <a16:creationId xmlns:a16="http://schemas.microsoft.com/office/drawing/2014/main" id="{01D95649-386E-408D-B1E9-7AF4A884DDB3}"/>
              </a:ext>
            </a:extLst>
          </p:cNvPr>
          <p:cNvGrpSpPr/>
          <p:nvPr/>
        </p:nvGrpSpPr>
        <p:grpSpPr>
          <a:xfrm>
            <a:off x="2655424" y="1926220"/>
            <a:ext cx="2741456" cy="1030939"/>
            <a:chOff x="2655424" y="1926220"/>
            <a:chExt cx="2741456" cy="1030939"/>
          </a:xfrm>
        </p:grpSpPr>
        <p:sp>
          <p:nvSpPr>
            <p:cNvPr id="17" name="TextBox 16">
              <a:extLst>
                <a:ext uri="{FF2B5EF4-FFF2-40B4-BE49-F238E27FC236}">
                  <a16:creationId xmlns:a16="http://schemas.microsoft.com/office/drawing/2014/main" id="{7AD64250-0907-4CFE-B583-01CFA7CAA908}"/>
                </a:ext>
              </a:extLst>
            </p:cNvPr>
            <p:cNvSpPr txBox="1"/>
            <p:nvPr/>
          </p:nvSpPr>
          <p:spPr>
            <a:xfrm>
              <a:off x="2655424" y="1926220"/>
              <a:ext cx="2741456" cy="461665"/>
            </a:xfrm>
            <a:prstGeom prst="rect">
              <a:avLst/>
            </a:prstGeom>
            <a:noFill/>
          </p:spPr>
          <p:txBody>
            <a:bodyPr wrap="none" rtlCol="0">
              <a:spAutoFit/>
            </a:bodyPr>
            <a:lstStyle/>
            <a:p>
              <a:r>
                <a:rPr lang="en-US" sz="2400" b="1" dirty="0">
                  <a:solidFill>
                    <a:schemeClr val="bg1"/>
                  </a:solidFill>
                  <a:latin typeface="Montserrat" panose="00000500000000000000" pitchFamily="2" charset="0"/>
                </a:rPr>
                <a:t>Prof. Dr. Juliana</a:t>
              </a:r>
            </a:p>
          </p:txBody>
        </p:sp>
        <p:sp>
          <p:nvSpPr>
            <p:cNvPr id="65" name="TextBox 64">
              <a:extLst>
                <a:ext uri="{FF2B5EF4-FFF2-40B4-BE49-F238E27FC236}">
                  <a16:creationId xmlns:a16="http://schemas.microsoft.com/office/drawing/2014/main" id="{4840B8C1-B071-472E-8F50-02FE781A49DF}"/>
                </a:ext>
              </a:extLst>
            </p:cNvPr>
            <p:cNvSpPr txBox="1"/>
            <p:nvPr/>
          </p:nvSpPr>
          <p:spPr>
            <a:xfrm>
              <a:off x="2655424" y="2364963"/>
              <a:ext cx="2436886" cy="307777"/>
            </a:xfrm>
            <a:prstGeom prst="rect">
              <a:avLst/>
            </a:prstGeom>
            <a:noFill/>
          </p:spPr>
          <p:txBody>
            <a:bodyPr wrap="none" rtlCol="0">
              <a:spAutoFit/>
            </a:bodyPr>
            <a:lstStyle/>
            <a:p>
              <a:r>
                <a:rPr lang="en-US" sz="1400" b="0" i="0" dirty="0">
                  <a:solidFill>
                    <a:schemeClr val="bg1"/>
                  </a:solidFill>
                  <a:effectLst/>
                  <a:latin typeface="Montserrat" panose="00000500000000000000" pitchFamily="2" charset="0"/>
                </a:rPr>
                <a:t>MBBS, FCPS, FACC (USA)</a:t>
              </a:r>
              <a:endParaRPr lang="en-US" sz="1400" dirty="0">
                <a:solidFill>
                  <a:schemeClr val="bg1"/>
                </a:solidFill>
                <a:latin typeface="Montserrat" panose="00000500000000000000" pitchFamily="2" charset="0"/>
              </a:endParaRPr>
            </a:p>
          </p:txBody>
        </p:sp>
        <p:sp>
          <p:nvSpPr>
            <p:cNvPr id="85" name="TextBox 84">
              <a:extLst>
                <a:ext uri="{FF2B5EF4-FFF2-40B4-BE49-F238E27FC236}">
                  <a16:creationId xmlns:a16="http://schemas.microsoft.com/office/drawing/2014/main" id="{837075BA-8EE9-4230-A929-DF2732A3246B}"/>
                </a:ext>
              </a:extLst>
            </p:cNvPr>
            <p:cNvSpPr txBox="1"/>
            <p:nvPr/>
          </p:nvSpPr>
          <p:spPr>
            <a:xfrm>
              <a:off x="2655424" y="2649382"/>
              <a:ext cx="2326278"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Cardiology Department</a:t>
              </a:r>
            </a:p>
          </p:txBody>
        </p:sp>
      </p:grpSp>
      <p:grpSp>
        <p:nvGrpSpPr>
          <p:cNvPr id="8" name="Group 7">
            <a:extLst>
              <a:ext uri="{FF2B5EF4-FFF2-40B4-BE49-F238E27FC236}">
                <a16:creationId xmlns:a16="http://schemas.microsoft.com/office/drawing/2014/main" id="{C719713A-17C4-4351-91F9-98C992D093DF}"/>
              </a:ext>
            </a:extLst>
          </p:cNvPr>
          <p:cNvGrpSpPr/>
          <p:nvPr/>
        </p:nvGrpSpPr>
        <p:grpSpPr>
          <a:xfrm>
            <a:off x="8647534" y="1926220"/>
            <a:ext cx="3313728" cy="1030939"/>
            <a:chOff x="8647534" y="1926220"/>
            <a:chExt cx="3313728" cy="1030939"/>
          </a:xfrm>
        </p:grpSpPr>
        <p:sp>
          <p:nvSpPr>
            <p:cNvPr id="99" name="TextBox 98">
              <a:extLst>
                <a:ext uri="{FF2B5EF4-FFF2-40B4-BE49-F238E27FC236}">
                  <a16:creationId xmlns:a16="http://schemas.microsoft.com/office/drawing/2014/main" id="{1C41CA24-088A-4018-96B8-0C39B6B45332}"/>
                </a:ext>
              </a:extLst>
            </p:cNvPr>
            <p:cNvSpPr txBox="1"/>
            <p:nvPr/>
          </p:nvSpPr>
          <p:spPr>
            <a:xfrm>
              <a:off x="8647534" y="1926220"/>
              <a:ext cx="3313728" cy="461665"/>
            </a:xfrm>
            <a:prstGeom prst="rect">
              <a:avLst/>
            </a:prstGeom>
            <a:noFill/>
          </p:spPr>
          <p:txBody>
            <a:bodyPr wrap="none" rtlCol="0">
              <a:spAutoFit/>
            </a:bodyPr>
            <a:lstStyle/>
            <a:p>
              <a:r>
                <a:rPr lang="en-US" sz="2400" b="1" dirty="0">
                  <a:solidFill>
                    <a:schemeClr val="bg1"/>
                  </a:solidFill>
                  <a:latin typeface="Montserrat" panose="00000500000000000000" pitchFamily="2" charset="0"/>
                </a:rPr>
                <a:t>Prof. Dr. Jona Liana</a:t>
              </a:r>
            </a:p>
          </p:txBody>
        </p:sp>
        <p:sp>
          <p:nvSpPr>
            <p:cNvPr id="100" name="TextBox 99">
              <a:extLst>
                <a:ext uri="{FF2B5EF4-FFF2-40B4-BE49-F238E27FC236}">
                  <a16:creationId xmlns:a16="http://schemas.microsoft.com/office/drawing/2014/main" id="{843E729C-82BB-4B22-B8FF-EB599D5084C6}"/>
                </a:ext>
              </a:extLst>
            </p:cNvPr>
            <p:cNvSpPr txBox="1"/>
            <p:nvPr/>
          </p:nvSpPr>
          <p:spPr>
            <a:xfrm>
              <a:off x="8647534" y="2364963"/>
              <a:ext cx="2436886" cy="307777"/>
            </a:xfrm>
            <a:prstGeom prst="rect">
              <a:avLst/>
            </a:prstGeom>
            <a:noFill/>
          </p:spPr>
          <p:txBody>
            <a:bodyPr wrap="none" rtlCol="0">
              <a:spAutoFit/>
            </a:bodyPr>
            <a:lstStyle/>
            <a:p>
              <a:r>
                <a:rPr lang="en-US" sz="1400" b="0" i="0" dirty="0">
                  <a:solidFill>
                    <a:schemeClr val="bg1"/>
                  </a:solidFill>
                  <a:effectLst/>
                  <a:latin typeface="Montserrat" panose="00000500000000000000" pitchFamily="2" charset="0"/>
                </a:rPr>
                <a:t>MBBS, FCPS, FACC (USA)</a:t>
              </a:r>
              <a:endParaRPr lang="en-US" sz="1400" dirty="0">
                <a:solidFill>
                  <a:schemeClr val="bg1"/>
                </a:solidFill>
                <a:latin typeface="Montserrat" panose="00000500000000000000" pitchFamily="2" charset="0"/>
              </a:endParaRPr>
            </a:p>
          </p:txBody>
        </p:sp>
        <p:sp>
          <p:nvSpPr>
            <p:cNvPr id="101" name="TextBox 100">
              <a:extLst>
                <a:ext uri="{FF2B5EF4-FFF2-40B4-BE49-F238E27FC236}">
                  <a16:creationId xmlns:a16="http://schemas.microsoft.com/office/drawing/2014/main" id="{05E3A1C2-9C28-449A-8B22-F09D1255BEF2}"/>
                </a:ext>
              </a:extLst>
            </p:cNvPr>
            <p:cNvSpPr txBox="1"/>
            <p:nvPr/>
          </p:nvSpPr>
          <p:spPr>
            <a:xfrm>
              <a:off x="8647534" y="2649382"/>
              <a:ext cx="2326278"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Cardiology Department</a:t>
              </a:r>
            </a:p>
          </p:txBody>
        </p:sp>
      </p:grpSp>
      <p:grpSp>
        <p:nvGrpSpPr>
          <p:cNvPr id="9" name="Group 8">
            <a:extLst>
              <a:ext uri="{FF2B5EF4-FFF2-40B4-BE49-F238E27FC236}">
                <a16:creationId xmlns:a16="http://schemas.microsoft.com/office/drawing/2014/main" id="{87C658DB-F2B7-42DF-A979-37F98CA4A1FE}"/>
              </a:ext>
            </a:extLst>
          </p:cNvPr>
          <p:cNvGrpSpPr/>
          <p:nvPr/>
        </p:nvGrpSpPr>
        <p:grpSpPr>
          <a:xfrm>
            <a:off x="2655424" y="4424333"/>
            <a:ext cx="2688557" cy="1030939"/>
            <a:chOff x="2655424" y="4424333"/>
            <a:chExt cx="2688557" cy="1030939"/>
          </a:xfrm>
        </p:grpSpPr>
        <p:sp>
          <p:nvSpPr>
            <p:cNvPr id="105" name="TextBox 104">
              <a:extLst>
                <a:ext uri="{FF2B5EF4-FFF2-40B4-BE49-F238E27FC236}">
                  <a16:creationId xmlns:a16="http://schemas.microsoft.com/office/drawing/2014/main" id="{D8B17208-40E9-46C6-AE96-D925B6A7D47E}"/>
                </a:ext>
              </a:extLst>
            </p:cNvPr>
            <p:cNvSpPr txBox="1"/>
            <p:nvPr/>
          </p:nvSpPr>
          <p:spPr>
            <a:xfrm>
              <a:off x="2655424" y="4424333"/>
              <a:ext cx="2688557" cy="461665"/>
            </a:xfrm>
            <a:prstGeom prst="rect">
              <a:avLst/>
            </a:prstGeom>
            <a:noFill/>
          </p:spPr>
          <p:txBody>
            <a:bodyPr wrap="none" rtlCol="0">
              <a:spAutoFit/>
            </a:bodyPr>
            <a:lstStyle/>
            <a:p>
              <a:r>
                <a:rPr lang="en-US" sz="2400" b="1" dirty="0">
                  <a:solidFill>
                    <a:schemeClr val="bg1"/>
                  </a:solidFill>
                  <a:latin typeface="Montserrat" panose="00000500000000000000" pitchFamily="2" charset="0"/>
                </a:rPr>
                <a:t>Prof. Dr. Flowra</a:t>
              </a:r>
            </a:p>
          </p:txBody>
        </p:sp>
        <p:sp>
          <p:nvSpPr>
            <p:cNvPr id="106" name="TextBox 105">
              <a:extLst>
                <a:ext uri="{FF2B5EF4-FFF2-40B4-BE49-F238E27FC236}">
                  <a16:creationId xmlns:a16="http://schemas.microsoft.com/office/drawing/2014/main" id="{0FA1B07F-2DB6-491A-B8B2-0E511268A47A}"/>
                </a:ext>
              </a:extLst>
            </p:cNvPr>
            <p:cNvSpPr txBox="1"/>
            <p:nvPr/>
          </p:nvSpPr>
          <p:spPr>
            <a:xfrm>
              <a:off x="2655424" y="4863076"/>
              <a:ext cx="2436886" cy="307777"/>
            </a:xfrm>
            <a:prstGeom prst="rect">
              <a:avLst/>
            </a:prstGeom>
            <a:noFill/>
          </p:spPr>
          <p:txBody>
            <a:bodyPr wrap="none" rtlCol="0">
              <a:spAutoFit/>
            </a:bodyPr>
            <a:lstStyle/>
            <a:p>
              <a:r>
                <a:rPr lang="en-US" sz="1400" b="0" i="0" dirty="0">
                  <a:solidFill>
                    <a:schemeClr val="bg1"/>
                  </a:solidFill>
                  <a:effectLst/>
                  <a:latin typeface="Montserrat" panose="00000500000000000000" pitchFamily="2" charset="0"/>
                </a:rPr>
                <a:t>MBBS, FCPS, FACC (USA)</a:t>
              </a:r>
              <a:endParaRPr lang="en-US" sz="1400" dirty="0">
                <a:solidFill>
                  <a:schemeClr val="bg1"/>
                </a:solidFill>
                <a:latin typeface="Montserrat" panose="00000500000000000000" pitchFamily="2" charset="0"/>
              </a:endParaRPr>
            </a:p>
          </p:txBody>
        </p:sp>
        <p:sp>
          <p:nvSpPr>
            <p:cNvPr id="107" name="TextBox 106">
              <a:extLst>
                <a:ext uri="{FF2B5EF4-FFF2-40B4-BE49-F238E27FC236}">
                  <a16:creationId xmlns:a16="http://schemas.microsoft.com/office/drawing/2014/main" id="{1CC375E8-6718-4290-A1B3-77D9EA0E2434}"/>
                </a:ext>
              </a:extLst>
            </p:cNvPr>
            <p:cNvSpPr txBox="1"/>
            <p:nvPr/>
          </p:nvSpPr>
          <p:spPr>
            <a:xfrm>
              <a:off x="2655424" y="5147495"/>
              <a:ext cx="2326278"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Cardiology Department</a:t>
              </a:r>
            </a:p>
          </p:txBody>
        </p:sp>
      </p:grpSp>
      <p:grpSp>
        <p:nvGrpSpPr>
          <p:cNvPr id="10" name="Group 9">
            <a:extLst>
              <a:ext uri="{FF2B5EF4-FFF2-40B4-BE49-F238E27FC236}">
                <a16:creationId xmlns:a16="http://schemas.microsoft.com/office/drawing/2014/main" id="{47C2629C-C221-4965-B112-0116BC49A5D8}"/>
              </a:ext>
            </a:extLst>
          </p:cNvPr>
          <p:cNvGrpSpPr/>
          <p:nvPr/>
        </p:nvGrpSpPr>
        <p:grpSpPr>
          <a:xfrm>
            <a:off x="8647534" y="4424333"/>
            <a:ext cx="2852063" cy="1030939"/>
            <a:chOff x="8647534" y="4424333"/>
            <a:chExt cx="2852063" cy="1030939"/>
          </a:xfrm>
        </p:grpSpPr>
        <p:sp>
          <p:nvSpPr>
            <p:cNvPr id="111" name="TextBox 110">
              <a:extLst>
                <a:ext uri="{FF2B5EF4-FFF2-40B4-BE49-F238E27FC236}">
                  <a16:creationId xmlns:a16="http://schemas.microsoft.com/office/drawing/2014/main" id="{F220C055-3D36-4286-8844-06B0C98D3DD3}"/>
                </a:ext>
              </a:extLst>
            </p:cNvPr>
            <p:cNvSpPr txBox="1"/>
            <p:nvPr/>
          </p:nvSpPr>
          <p:spPr>
            <a:xfrm>
              <a:off x="8647534" y="4424333"/>
              <a:ext cx="2852063" cy="461665"/>
            </a:xfrm>
            <a:prstGeom prst="rect">
              <a:avLst/>
            </a:prstGeom>
            <a:noFill/>
          </p:spPr>
          <p:txBody>
            <a:bodyPr wrap="none" rtlCol="0">
              <a:spAutoFit/>
            </a:bodyPr>
            <a:lstStyle/>
            <a:p>
              <a:r>
                <a:rPr lang="en-US" sz="2400" b="1" dirty="0">
                  <a:solidFill>
                    <a:schemeClr val="bg1"/>
                  </a:solidFill>
                  <a:latin typeface="Montserrat" panose="00000500000000000000" pitchFamily="2" charset="0"/>
                </a:rPr>
                <a:t>Prof. Dr. Rowsov</a:t>
              </a:r>
            </a:p>
          </p:txBody>
        </p:sp>
        <p:sp>
          <p:nvSpPr>
            <p:cNvPr id="112" name="TextBox 111">
              <a:extLst>
                <a:ext uri="{FF2B5EF4-FFF2-40B4-BE49-F238E27FC236}">
                  <a16:creationId xmlns:a16="http://schemas.microsoft.com/office/drawing/2014/main" id="{C20407BF-BEB8-4656-B30D-55EF991F3ADE}"/>
                </a:ext>
              </a:extLst>
            </p:cNvPr>
            <p:cNvSpPr txBox="1"/>
            <p:nvPr/>
          </p:nvSpPr>
          <p:spPr>
            <a:xfrm>
              <a:off x="8647534" y="4863076"/>
              <a:ext cx="2436886" cy="307777"/>
            </a:xfrm>
            <a:prstGeom prst="rect">
              <a:avLst/>
            </a:prstGeom>
            <a:noFill/>
          </p:spPr>
          <p:txBody>
            <a:bodyPr wrap="none" rtlCol="0">
              <a:spAutoFit/>
            </a:bodyPr>
            <a:lstStyle/>
            <a:p>
              <a:r>
                <a:rPr lang="en-US" sz="1400" b="0" i="0" dirty="0">
                  <a:solidFill>
                    <a:schemeClr val="bg1"/>
                  </a:solidFill>
                  <a:effectLst/>
                  <a:latin typeface="Montserrat" panose="00000500000000000000" pitchFamily="2" charset="0"/>
                </a:rPr>
                <a:t>MBBS, FCPS, FACC (USA)</a:t>
              </a:r>
              <a:endParaRPr lang="en-US" sz="1400" dirty="0">
                <a:solidFill>
                  <a:schemeClr val="bg1"/>
                </a:solidFill>
                <a:latin typeface="Montserrat" panose="00000500000000000000" pitchFamily="2" charset="0"/>
              </a:endParaRPr>
            </a:p>
          </p:txBody>
        </p:sp>
        <p:sp>
          <p:nvSpPr>
            <p:cNvPr id="113" name="TextBox 112">
              <a:extLst>
                <a:ext uri="{FF2B5EF4-FFF2-40B4-BE49-F238E27FC236}">
                  <a16:creationId xmlns:a16="http://schemas.microsoft.com/office/drawing/2014/main" id="{6F7A33C4-B091-4419-BD5C-86132B39D549}"/>
                </a:ext>
              </a:extLst>
            </p:cNvPr>
            <p:cNvSpPr txBox="1"/>
            <p:nvPr/>
          </p:nvSpPr>
          <p:spPr>
            <a:xfrm>
              <a:off x="8647534" y="5147495"/>
              <a:ext cx="2326278"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Cardiology Department</a:t>
              </a:r>
            </a:p>
          </p:txBody>
        </p:sp>
      </p:grpSp>
      <p:pic>
        <p:nvPicPr>
          <p:cNvPr id="145" name="Picture Placeholder 144">
            <a:extLst>
              <a:ext uri="{FF2B5EF4-FFF2-40B4-BE49-F238E27FC236}">
                <a16:creationId xmlns:a16="http://schemas.microsoft.com/office/drawing/2014/main" id="{864EABA3-CBD9-4C7E-A846-F356FCE1176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6664" b="16664"/>
          <a:stretch>
            <a:fillRect/>
          </a:stretch>
        </p:blipFill>
        <p:spPr/>
      </p:pic>
      <p:pic>
        <p:nvPicPr>
          <p:cNvPr id="143" name="Picture Placeholder 142">
            <a:extLst>
              <a:ext uri="{FF2B5EF4-FFF2-40B4-BE49-F238E27FC236}">
                <a16:creationId xmlns:a16="http://schemas.microsoft.com/office/drawing/2014/main" id="{0950D12C-065E-4E6F-93B6-226D3C925D0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64" r="16664"/>
          <a:stretch>
            <a:fillRect/>
          </a:stretch>
        </p:blipFill>
        <p:spPr/>
      </p:pic>
      <p:pic>
        <p:nvPicPr>
          <p:cNvPr id="151" name="Picture Placeholder 150">
            <a:extLst>
              <a:ext uri="{FF2B5EF4-FFF2-40B4-BE49-F238E27FC236}">
                <a16:creationId xmlns:a16="http://schemas.microsoft.com/office/drawing/2014/main" id="{EE7F94E4-8004-4A42-94CA-DF19E3E2A2F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622" r="16622"/>
          <a:stretch>
            <a:fillRect/>
          </a:stretch>
        </p:blipFill>
        <p:spPr/>
      </p:pic>
      <p:pic>
        <p:nvPicPr>
          <p:cNvPr id="159" name="Picture Placeholder 158">
            <a:extLst>
              <a:ext uri="{FF2B5EF4-FFF2-40B4-BE49-F238E27FC236}">
                <a16:creationId xmlns:a16="http://schemas.microsoft.com/office/drawing/2014/main" id="{61B6AB22-1DBA-4C36-AB33-2A866B7CB588}"/>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873986812"/>
      </p:ext>
    </p:extLst>
  </p:cSld>
  <p:clrMapOvr>
    <a:masterClrMapping/>
  </p:clrMapOvr>
  <mc:AlternateContent xmlns:mc="http://schemas.openxmlformats.org/markup-compatibility/2006" xmlns:p14="http://schemas.microsoft.com/office/powerpoint/2010/main">
    <mc:Choice Requires="p14">
      <p:transition spd="slow" p14:dur="1400" advTm="6000">
        <p14:doors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52" presetClass="entr" presetSubtype="0"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animScale>
                                      <p:cBhvr>
                                        <p:cTn id="11" dur="1000" decel="50000" fill="hold">
                                          <p:stCondLst>
                                            <p:cond delay="0"/>
                                          </p:stCondLst>
                                        </p:cTn>
                                        <p:tgtEl>
                                          <p:spTgt spid="1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59"/>
                                        </p:tgtEl>
                                        <p:attrNameLst>
                                          <p:attrName>ppt_x</p:attrName>
                                          <p:attrName>ppt_y</p:attrName>
                                        </p:attrNameLst>
                                      </p:cBhvr>
                                    </p:animMotion>
                                    <p:animEffect transition="in" filter="fade">
                                      <p:cBhvr>
                                        <p:cTn id="13" dur="1000"/>
                                        <p:tgtEl>
                                          <p:spTgt spid="159"/>
                                        </p:tgtEl>
                                      </p:cBhvr>
                                    </p:animEffect>
                                  </p:childTnLst>
                                </p:cTn>
                              </p:par>
                            </p:childTnLst>
                          </p:cTn>
                        </p:par>
                        <p:par>
                          <p:cTn id="14" fill="hold">
                            <p:stCondLst>
                              <p:cond delay="3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52" presetClass="entr" presetSubtype="0" fill="hold" nodeType="afterEffect">
                                  <p:stCondLst>
                                    <p:cond delay="0"/>
                                  </p:stCondLst>
                                  <p:childTnLst>
                                    <p:set>
                                      <p:cBhvr>
                                        <p:cTn id="21" dur="1" fill="hold">
                                          <p:stCondLst>
                                            <p:cond delay="0"/>
                                          </p:stCondLst>
                                        </p:cTn>
                                        <p:tgtEl>
                                          <p:spTgt spid="145"/>
                                        </p:tgtEl>
                                        <p:attrNameLst>
                                          <p:attrName>style.visibility</p:attrName>
                                        </p:attrNameLst>
                                      </p:cBhvr>
                                      <p:to>
                                        <p:strVal val="visible"/>
                                      </p:to>
                                    </p:set>
                                    <p:animScale>
                                      <p:cBhvr>
                                        <p:cTn id="22" dur="1000" decel="50000" fill="hold">
                                          <p:stCondLst>
                                            <p:cond delay="0"/>
                                          </p:stCondLst>
                                        </p:cTn>
                                        <p:tgtEl>
                                          <p:spTgt spid="1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45"/>
                                        </p:tgtEl>
                                        <p:attrNameLst>
                                          <p:attrName>ppt_x</p:attrName>
                                          <p:attrName>ppt_y</p:attrName>
                                        </p:attrNameLst>
                                      </p:cBhvr>
                                    </p:animMotion>
                                    <p:animEffect transition="in" filter="fade">
                                      <p:cBhvr>
                                        <p:cTn id="24" dur="1000"/>
                                        <p:tgtEl>
                                          <p:spTgt spid="145"/>
                                        </p:tgtEl>
                                      </p:cBhvr>
                                    </p:animEffect>
                                  </p:childTnLst>
                                </p:cTn>
                              </p:par>
                            </p:childTnLst>
                          </p:cTn>
                        </p:par>
                        <p:par>
                          <p:cTn id="25" fill="hold">
                            <p:stCondLst>
                              <p:cond delay="4500"/>
                            </p:stCondLst>
                            <p:childTnLst>
                              <p:par>
                                <p:cTn id="26" presetID="2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childTnLst>
                                </p:cTn>
                              </p:par>
                            </p:childTnLst>
                          </p:cTn>
                        </p:par>
                        <p:par>
                          <p:cTn id="30" fill="hold">
                            <p:stCondLst>
                              <p:cond delay="5000"/>
                            </p:stCondLst>
                            <p:childTnLst>
                              <p:par>
                                <p:cTn id="31" presetID="52" presetClass="entr" presetSubtype="0" fill="hold" nodeType="afterEffect">
                                  <p:stCondLst>
                                    <p:cond delay="0"/>
                                  </p:stCondLst>
                                  <p:childTnLst>
                                    <p:set>
                                      <p:cBhvr>
                                        <p:cTn id="32" dur="1" fill="hold">
                                          <p:stCondLst>
                                            <p:cond delay="0"/>
                                          </p:stCondLst>
                                        </p:cTn>
                                        <p:tgtEl>
                                          <p:spTgt spid="143"/>
                                        </p:tgtEl>
                                        <p:attrNameLst>
                                          <p:attrName>style.visibility</p:attrName>
                                        </p:attrNameLst>
                                      </p:cBhvr>
                                      <p:to>
                                        <p:strVal val="visible"/>
                                      </p:to>
                                    </p:set>
                                    <p:animScale>
                                      <p:cBhvr>
                                        <p:cTn id="33" dur="1000" decel="50000" fill="hold">
                                          <p:stCondLst>
                                            <p:cond delay="0"/>
                                          </p:stCondLst>
                                        </p:cTn>
                                        <p:tgtEl>
                                          <p:spTgt spid="1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43"/>
                                        </p:tgtEl>
                                        <p:attrNameLst>
                                          <p:attrName>ppt_x</p:attrName>
                                          <p:attrName>ppt_y</p:attrName>
                                        </p:attrNameLst>
                                      </p:cBhvr>
                                    </p:animMotion>
                                    <p:animEffect transition="in" filter="fade">
                                      <p:cBhvr>
                                        <p:cTn id="35" dur="1000"/>
                                        <p:tgtEl>
                                          <p:spTgt spid="143"/>
                                        </p:tgtEl>
                                      </p:cBhvr>
                                    </p:animEffect>
                                  </p:childTnLst>
                                </p:cTn>
                              </p:par>
                            </p:childTnLst>
                          </p:cTn>
                        </p:par>
                        <p:par>
                          <p:cTn id="36" fill="hold">
                            <p:stCondLst>
                              <p:cond delay="6000"/>
                            </p:stCondLst>
                            <p:childTnLst>
                              <p:par>
                                <p:cTn id="37" presetID="23"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childTnLst>
                                </p:cTn>
                              </p:par>
                            </p:childTnLst>
                          </p:cTn>
                        </p:par>
                        <p:par>
                          <p:cTn id="41" fill="hold">
                            <p:stCondLst>
                              <p:cond delay="6500"/>
                            </p:stCondLst>
                            <p:childTnLst>
                              <p:par>
                                <p:cTn id="42" presetID="52" presetClass="entr" presetSubtype="0" fill="hold" nodeType="afterEffect">
                                  <p:stCondLst>
                                    <p:cond delay="0"/>
                                  </p:stCondLst>
                                  <p:childTnLst>
                                    <p:set>
                                      <p:cBhvr>
                                        <p:cTn id="43" dur="1" fill="hold">
                                          <p:stCondLst>
                                            <p:cond delay="0"/>
                                          </p:stCondLst>
                                        </p:cTn>
                                        <p:tgtEl>
                                          <p:spTgt spid="151"/>
                                        </p:tgtEl>
                                        <p:attrNameLst>
                                          <p:attrName>style.visibility</p:attrName>
                                        </p:attrNameLst>
                                      </p:cBhvr>
                                      <p:to>
                                        <p:strVal val="visible"/>
                                      </p:to>
                                    </p:set>
                                    <p:animScale>
                                      <p:cBhvr>
                                        <p:cTn id="44" dur="1000" decel="50000" fill="hold">
                                          <p:stCondLst>
                                            <p:cond delay="0"/>
                                          </p:stCondLst>
                                        </p:cTn>
                                        <p:tgtEl>
                                          <p:spTgt spid="1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51"/>
                                        </p:tgtEl>
                                        <p:attrNameLst>
                                          <p:attrName>ppt_x</p:attrName>
                                          <p:attrName>ppt_y</p:attrName>
                                        </p:attrNameLst>
                                      </p:cBhvr>
                                    </p:animMotion>
                                    <p:animEffect transition="in" filter="fade">
                                      <p:cBhvr>
                                        <p:cTn id="46" dur="1000"/>
                                        <p:tgtEl>
                                          <p:spTgt spid="151"/>
                                        </p:tgtEl>
                                      </p:cBhvr>
                                    </p:animEffect>
                                  </p:childTnLst>
                                </p:cTn>
                              </p:par>
                            </p:childTnLst>
                          </p:cTn>
                        </p:par>
                        <p:par>
                          <p:cTn id="47" fill="hold">
                            <p:stCondLst>
                              <p:cond delay="7500"/>
                            </p:stCondLst>
                            <p:childTnLst>
                              <p:par>
                                <p:cTn id="48" presetID="23" presetClass="entr" presetSubtype="16"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BF9B15-DEC6-4E30-B209-F44FE4B5AB46}"/>
              </a:ext>
            </a:extLst>
          </p:cNvPr>
          <p:cNvSpPr txBox="1"/>
          <p:nvPr/>
        </p:nvSpPr>
        <p:spPr>
          <a:xfrm>
            <a:off x="286896" y="2131145"/>
            <a:ext cx="5692990" cy="1077218"/>
          </a:xfrm>
          <a:prstGeom prst="rect">
            <a:avLst/>
          </a:prstGeom>
          <a:noFill/>
        </p:spPr>
        <p:txBody>
          <a:bodyPr wrap="square" rtlCol="0">
            <a:spAutoFit/>
          </a:bodyPr>
          <a:lstStyle/>
          <a:p>
            <a:r>
              <a:rPr lang="en-US" sz="1600" dirty="0">
                <a:solidFill>
                  <a:schemeClr val="bg1"/>
                </a:solidFill>
                <a:effectLst/>
                <a:latin typeface="Montserrat" panose="00000500000000000000" pitchFamily="2" charset="0"/>
                <a:ea typeface="Times New Roman" panose="02020603050405020304" pitchFamily="18" charset="0"/>
              </a:rPr>
              <a:t>Cardiology is the study and treatment of disorders of the heart and the blood vessels. A person with heart disease or cardiovascular disease may be referred to a cardiologist.</a:t>
            </a:r>
            <a:endParaRPr lang="en-US" sz="1600" dirty="0">
              <a:solidFill>
                <a:schemeClr val="bg1"/>
              </a:solidFill>
              <a:latin typeface="Montserrat" panose="00000500000000000000" pitchFamily="2" charset="0"/>
            </a:endParaRPr>
          </a:p>
        </p:txBody>
      </p:sp>
      <p:sp>
        <p:nvSpPr>
          <p:cNvPr id="4" name="TextBox 3">
            <a:extLst>
              <a:ext uri="{FF2B5EF4-FFF2-40B4-BE49-F238E27FC236}">
                <a16:creationId xmlns:a16="http://schemas.microsoft.com/office/drawing/2014/main" id="{7C013640-D581-47F2-8423-FADA54330DF5}"/>
              </a:ext>
            </a:extLst>
          </p:cNvPr>
          <p:cNvSpPr txBox="1"/>
          <p:nvPr/>
        </p:nvSpPr>
        <p:spPr>
          <a:xfrm>
            <a:off x="286896" y="447310"/>
            <a:ext cx="4846101" cy="1446550"/>
          </a:xfrm>
          <a:prstGeom prst="rect">
            <a:avLst/>
          </a:prstGeom>
          <a:noFill/>
        </p:spPr>
        <p:txBody>
          <a:bodyPr wrap="square" rtlCol="0" anchor="ctr">
            <a:spAutoFit/>
          </a:bodyPr>
          <a:lstStyle/>
          <a:p>
            <a:r>
              <a:rPr lang="en-US" altLang="ko-KR" sz="4400" b="1" dirty="0">
                <a:solidFill>
                  <a:srgbClr val="002060"/>
                </a:solidFill>
                <a:latin typeface="Montserrat" panose="00000500000000000000" pitchFamily="2" charset="0"/>
                <a:cs typeface="Arial" pitchFamily="34" charset="0"/>
              </a:rPr>
              <a:t>What is </a:t>
            </a:r>
          </a:p>
          <a:p>
            <a:r>
              <a:rPr lang="en-US" altLang="ko-KR" sz="4400" b="1" dirty="0">
                <a:solidFill>
                  <a:srgbClr val="002060"/>
                </a:solidFill>
                <a:latin typeface="Montserrat" panose="00000500000000000000" pitchFamily="2" charset="0"/>
                <a:cs typeface="Arial" pitchFamily="34" charset="0"/>
              </a:rPr>
              <a:t>Cardiology</a:t>
            </a:r>
            <a:endParaRPr lang="ko-KR" altLang="en-US" sz="4400" b="1" dirty="0">
              <a:solidFill>
                <a:srgbClr val="002060"/>
              </a:solidFill>
              <a:latin typeface="Montserrat" panose="00000500000000000000" pitchFamily="2" charset="0"/>
              <a:cs typeface="Arial" pitchFamily="34" charset="0"/>
            </a:endParaRPr>
          </a:p>
        </p:txBody>
      </p:sp>
      <p:pic>
        <p:nvPicPr>
          <p:cNvPr id="59" name="Picture Placeholder 58">
            <a:extLst>
              <a:ext uri="{FF2B5EF4-FFF2-40B4-BE49-F238E27FC236}">
                <a16:creationId xmlns:a16="http://schemas.microsoft.com/office/drawing/2014/main" id="{10C42CE8-1776-4E48-BCC7-61A7F77BCD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952" r="12952"/>
          <a:stretch>
            <a:fillRect/>
          </a:stretch>
        </p:blipFill>
        <p:spPr/>
      </p:pic>
      <p:sp>
        <p:nvSpPr>
          <p:cNvPr id="2" name="Rectangle: Rounded Corners 1">
            <a:extLst>
              <a:ext uri="{FF2B5EF4-FFF2-40B4-BE49-F238E27FC236}">
                <a16:creationId xmlns:a16="http://schemas.microsoft.com/office/drawing/2014/main" id="{CD098215-02BB-4CB2-B201-A266D7D35397}"/>
              </a:ext>
            </a:extLst>
          </p:cNvPr>
          <p:cNvSpPr/>
          <p:nvPr/>
        </p:nvSpPr>
        <p:spPr>
          <a:xfrm>
            <a:off x="11575720" y="6486156"/>
            <a:ext cx="616280" cy="3718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C2BD2F-3632-422C-9ACD-47618B216098}"/>
              </a:ext>
            </a:extLst>
          </p:cNvPr>
          <p:cNvSpPr txBox="1"/>
          <p:nvPr/>
        </p:nvSpPr>
        <p:spPr>
          <a:xfrm>
            <a:off x="11674508" y="6486156"/>
            <a:ext cx="418704" cy="369332"/>
          </a:xfrm>
          <a:prstGeom prst="rect">
            <a:avLst/>
          </a:prstGeom>
          <a:noFill/>
        </p:spPr>
        <p:txBody>
          <a:bodyPr wrap="none" rtlCol="0">
            <a:spAutoFit/>
          </a:bodyPr>
          <a:lstStyle/>
          <a:p>
            <a:r>
              <a:rPr lang="en-US" b="1" dirty="0">
                <a:solidFill>
                  <a:schemeClr val="bg1"/>
                </a:solidFill>
              </a:rPr>
              <a:t>05</a:t>
            </a:r>
          </a:p>
        </p:txBody>
      </p:sp>
    </p:spTree>
    <p:extLst>
      <p:ext uri="{BB962C8B-B14F-4D97-AF65-F5344CB8AC3E}">
        <p14:creationId xmlns:p14="http://schemas.microsoft.com/office/powerpoint/2010/main" val="2993146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eelOff"/>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5" fill="hold">
                            <p:stCondLst>
                              <p:cond delay="3000"/>
                            </p:stCondLst>
                            <p:childTnLst>
                              <p:par>
                                <p:cTn id="16" presetID="53" presetClass="entr" presetSubtype="16"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6705E7-28EA-4C6D-AD0E-A93631569E43}"/>
              </a:ext>
            </a:extLst>
          </p:cNvPr>
          <p:cNvSpPr txBox="1"/>
          <p:nvPr/>
        </p:nvSpPr>
        <p:spPr>
          <a:xfrm>
            <a:off x="5620140" y="459992"/>
            <a:ext cx="6173485" cy="1446550"/>
          </a:xfrm>
          <a:prstGeom prst="rect">
            <a:avLst/>
          </a:prstGeom>
          <a:noFill/>
        </p:spPr>
        <p:txBody>
          <a:bodyPr wrap="none" rtlCol="0">
            <a:spAutoFit/>
          </a:bodyPr>
          <a:lstStyle/>
          <a:p>
            <a:pPr algn="r"/>
            <a:r>
              <a:rPr lang="en-US" sz="4400" b="1" dirty="0">
                <a:solidFill>
                  <a:srgbClr val="002060"/>
                </a:solidFill>
                <a:latin typeface="Montserrat" panose="00000500000000000000" pitchFamily="2" charset="0"/>
                <a:cs typeface="Arial" pitchFamily="34" charset="0"/>
              </a:rPr>
              <a:t>When Would I Need</a:t>
            </a:r>
          </a:p>
          <a:p>
            <a:pPr algn="r"/>
            <a:r>
              <a:rPr lang="en-US" sz="4400" b="1" dirty="0">
                <a:solidFill>
                  <a:srgbClr val="002060"/>
                </a:solidFill>
                <a:latin typeface="Montserrat" panose="00000500000000000000" pitchFamily="2" charset="0"/>
                <a:cs typeface="Arial" pitchFamily="34" charset="0"/>
              </a:rPr>
              <a:t>A Cardiologist?</a:t>
            </a:r>
          </a:p>
        </p:txBody>
      </p:sp>
      <p:grpSp>
        <p:nvGrpSpPr>
          <p:cNvPr id="8" name="Group 7">
            <a:extLst>
              <a:ext uri="{FF2B5EF4-FFF2-40B4-BE49-F238E27FC236}">
                <a16:creationId xmlns:a16="http://schemas.microsoft.com/office/drawing/2014/main" id="{C1FC1015-3B43-42F2-9639-B2B5B60F2410}"/>
              </a:ext>
            </a:extLst>
          </p:cNvPr>
          <p:cNvGrpSpPr/>
          <p:nvPr/>
        </p:nvGrpSpPr>
        <p:grpSpPr>
          <a:xfrm>
            <a:off x="6059242" y="2559705"/>
            <a:ext cx="5733143" cy="3131015"/>
            <a:chOff x="6059242" y="2559705"/>
            <a:chExt cx="5733143" cy="3131015"/>
          </a:xfrm>
        </p:grpSpPr>
        <p:sp>
          <p:nvSpPr>
            <p:cNvPr id="13" name="TextBox 12">
              <a:extLst>
                <a:ext uri="{FF2B5EF4-FFF2-40B4-BE49-F238E27FC236}">
                  <a16:creationId xmlns:a16="http://schemas.microsoft.com/office/drawing/2014/main" id="{80BF9B15-DEC6-4E30-B209-F44FE4B5AB46}"/>
                </a:ext>
              </a:extLst>
            </p:cNvPr>
            <p:cNvSpPr txBox="1"/>
            <p:nvPr/>
          </p:nvSpPr>
          <p:spPr>
            <a:xfrm>
              <a:off x="6059242" y="2559705"/>
              <a:ext cx="5732025" cy="584775"/>
            </a:xfrm>
            <a:prstGeom prst="rect">
              <a:avLst/>
            </a:prstGeom>
            <a:noFill/>
          </p:spPr>
          <p:txBody>
            <a:bodyPr wrap="square" rtlCol="0" anchor="ctr">
              <a:spAutoFit/>
            </a:bodyPr>
            <a:lstStyle/>
            <a:p>
              <a:pPr marL="285750" indent="-285750">
                <a:spcBef>
                  <a:spcPts val="1875"/>
                </a:spcBef>
                <a:spcAft>
                  <a:spcPts val="1875"/>
                </a:spcAft>
                <a:buFont typeface="Wingdings" panose="05000000000000000000" pitchFamily="2" charset="2"/>
                <a:buChar char="Ø"/>
              </a:pPr>
              <a:r>
                <a:rPr lang="en-US" sz="1600" dirty="0">
                  <a:solidFill>
                    <a:schemeClr val="bg1"/>
                  </a:solidFill>
                  <a:effectLst/>
                  <a:latin typeface="Montserrat" panose="00000500000000000000" pitchFamily="2" charset="0"/>
                  <a:ea typeface="Times New Roman" panose="02020603050405020304" pitchFamily="18" charset="0"/>
                </a:rPr>
                <a:t>If a person has symptoms of a heart condition, their physician may refer them to a cardiologist. </a:t>
              </a:r>
            </a:p>
          </p:txBody>
        </p:sp>
        <p:sp>
          <p:nvSpPr>
            <p:cNvPr id="14" name="TextBox 13">
              <a:extLst>
                <a:ext uri="{FF2B5EF4-FFF2-40B4-BE49-F238E27FC236}">
                  <a16:creationId xmlns:a16="http://schemas.microsoft.com/office/drawing/2014/main" id="{F0DF517F-97AA-43DC-AF09-A2773FDECEDD}"/>
                </a:ext>
              </a:extLst>
            </p:cNvPr>
            <p:cNvSpPr txBox="1"/>
            <p:nvPr/>
          </p:nvSpPr>
          <p:spPr>
            <a:xfrm>
              <a:off x="6059242" y="3392547"/>
              <a:ext cx="5733143" cy="338554"/>
            </a:xfrm>
            <a:prstGeom prst="rect">
              <a:avLst/>
            </a:prstGeom>
            <a:noFill/>
          </p:spPr>
          <p:txBody>
            <a:bodyPr wrap="square" rtlCol="0" anchor="ctr">
              <a:spAutoFit/>
            </a:bodyPr>
            <a:lstStyle/>
            <a:p>
              <a:pPr>
                <a:spcBef>
                  <a:spcPts val="1875"/>
                </a:spcBef>
                <a:spcAft>
                  <a:spcPts val="1875"/>
                </a:spcAft>
              </a:pPr>
              <a:r>
                <a:rPr lang="en-US" sz="1600" dirty="0">
                  <a:solidFill>
                    <a:schemeClr val="bg1"/>
                  </a:solidFill>
                  <a:effectLst/>
                  <a:latin typeface="Montserrat" panose="00000500000000000000" pitchFamily="2" charset="0"/>
                  <a:ea typeface="Times New Roman" panose="02020603050405020304" pitchFamily="18" charset="0"/>
                </a:rPr>
                <a:t>Symptoms that can indicate a heart problem include:</a:t>
              </a:r>
            </a:p>
          </p:txBody>
        </p:sp>
        <p:sp>
          <p:nvSpPr>
            <p:cNvPr id="7" name="TextBox 6">
              <a:extLst>
                <a:ext uri="{FF2B5EF4-FFF2-40B4-BE49-F238E27FC236}">
                  <a16:creationId xmlns:a16="http://schemas.microsoft.com/office/drawing/2014/main" id="{DFBFA217-FEA0-4E0D-88EB-973DAEA846F9}"/>
                </a:ext>
              </a:extLst>
            </p:cNvPr>
            <p:cNvSpPr txBox="1"/>
            <p:nvPr/>
          </p:nvSpPr>
          <p:spPr>
            <a:xfrm>
              <a:off x="6059242" y="4021673"/>
              <a:ext cx="3764172" cy="1669047"/>
            </a:xfrm>
            <a:prstGeom prst="rect">
              <a:avLst/>
            </a:prstGeom>
            <a:noFill/>
          </p:spPr>
          <p:txBody>
            <a:bodyPr wrap="none" rtlCol="0">
              <a:spAutoFit/>
            </a:bodyPr>
            <a:lstStyle/>
            <a:p>
              <a:pPr marL="285750" marR="0" lvl="0" indent="-285750">
                <a:lnSpc>
                  <a:spcPts val="1950"/>
                </a:lnSpc>
                <a:spcBef>
                  <a:spcPts val="0"/>
                </a:spcBef>
                <a:spcAft>
                  <a:spcPts val="600"/>
                </a:spcAft>
                <a:buSzPts val="1000"/>
                <a:buFont typeface="Wingdings" panose="05000000000000000000" pitchFamily="2" charset="2"/>
                <a:buChar char="v"/>
                <a:tabLst>
                  <a:tab pos="457200" algn="l"/>
                </a:tabLst>
              </a:pPr>
              <a:r>
                <a:rPr lang="en-US" sz="16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shortness of breath</a:t>
              </a:r>
            </a:p>
            <a:p>
              <a:pPr marL="285750" marR="0" lvl="0" indent="-285750">
                <a:lnSpc>
                  <a:spcPts val="1950"/>
                </a:lnSpc>
                <a:spcBef>
                  <a:spcPts val="0"/>
                </a:spcBef>
                <a:spcAft>
                  <a:spcPts val="600"/>
                </a:spcAft>
                <a:buSzPts val="1000"/>
                <a:buFont typeface="Wingdings" panose="05000000000000000000" pitchFamily="2" charset="2"/>
                <a:buChar char="v"/>
                <a:tabLst>
                  <a:tab pos="457200" algn="l"/>
                </a:tabLst>
              </a:pPr>
              <a:r>
                <a:rPr lang="en-US" sz="16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dizziness</a:t>
              </a:r>
            </a:p>
            <a:p>
              <a:pPr marL="285750" marR="0" lvl="0" indent="-285750">
                <a:lnSpc>
                  <a:spcPts val="1950"/>
                </a:lnSpc>
                <a:spcBef>
                  <a:spcPts val="0"/>
                </a:spcBef>
                <a:spcAft>
                  <a:spcPts val="600"/>
                </a:spcAft>
                <a:buSzPts val="1000"/>
                <a:buFont typeface="Wingdings" panose="05000000000000000000" pitchFamily="2" charset="2"/>
                <a:buChar char="v"/>
                <a:tabLst>
                  <a:tab pos="457200" algn="l"/>
                </a:tabLst>
              </a:pPr>
              <a:r>
                <a:rPr lang="en-US" sz="16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chest pains</a:t>
              </a:r>
            </a:p>
            <a:p>
              <a:pPr marL="285750" marR="0" lvl="0" indent="-285750">
                <a:lnSpc>
                  <a:spcPts val="1950"/>
                </a:lnSpc>
                <a:spcBef>
                  <a:spcPts val="0"/>
                </a:spcBef>
                <a:spcAft>
                  <a:spcPts val="600"/>
                </a:spcAft>
                <a:buSzPts val="1000"/>
                <a:buFont typeface="Wingdings" panose="05000000000000000000" pitchFamily="2" charset="2"/>
                <a:buChar char="v"/>
                <a:tabLst>
                  <a:tab pos="457200" algn="l"/>
                </a:tabLst>
              </a:pPr>
              <a:r>
                <a:rPr lang="en-US" sz="16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changes in heart rate or rhythm</a:t>
              </a:r>
            </a:p>
            <a:p>
              <a:pPr marL="285750" marR="0" lvl="0" indent="-285750">
                <a:lnSpc>
                  <a:spcPts val="1950"/>
                </a:lnSpc>
                <a:spcBef>
                  <a:spcPts val="0"/>
                </a:spcBef>
                <a:spcAft>
                  <a:spcPts val="600"/>
                </a:spcAft>
                <a:buSzPts val="1000"/>
                <a:buFont typeface="Wingdings" panose="05000000000000000000" pitchFamily="2" charset="2"/>
                <a:buChar char="v"/>
                <a:tabLst>
                  <a:tab pos="457200" algn="l"/>
                </a:tabLst>
              </a:pPr>
              <a:r>
                <a:rPr lang="en-US" sz="16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high blood pressure</a:t>
              </a:r>
            </a:p>
          </p:txBody>
        </p:sp>
      </p:grpSp>
      <p:pic>
        <p:nvPicPr>
          <p:cNvPr id="6" name="Picture Placeholder 5">
            <a:extLst>
              <a:ext uri="{FF2B5EF4-FFF2-40B4-BE49-F238E27FC236}">
                <a16:creationId xmlns:a16="http://schemas.microsoft.com/office/drawing/2014/main" id="{5B56AB88-ECD3-4295-B69E-2DD7B4F32D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940" b="19940"/>
          <a:stretch>
            <a:fillRect/>
          </a:stretch>
        </p:blipFill>
        <p:spPr/>
      </p:pic>
      <p:sp>
        <p:nvSpPr>
          <p:cNvPr id="2" name="Rectangle: Rounded Corners 1">
            <a:extLst>
              <a:ext uri="{FF2B5EF4-FFF2-40B4-BE49-F238E27FC236}">
                <a16:creationId xmlns:a16="http://schemas.microsoft.com/office/drawing/2014/main" id="{E768EE2D-4AA1-4480-9969-523DF2FB65FE}"/>
              </a:ext>
            </a:extLst>
          </p:cNvPr>
          <p:cNvSpPr/>
          <p:nvPr/>
        </p:nvSpPr>
        <p:spPr>
          <a:xfrm>
            <a:off x="11575720" y="6486156"/>
            <a:ext cx="616280" cy="3718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F96A62-637F-4BBD-AE0A-BEF52F84A202}"/>
              </a:ext>
            </a:extLst>
          </p:cNvPr>
          <p:cNvSpPr txBox="1"/>
          <p:nvPr/>
        </p:nvSpPr>
        <p:spPr>
          <a:xfrm>
            <a:off x="11674508" y="6486156"/>
            <a:ext cx="418704" cy="369332"/>
          </a:xfrm>
          <a:prstGeom prst="rect">
            <a:avLst/>
          </a:prstGeom>
          <a:noFill/>
        </p:spPr>
        <p:txBody>
          <a:bodyPr wrap="none" rtlCol="0">
            <a:spAutoFit/>
          </a:bodyPr>
          <a:lstStyle/>
          <a:p>
            <a:r>
              <a:rPr lang="en-US" b="1" dirty="0">
                <a:solidFill>
                  <a:schemeClr val="bg1"/>
                </a:solidFill>
              </a:rPr>
              <a:t>06</a:t>
            </a:r>
          </a:p>
        </p:txBody>
      </p:sp>
    </p:spTree>
    <p:extLst>
      <p:ext uri="{BB962C8B-B14F-4D97-AF65-F5344CB8AC3E}">
        <p14:creationId xmlns:p14="http://schemas.microsoft.com/office/powerpoint/2010/main" val="313955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ageCurlDouble"/>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2500"/>
                            </p:stCondLst>
                            <p:childTnLst>
                              <p:par>
                                <p:cTn id="15" presetID="3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900" decel="100000" fill="hold"/>
                                        <p:tgtEl>
                                          <p:spTgt spid="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BF9B15-DEC6-4E30-B209-F44FE4B5AB46}"/>
              </a:ext>
            </a:extLst>
          </p:cNvPr>
          <p:cNvSpPr txBox="1"/>
          <p:nvPr/>
        </p:nvSpPr>
        <p:spPr>
          <a:xfrm>
            <a:off x="286894" y="2032000"/>
            <a:ext cx="5659953" cy="2130711"/>
          </a:xfrm>
          <a:prstGeom prst="rect">
            <a:avLst/>
          </a:prstGeom>
          <a:noFill/>
        </p:spPr>
        <p:txBody>
          <a:bodyPr wrap="square" rtlCol="0">
            <a:spAutoFit/>
          </a:bodyPr>
          <a:lstStyle/>
          <a:p>
            <a:pPr marL="0" marR="0">
              <a:lnSpc>
                <a:spcPts val="1950"/>
              </a:lnSpc>
              <a:spcBef>
                <a:spcPts val="1875"/>
              </a:spcBef>
              <a:spcAft>
                <a:spcPts val="1875"/>
              </a:spcAft>
            </a:pPr>
            <a:r>
              <a:rPr lang="en-US" sz="1600" dirty="0">
                <a:solidFill>
                  <a:schemeClr val="bg1"/>
                </a:solidFill>
                <a:effectLst/>
                <a:latin typeface="Montserrat" panose="00000500000000000000" pitchFamily="2" charset="0"/>
                <a:ea typeface="Times New Roman" panose="02020603050405020304" pitchFamily="18" charset="0"/>
              </a:rPr>
              <a:t>A cardiologist will review a patient’s medical history and carry out a physical examination. They may check the person’s weight, heart, lungs, blood pressure, and blood vessels, and carry out some tests. An interventional cardiologist may carry out procedures such as angioplasties, stenting, valvuloplasties, congenital heart defect corrections, and coronary thrombectomies.</a:t>
            </a:r>
          </a:p>
        </p:txBody>
      </p:sp>
      <p:pic>
        <p:nvPicPr>
          <p:cNvPr id="4" name="Picture Placeholder 3">
            <a:extLst>
              <a:ext uri="{FF2B5EF4-FFF2-40B4-BE49-F238E27FC236}">
                <a16:creationId xmlns:a16="http://schemas.microsoft.com/office/drawing/2014/main" id="{71BD2E91-58B2-4F44-9BFA-7C16C921362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077" r="13077"/>
          <a:stretch>
            <a:fillRect/>
          </a:stretch>
        </p:blipFill>
        <p:spPr/>
      </p:pic>
      <p:sp>
        <p:nvSpPr>
          <p:cNvPr id="5" name="TextBox 4">
            <a:extLst>
              <a:ext uri="{FF2B5EF4-FFF2-40B4-BE49-F238E27FC236}">
                <a16:creationId xmlns:a16="http://schemas.microsoft.com/office/drawing/2014/main" id="{5E2FC21C-A8A6-4359-B76A-0A61ABFC93FB}"/>
              </a:ext>
            </a:extLst>
          </p:cNvPr>
          <p:cNvSpPr txBox="1"/>
          <p:nvPr/>
        </p:nvSpPr>
        <p:spPr>
          <a:xfrm>
            <a:off x="286894" y="461825"/>
            <a:ext cx="6331620" cy="1446550"/>
          </a:xfrm>
          <a:prstGeom prst="rect">
            <a:avLst/>
          </a:prstGeom>
          <a:noFill/>
        </p:spPr>
        <p:txBody>
          <a:bodyPr wrap="square" rtlCol="0" anchor="ctr">
            <a:spAutoFit/>
          </a:bodyPr>
          <a:lstStyle/>
          <a:p>
            <a:r>
              <a:rPr lang="en-US" altLang="ko-KR" sz="4400" b="1" dirty="0">
                <a:solidFill>
                  <a:srgbClr val="002060"/>
                </a:solidFill>
                <a:latin typeface="Montserrat" panose="00000500000000000000" pitchFamily="2" charset="0"/>
                <a:cs typeface="Arial" pitchFamily="34" charset="0"/>
              </a:rPr>
              <a:t>What Does </a:t>
            </a:r>
          </a:p>
          <a:p>
            <a:r>
              <a:rPr lang="en-US" altLang="ko-KR" sz="4400" b="1" dirty="0">
                <a:solidFill>
                  <a:srgbClr val="002060"/>
                </a:solidFill>
                <a:latin typeface="Montserrat" panose="00000500000000000000" pitchFamily="2" charset="0"/>
                <a:cs typeface="Arial" pitchFamily="34" charset="0"/>
              </a:rPr>
              <a:t>Cardiology Involve?</a:t>
            </a:r>
            <a:endParaRPr lang="ko-KR" altLang="en-US" sz="4400" b="1" dirty="0">
              <a:solidFill>
                <a:srgbClr val="002060"/>
              </a:solidFill>
              <a:latin typeface="Montserrat" panose="00000500000000000000" pitchFamily="2" charset="0"/>
              <a:cs typeface="Arial" pitchFamily="34" charset="0"/>
            </a:endParaRPr>
          </a:p>
        </p:txBody>
      </p:sp>
      <p:sp>
        <p:nvSpPr>
          <p:cNvPr id="2" name="Rectangle: Rounded Corners 1">
            <a:extLst>
              <a:ext uri="{FF2B5EF4-FFF2-40B4-BE49-F238E27FC236}">
                <a16:creationId xmlns:a16="http://schemas.microsoft.com/office/drawing/2014/main" id="{746EF050-8218-4EF8-95A4-E005A9215DD0}"/>
              </a:ext>
            </a:extLst>
          </p:cNvPr>
          <p:cNvSpPr/>
          <p:nvPr/>
        </p:nvSpPr>
        <p:spPr>
          <a:xfrm>
            <a:off x="11575720" y="6486156"/>
            <a:ext cx="616280" cy="3718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FFF989A-6237-41D1-ABFC-77F8C69F95F1}"/>
              </a:ext>
            </a:extLst>
          </p:cNvPr>
          <p:cNvSpPr txBox="1"/>
          <p:nvPr/>
        </p:nvSpPr>
        <p:spPr>
          <a:xfrm>
            <a:off x="11674508" y="6486156"/>
            <a:ext cx="418704" cy="369332"/>
          </a:xfrm>
          <a:prstGeom prst="rect">
            <a:avLst/>
          </a:prstGeom>
          <a:noFill/>
        </p:spPr>
        <p:txBody>
          <a:bodyPr wrap="none" rtlCol="0">
            <a:spAutoFit/>
          </a:bodyPr>
          <a:lstStyle/>
          <a:p>
            <a:r>
              <a:rPr lang="en-US" b="1" dirty="0">
                <a:solidFill>
                  <a:schemeClr val="bg1"/>
                </a:solidFill>
              </a:rPr>
              <a:t>07</a:t>
            </a:r>
          </a:p>
        </p:txBody>
      </p:sp>
    </p:spTree>
    <p:extLst>
      <p:ext uri="{BB962C8B-B14F-4D97-AF65-F5344CB8AC3E}">
        <p14:creationId xmlns:p14="http://schemas.microsoft.com/office/powerpoint/2010/main" val="259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eelOff"/>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5" fill="hold">
                            <p:stCondLst>
                              <p:cond delay="3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6705E7-28EA-4C6D-AD0E-A93631569E43}"/>
              </a:ext>
            </a:extLst>
          </p:cNvPr>
          <p:cNvSpPr txBox="1"/>
          <p:nvPr/>
        </p:nvSpPr>
        <p:spPr>
          <a:xfrm>
            <a:off x="6254513" y="487550"/>
            <a:ext cx="5508239" cy="1446550"/>
          </a:xfrm>
          <a:prstGeom prst="rect">
            <a:avLst/>
          </a:prstGeom>
          <a:noFill/>
        </p:spPr>
        <p:txBody>
          <a:bodyPr wrap="none" rtlCol="0" anchor="ctr">
            <a:spAutoFit/>
          </a:bodyPr>
          <a:lstStyle/>
          <a:p>
            <a:pPr algn="r"/>
            <a:r>
              <a:rPr lang="en-US" sz="4400" b="1" dirty="0">
                <a:solidFill>
                  <a:srgbClr val="002060"/>
                </a:solidFill>
                <a:latin typeface="Montserrat" panose="00000500000000000000" pitchFamily="2" charset="0"/>
                <a:cs typeface="Arial" pitchFamily="34" charset="0"/>
              </a:rPr>
              <a:t>Cardiac </a:t>
            </a:r>
          </a:p>
          <a:p>
            <a:pPr algn="r"/>
            <a:r>
              <a:rPr lang="en-US" sz="4400" b="1" dirty="0">
                <a:solidFill>
                  <a:srgbClr val="002060"/>
                </a:solidFill>
                <a:latin typeface="Montserrat" panose="00000500000000000000" pitchFamily="2" charset="0"/>
                <a:cs typeface="Arial" pitchFamily="34" charset="0"/>
              </a:rPr>
              <a:t>Electrophysiology</a:t>
            </a:r>
          </a:p>
        </p:txBody>
      </p:sp>
      <p:sp>
        <p:nvSpPr>
          <p:cNvPr id="13" name="TextBox 12">
            <a:extLst>
              <a:ext uri="{FF2B5EF4-FFF2-40B4-BE49-F238E27FC236}">
                <a16:creationId xmlns:a16="http://schemas.microsoft.com/office/drawing/2014/main" id="{80BF9B15-DEC6-4E30-B209-F44FE4B5AB46}"/>
              </a:ext>
            </a:extLst>
          </p:cNvPr>
          <p:cNvSpPr txBox="1"/>
          <p:nvPr/>
        </p:nvSpPr>
        <p:spPr>
          <a:xfrm>
            <a:off x="5914098" y="2146832"/>
            <a:ext cx="5733143" cy="1323439"/>
          </a:xfrm>
          <a:prstGeom prst="rect">
            <a:avLst/>
          </a:prstGeom>
          <a:noFill/>
        </p:spPr>
        <p:txBody>
          <a:bodyPr wrap="square" rtlCol="0" anchor="ctr">
            <a:spAutoFit/>
          </a:bodyPr>
          <a:lstStyle/>
          <a:p>
            <a:pPr marL="285750" indent="-285750">
              <a:spcBef>
                <a:spcPts val="1875"/>
              </a:spcBef>
              <a:spcAft>
                <a:spcPts val="1875"/>
              </a:spcAft>
              <a:buFont typeface="Wingdings" panose="05000000000000000000" pitchFamily="2" charset="2"/>
              <a:buChar char="Ø"/>
            </a:pPr>
            <a:r>
              <a:rPr lang="en-US" sz="1600" dirty="0">
                <a:solidFill>
                  <a:schemeClr val="bg1"/>
                </a:solidFill>
                <a:effectLst/>
                <a:latin typeface="Montserrat" panose="00000500000000000000" pitchFamily="2" charset="0"/>
                <a:ea typeface="Calibri" panose="020F0502020204030204" pitchFamily="34" charset="0"/>
              </a:rPr>
              <a:t>Cardiac electrophysiology is a subspecialty of cardiology. The physician looks at how electric currents inside the heart muscle tissue work, how the current spreads, and what the pattern of the currents mean.</a:t>
            </a:r>
            <a:endParaRPr lang="en-US" sz="1600" dirty="0">
              <a:solidFill>
                <a:schemeClr val="bg1"/>
              </a:solidFill>
              <a:effectLst/>
              <a:latin typeface="Montserrat" panose="000005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F0DF517F-97AA-43DC-AF09-A2773FDECEDD}"/>
              </a:ext>
            </a:extLst>
          </p:cNvPr>
          <p:cNvSpPr txBox="1"/>
          <p:nvPr/>
        </p:nvSpPr>
        <p:spPr>
          <a:xfrm>
            <a:off x="5914098" y="3606907"/>
            <a:ext cx="5733143" cy="1361270"/>
          </a:xfrm>
          <a:prstGeom prst="rect">
            <a:avLst/>
          </a:prstGeom>
          <a:noFill/>
        </p:spPr>
        <p:txBody>
          <a:bodyPr wrap="square" rtlCol="0" anchor="ctr">
            <a:spAutoFit/>
          </a:bodyPr>
          <a:lstStyle/>
          <a:p>
            <a:pPr marL="285750" indent="-285750">
              <a:lnSpc>
                <a:spcPts val="1950"/>
              </a:lnSpc>
              <a:spcBef>
                <a:spcPts val="1875"/>
              </a:spcBef>
              <a:spcAft>
                <a:spcPts val="1875"/>
              </a:spcAft>
              <a:buFont typeface="Wingdings" panose="05000000000000000000" pitchFamily="2" charset="2"/>
              <a:buChar char="Ø"/>
            </a:pPr>
            <a:r>
              <a:rPr lang="en-US" sz="1600" dirty="0">
                <a:solidFill>
                  <a:schemeClr val="bg1"/>
                </a:solidFill>
                <a:effectLst/>
                <a:latin typeface="Montserrat" panose="00000500000000000000" pitchFamily="2" charset="0"/>
                <a:ea typeface="Times New Roman" panose="02020603050405020304" pitchFamily="18" charset="0"/>
              </a:rPr>
              <a:t>Electrophysiology study (EPS) of the heart: in this test, a catheter is threaded into a vein at the top of the leg. Guided under fluoroscopy, it makes its way to the heart. The catheter measures the electrical signals within the heart. An EPS of the heart can:</a:t>
            </a:r>
          </a:p>
        </p:txBody>
      </p:sp>
      <p:pic>
        <p:nvPicPr>
          <p:cNvPr id="4" name="Picture Placeholder 3">
            <a:extLst>
              <a:ext uri="{FF2B5EF4-FFF2-40B4-BE49-F238E27FC236}">
                <a16:creationId xmlns:a16="http://schemas.microsoft.com/office/drawing/2014/main" id="{0602F70D-63BF-49EC-B2BE-822B10E769A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037" r="13037"/>
          <a:stretch>
            <a:fillRect/>
          </a:stretch>
        </p:blipFill>
        <p:spPr/>
      </p:pic>
      <p:sp>
        <p:nvSpPr>
          <p:cNvPr id="2" name="Rectangle: Rounded Corners 1">
            <a:extLst>
              <a:ext uri="{FF2B5EF4-FFF2-40B4-BE49-F238E27FC236}">
                <a16:creationId xmlns:a16="http://schemas.microsoft.com/office/drawing/2014/main" id="{F4E7B1E7-EA44-47A1-A679-D0EE50822B1B}"/>
              </a:ext>
            </a:extLst>
          </p:cNvPr>
          <p:cNvSpPr/>
          <p:nvPr/>
        </p:nvSpPr>
        <p:spPr>
          <a:xfrm>
            <a:off x="11575720" y="6486156"/>
            <a:ext cx="616280" cy="3718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8AEAE-15E7-439A-A04D-A03F4E84A965}"/>
              </a:ext>
            </a:extLst>
          </p:cNvPr>
          <p:cNvSpPr txBox="1"/>
          <p:nvPr/>
        </p:nvSpPr>
        <p:spPr>
          <a:xfrm>
            <a:off x="11674508" y="6486156"/>
            <a:ext cx="418704" cy="369332"/>
          </a:xfrm>
          <a:prstGeom prst="rect">
            <a:avLst/>
          </a:prstGeom>
          <a:noFill/>
        </p:spPr>
        <p:txBody>
          <a:bodyPr wrap="none" rtlCol="0">
            <a:spAutoFit/>
          </a:bodyPr>
          <a:lstStyle/>
          <a:p>
            <a:r>
              <a:rPr lang="en-US" b="1" dirty="0">
                <a:solidFill>
                  <a:schemeClr val="bg1"/>
                </a:solidFill>
              </a:rPr>
              <a:t>08</a:t>
            </a:r>
          </a:p>
        </p:txBody>
      </p:sp>
    </p:spTree>
    <p:extLst>
      <p:ext uri="{BB962C8B-B14F-4D97-AF65-F5344CB8AC3E}">
        <p14:creationId xmlns:p14="http://schemas.microsoft.com/office/powerpoint/2010/main" val="370397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ageCurlDouble"/>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2500"/>
                            </p:stCondLst>
                            <p:childTnLst>
                              <p:par>
                                <p:cTn id="15" presetID="3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1" fill="hold">
                            <p:stCondLst>
                              <p:cond delay="3500"/>
                            </p:stCondLst>
                            <p:childTnLst>
                              <p:par>
                                <p:cTn id="22" presetID="3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900" decel="100000" fill="hold"/>
                                        <p:tgtEl>
                                          <p:spTgt spid="1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8A3E"/>
            </a:gs>
            <a:gs pos="49000">
              <a:srgbClr val="00B050"/>
            </a:gs>
            <a:gs pos="78000">
              <a:srgbClr val="00B050">
                <a:alpha val="79000"/>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02237-D0A2-4B49-B42F-D9E400FC2DAB}"/>
              </a:ext>
            </a:extLst>
          </p:cNvPr>
          <p:cNvSpPr txBox="1"/>
          <p:nvPr/>
        </p:nvSpPr>
        <p:spPr>
          <a:xfrm>
            <a:off x="304941" y="438661"/>
            <a:ext cx="6094938" cy="769441"/>
          </a:xfrm>
          <a:prstGeom prst="rect">
            <a:avLst/>
          </a:prstGeom>
          <a:noFill/>
        </p:spPr>
        <p:txBody>
          <a:bodyPr wrap="none" rtlCol="0" anchor="ctr">
            <a:spAutoFit/>
          </a:bodyPr>
          <a:lstStyle/>
          <a:p>
            <a:r>
              <a:rPr lang="en-US" sz="4400" b="1" dirty="0">
                <a:solidFill>
                  <a:srgbClr val="002060"/>
                </a:solidFill>
                <a:latin typeface="Montserrat" panose="00000500000000000000" pitchFamily="2" charset="0"/>
                <a:cs typeface="Arial" pitchFamily="34" charset="0"/>
              </a:rPr>
              <a:t>Tests for Cardiology</a:t>
            </a:r>
          </a:p>
        </p:txBody>
      </p:sp>
      <p:sp>
        <p:nvSpPr>
          <p:cNvPr id="144" name="Block Arc 143">
            <a:extLst>
              <a:ext uri="{FF2B5EF4-FFF2-40B4-BE49-F238E27FC236}">
                <a16:creationId xmlns:a16="http://schemas.microsoft.com/office/drawing/2014/main" id="{C344A17C-B668-424E-901E-7D4309096544}"/>
              </a:ext>
            </a:extLst>
          </p:cNvPr>
          <p:cNvSpPr/>
          <p:nvPr/>
        </p:nvSpPr>
        <p:spPr>
          <a:xfrm>
            <a:off x="1974047" y="1787085"/>
            <a:ext cx="4623159" cy="4623159"/>
          </a:xfrm>
          <a:prstGeom prst="blockArc">
            <a:avLst>
              <a:gd name="adj1" fmla="val 17453314"/>
              <a:gd name="adj2" fmla="val 4114088"/>
              <a:gd name="adj3" fmla="val 24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nvGrpSpPr>
          <p:cNvPr id="7" name="Group 6">
            <a:extLst>
              <a:ext uri="{FF2B5EF4-FFF2-40B4-BE49-F238E27FC236}">
                <a16:creationId xmlns:a16="http://schemas.microsoft.com/office/drawing/2014/main" id="{417DCC28-15D5-413F-B677-C92A4B1E6728}"/>
              </a:ext>
            </a:extLst>
          </p:cNvPr>
          <p:cNvGrpSpPr/>
          <p:nvPr/>
        </p:nvGrpSpPr>
        <p:grpSpPr>
          <a:xfrm>
            <a:off x="4884488" y="1721406"/>
            <a:ext cx="1912450" cy="4754517"/>
            <a:chOff x="4884488" y="1721406"/>
            <a:chExt cx="1912450" cy="4754517"/>
          </a:xfrm>
        </p:grpSpPr>
        <p:sp>
          <p:nvSpPr>
            <p:cNvPr id="145" name="Oval 144">
              <a:extLst>
                <a:ext uri="{FF2B5EF4-FFF2-40B4-BE49-F238E27FC236}">
                  <a16:creationId xmlns:a16="http://schemas.microsoft.com/office/drawing/2014/main" id="{D639387F-DA33-43D0-95B3-D8628CCAC77A}"/>
                </a:ext>
              </a:extLst>
            </p:cNvPr>
            <p:cNvSpPr/>
            <p:nvPr/>
          </p:nvSpPr>
          <p:spPr>
            <a:xfrm>
              <a:off x="4895440" y="1721406"/>
              <a:ext cx="548640" cy="548640"/>
            </a:xfrm>
            <a:prstGeom prst="ellipse">
              <a:avLst/>
            </a:prstGeom>
            <a:solidFill>
              <a:srgbClr val="F9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6" name="Oval 145">
              <a:extLst>
                <a:ext uri="{FF2B5EF4-FFF2-40B4-BE49-F238E27FC236}">
                  <a16:creationId xmlns:a16="http://schemas.microsoft.com/office/drawing/2014/main" id="{20386FED-DE91-4755-9FFC-EDE3FE19B129}"/>
                </a:ext>
              </a:extLst>
            </p:cNvPr>
            <p:cNvSpPr/>
            <p:nvPr/>
          </p:nvSpPr>
          <p:spPr>
            <a:xfrm>
              <a:off x="6248298" y="3441933"/>
              <a:ext cx="548640" cy="548640"/>
            </a:xfrm>
            <a:prstGeom prst="ellipse">
              <a:avLst/>
            </a:prstGeom>
            <a:solidFill>
              <a:srgbClr val="F99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7" name="Oval 146">
              <a:extLst>
                <a:ext uri="{FF2B5EF4-FFF2-40B4-BE49-F238E27FC236}">
                  <a16:creationId xmlns:a16="http://schemas.microsoft.com/office/drawing/2014/main" id="{4E4C1453-EED0-42A5-9AC3-273767E0C3E6}"/>
                </a:ext>
              </a:extLst>
            </p:cNvPr>
            <p:cNvSpPr/>
            <p:nvPr/>
          </p:nvSpPr>
          <p:spPr>
            <a:xfrm>
              <a:off x="5657338" y="5326804"/>
              <a:ext cx="548640" cy="548640"/>
            </a:xfrm>
            <a:prstGeom prst="ellipse">
              <a:avLst/>
            </a:prstGeom>
            <a:solidFill>
              <a:srgbClr val="577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8" name="Oval 147">
              <a:extLst>
                <a:ext uri="{FF2B5EF4-FFF2-40B4-BE49-F238E27FC236}">
                  <a16:creationId xmlns:a16="http://schemas.microsoft.com/office/drawing/2014/main" id="{A6D8D10D-32CA-4E77-A190-D1E490593109}"/>
                </a:ext>
              </a:extLst>
            </p:cNvPr>
            <p:cNvSpPr/>
            <p:nvPr/>
          </p:nvSpPr>
          <p:spPr>
            <a:xfrm>
              <a:off x="5812743" y="2461819"/>
              <a:ext cx="548640" cy="548640"/>
            </a:xfrm>
            <a:prstGeom prst="ellipse">
              <a:avLst/>
            </a:prstGeom>
            <a:solidFill>
              <a:srgbClr val="F37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9" name="Oval 148">
              <a:extLst>
                <a:ext uri="{FF2B5EF4-FFF2-40B4-BE49-F238E27FC236}">
                  <a16:creationId xmlns:a16="http://schemas.microsoft.com/office/drawing/2014/main" id="{E88759BC-6AA1-48DA-AC2F-EFF9909B65DC}"/>
                </a:ext>
              </a:extLst>
            </p:cNvPr>
            <p:cNvSpPr/>
            <p:nvPr/>
          </p:nvSpPr>
          <p:spPr>
            <a:xfrm>
              <a:off x="6177517" y="4506062"/>
              <a:ext cx="548640" cy="548640"/>
            </a:xfrm>
            <a:prstGeom prst="ellipse">
              <a:avLst/>
            </a:prstGeom>
            <a:solidFill>
              <a:srgbClr val="F9C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0" name="Oval 149">
              <a:extLst>
                <a:ext uri="{FF2B5EF4-FFF2-40B4-BE49-F238E27FC236}">
                  <a16:creationId xmlns:a16="http://schemas.microsoft.com/office/drawing/2014/main" id="{EAA384CE-E91A-46F2-B10C-FC22A09B7EE1}"/>
                </a:ext>
              </a:extLst>
            </p:cNvPr>
            <p:cNvSpPr/>
            <p:nvPr/>
          </p:nvSpPr>
          <p:spPr>
            <a:xfrm>
              <a:off x="4884488" y="5927283"/>
              <a:ext cx="548640" cy="548640"/>
            </a:xfrm>
            <a:prstGeom prst="ellipse">
              <a:avLst/>
            </a:prstGeom>
            <a:solidFill>
              <a:srgbClr val="43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54" name="TextBox 153">
            <a:extLst>
              <a:ext uri="{FF2B5EF4-FFF2-40B4-BE49-F238E27FC236}">
                <a16:creationId xmlns:a16="http://schemas.microsoft.com/office/drawing/2014/main" id="{A0933801-7A67-4AC6-8202-7CD9E8C1A1DC}"/>
              </a:ext>
            </a:extLst>
          </p:cNvPr>
          <p:cNvSpPr txBox="1"/>
          <p:nvPr/>
        </p:nvSpPr>
        <p:spPr>
          <a:xfrm>
            <a:off x="7750629" y="1633196"/>
            <a:ext cx="3870546" cy="307777"/>
          </a:xfrm>
          <a:prstGeom prst="rect">
            <a:avLst/>
          </a:prstGeom>
          <a:noFill/>
        </p:spPr>
        <p:txBody>
          <a:bodyPr wrap="square" lIns="108000" rIns="108000" rtlCol="0">
            <a:spAutoFit/>
          </a:bodyPr>
          <a:lstStyle/>
          <a:p>
            <a:r>
              <a:rPr lang="en-US" sz="1400" dirty="0">
                <a:solidFill>
                  <a:srgbClr val="002060"/>
                </a:solidFill>
                <a:latin typeface="Helvetica" pitchFamily="2" charset="0"/>
                <a:ea typeface="Calibri" panose="020F0502020204030204" pitchFamily="34" charset="0"/>
              </a:rPr>
              <a:t>T</a:t>
            </a:r>
            <a:r>
              <a:rPr lang="en-US" sz="1400" dirty="0">
                <a:solidFill>
                  <a:srgbClr val="002060"/>
                </a:solidFill>
                <a:effectLst/>
                <a:latin typeface="Helvetica" pitchFamily="2" charset="0"/>
                <a:ea typeface="Calibri" panose="020F0502020204030204" pitchFamily="34" charset="0"/>
              </a:rPr>
              <a:t>his records the electrical activity of the heart.</a:t>
            </a:r>
            <a:endParaRPr lang="en-US" altLang="ko-KR" sz="1050" dirty="0">
              <a:solidFill>
                <a:srgbClr val="002060"/>
              </a:solidFill>
              <a:ea typeface="+mj-ea"/>
              <a:cs typeface="Arial" pitchFamily="34" charset="0"/>
            </a:endParaRPr>
          </a:p>
        </p:txBody>
      </p:sp>
      <p:sp>
        <p:nvSpPr>
          <p:cNvPr id="156" name="TextBox 155">
            <a:extLst>
              <a:ext uri="{FF2B5EF4-FFF2-40B4-BE49-F238E27FC236}">
                <a16:creationId xmlns:a16="http://schemas.microsoft.com/office/drawing/2014/main" id="{8DB89A83-1089-487B-965A-FBADBF8968E3}"/>
              </a:ext>
            </a:extLst>
          </p:cNvPr>
          <p:cNvSpPr txBox="1"/>
          <p:nvPr/>
        </p:nvSpPr>
        <p:spPr>
          <a:xfrm>
            <a:off x="5433128" y="1463919"/>
            <a:ext cx="2317501" cy="646331"/>
          </a:xfrm>
          <a:prstGeom prst="rect">
            <a:avLst/>
          </a:prstGeom>
          <a:noFill/>
        </p:spPr>
        <p:txBody>
          <a:bodyPr wrap="square" lIns="108000" rIns="108000" rtlCol="0">
            <a:spAutoFit/>
          </a:bodyPr>
          <a:lstStyle/>
          <a:p>
            <a:pPr algn="ctr"/>
            <a:r>
              <a:rPr lang="en-US" b="1" dirty="0">
                <a:solidFill>
                  <a:srgbClr val="002060"/>
                </a:solidFill>
                <a:effectLst/>
                <a:latin typeface="Helvetica" pitchFamily="2" charset="0"/>
                <a:ea typeface="Calibri" panose="020F0502020204030204" pitchFamily="34" charset="0"/>
              </a:rPr>
              <a:t>Electrocardiogram </a:t>
            </a:r>
          </a:p>
          <a:p>
            <a:r>
              <a:rPr lang="en-US" b="1" dirty="0">
                <a:solidFill>
                  <a:srgbClr val="002060"/>
                </a:solidFill>
                <a:effectLst/>
                <a:latin typeface="Helvetica" pitchFamily="2" charset="0"/>
                <a:ea typeface="Calibri" panose="020F0502020204030204" pitchFamily="34" charset="0"/>
              </a:rPr>
              <a:t>(ECG or EKG)</a:t>
            </a:r>
            <a:endParaRPr lang="ko-KR" altLang="en-US" sz="1200" b="1" dirty="0">
              <a:solidFill>
                <a:srgbClr val="002060"/>
              </a:solidFill>
              <a:ea typeface="+mj-ea"/>
              <a:cs typeface="Arial" pitchFamily="34" charset="0"/>
            </a:endParaRPr>
          </a:p>
        </p:txBody>
      </p:sp>
      <p:sp>
        <p:nvSpPr>
          <p:cNvPr id="158" name="TextBox 157">
            <a:extLst>
              <a:ext uri="{FF2B5EF4-FFF2-40B4-BE49-F238E27FC236}">
                <a16:creationId xmlns:a16="http://schemas.microsoft.com/office/drawing/2014/main" id="{A9AE2BC4-ED47-4E7B-B452-7D81B317569C}"/>
              </a:ext>
            </a:extLst>
          </p:cNvPr>
          <p:cNvSpPr txBox="1"/>
          <p:nvPr/>
        </p:nvSpPr>
        <p:spPr>
          <a:xfrm>
            <a:off x="8380326" y="2388196"/>
            <a:ext cx="3739916" cy="523220"/>
          </a:xfrm>
          <a:prstGeom prst="rect">
            <a:avLst/>
          </a:prstGeom>
          <a:noFill/>
        </p:spPr>
        <p:txBody>
          <a:bodyPr wrap="square" lIns="108000" rIns="108000" rtlCol="0">
            <a:spAutoFit/>
          </a:bodyPr>
          <a:lstStyle/>
          <a:p>
            <a:r>
              <a:rPr lang="en-US" sz="1400" dirty="0">
                <a:solidFill>
                  <a:srgbClr val="002060"/>
                </a:solidFill>
                <a:latin typeface="Helvetica" pitchFamily="2" charset="0"/>
                <a:ea typeface="Calibri" panose="020F0502020204030204" pitchFamily="34" charset="0"/>
              </a:rPr>
              <a:t>T</a:t>
            </a:r>
            <a:r>
              <a:rPr lang="en-US" sz="1400" dirty="0">
                <a:solidFill>
                  <a:srgbClr val="002060"/>
                </a:solidFill>
                <a:effectLst/>
                <a:latin typeface="Helvetica" pitchFamily="2" charset="0"/>
                <a:ea typeface="Calibri" panose="020F0502020204030204" pitchFamily="34" charset="0"/>
              </a:rPr>
              <a:t>his records heart rhythms while the person carries out exercise or their regular activities. </a:t>
            </a:r>
            <a:endParaRPr lang="en-US" altLang="ko-KR" sz="1050" dirty="0">
              <a:solidFill>
                <a:srgbClr val="002060"/>
              </a:solidFill>
              <a:ea typeface="+mj-ea"/>
              <a:cs typeface="Arial" pitchFamily="34" charset="0"/>
            </a:endParaRPr>
          </a:p>
        </p:txBody>
      </p:sp>
      <p:sp>
        <p:nvSpPr>
          <p:cNvPr id="160" name="TextBox 159">
            <a:extLst>
              <a:ext uri="{FF2B5EF4-FFF2-40B4-BE49-F238E27FC236}">
                <a16:creationId xmlns:a16="http://schemas.microsoft.com/office/drawing/2014/main" id="{BB08B03E-FB75-41DD-88BC-E409FCDEAAEC}"/>
              </a:ext>
            </a:extLst>
          </p:cNvPr>
          <p:cNvSpPr txBox="1"/>
          <p:nvPr/>
        </p:nvSpPr>
        <p:spPr>
          <a:xfrm>
            <a:off x="6348475" y="2465140"/>
            <a:ext cx="2115343" cy="369332"/>
          </a:xfrm>
          <a:prstGeom prst="rect">
            <a:avLst/>
          </a:prstGeom>
          <a:noFill/>
        </p:spPr>
        <p:txBody>
          <a:bodyPr wrap="square" lIns="108000" rIns="108000" rtlCol="0">
            <a:spAutoFit/>
          </a:bodyPr>
          <a:lstStyle/>
          <a:p>
            <a:r>
              <a:rPr lang="en-US" b="1" dirty="0">
                <a:solidFill>
                  <a:srgbClr val="002060"/>
                </a:solidFill>
                <a:effectLst/>
                <a:latin typeface="Helvetica" pitchFamily="2" charset="0"/>
                <a:ea typeface="Calibri" panose="020F0502020204030204" pitchFamily="34" charset="0"/>
              </a:rPr>
              <a:t>Ambulatory ECG</a:t>
            </a:r>
            <a:endParaRPr lang="ko-KR" altLang="en-US" sz="1200" b="1" dirty="0">
              <a:solidFill>
                <a:srgbClr val="002060"/>
              </a:solidFill>
              <a:ea typeface="+mj-ea"/>
              <a:cs typeface="Arial" pitchFamily="34" charset="0"/>
            </a:endParaRPr>
          </a:p>
        </p:txBody>
      </p:sp>
      <p:sp>
        <p:nvSpPr>
          <p:cNvPr id="162" name="TextBox 161">
            <a:extLst>
              <a:ext uri="{FF2B5EF4-FFF2-40B4-BE49-F238E27FC236}">
                <a16:creationId xmlns:a16="http://schemas.microsoft.com/office/drawing/2014/main" id="{8C8E839F-92ED-4063-B544-58AFB0885706}"/>
              </a:ext>
            </a:extLst>
          </p:cNvPr>
          <p:cNvSpPr txBox="1"/>
          <p:nvPr/>
        </p:nvSpPr>
        <p:spPr>
          <a:xfrm>
            <a:off x="9124412" y="3333402"/>
            <a:ext cx="2936958" cy="738664"/>
          </a:xfrm>
          <a:prstGeom prst="rect">
            <a:avLst/>
          </a:prstGeom>
          <a:noFill/>
        </p:spPr>
        <p:txBody>
          <a:bodyPr wrap="square" lIns="108000" rIns="108000" rtlCol="0">
            <a:spAutoFit/>
          </a:bodyPr>
          <a:lstStyle/>
          <a:p>
            <a:r>
              <a:rPr lang="en-US" sz="1400" dirty="0">
                <a:solidFill>
                  <a:srgbClr val="002060"/>
                </a:solidFill>
                <a:effectLst/>
                <a:latin typeface="Helvetica" pitchFamily="2" charset="0"/>
                <a:ea typeface="Calibri" panose="020F0502020204030204" pitchFamily="34" charset="0"/>
              </a:rPr>
              <a:t>Nuclear imaging techniques use radioactive materials to study cardiovascular disorders.</a:t>
            </a:r>
            <a:endParaRPr lang="en-US" altLang="ko-KR" sz="900" dirty="0">
              <a:solidFill>
                <a:srgbClr val="002060"/>
              </a:solidFill>
              <a:ea typeface="+mj-ea"/>
              <a:cs typeface="Arial" pitchFamily="34" charset="0"/>
            </a:endParaRPr>
          </a:p>
        </p:txBody>
      </p:sp>
      <p:sp>
        <p:nvSpPr>
          <p:cNvPr id="164" name="TextBox 163">
            <a:extLst>
              <a:ext uri="{FF2B5EF4-FFF2-40B4-BE49-F238E27FC236}">
                <a16:creationId xmlns:a16="http://schemas.microsoft.com/office/drawing/2014/main" id="{9865631F-1C2A-4F94-A90F-E87F1941CE49}"/>
              </a:ext>
            </a:extLst>
          </p:cNvPr>
          <p:cNvSpPr txBox="1"/>
          <p:nvPr/>
        </p:nvSpPr>
        <p:spPr>
          <a:xfrm>
            <a:off x="6814615" y="3518068"/>
            <a:ext cx="2284235" cy="369332"/>
          </a:xfrm>
          <a:prstGeom prst="rect">
            <a:avLst/>
          </a:prstGeom>
          <a:noFill/>
        </p:spPr>
        <p:txBody>
          <a:bodyPr wrap="square" lIns="108000" rIns="108000" rtlCol="0">
            <a:spAutoFit/>
          </a:bodyPr>
          <a:lstStyle/>
          <a:p>
            <a:r>
              <a:rPr lang="en-US" sz="1800" b="1" dirty="0">
                <a:solidFill>
                  <a:srgbClr val="002060"/>
                </a:solidFill>
                <a:effectLst/>
                <a:latin typeface="Helvetica" pitchFamily="2" charset="0"/>
                <a:ea typeface="Calibri" panose="020F0502020204030204" pitchFamily="34" charset="0"/>
              </a:rPr>
              <a:t>Nuclear cardiology</a:t>
            </a:r>
            <a:endParaRPr lang="ko-KR" altLang="en-US" sz="1200" b="1" dirty="0">
              <a:solidFill>
                <a:srgbClr val="002060"/>
              </a:solidFill>
              <a:ea typeface="+mj-ea"/>
              <a:cs typeface="Arial" pitchFamily="34" charset="0"/>
            </a:endParaRPr>
          </a:p>
        </p:txBody>
      </p:sp>
      <p:sp>
        <p:nvSpPr>
          <p:cNvPr id="166" name="TextBox 165">
            <a:extLst>
              <a:ext uri="{FF2B5EF4-FFF2-40B4-BE49-F238E27FC236}">
                <a16:creationId xmlns:a16="http://schemas.microsoft.com/office/drawing/2014/main" id="{94D9EC12-04C3-41F3-B4E6-3C851D6A190A}"/>
              </a:ext>
            </a:extLst>
          </p:cNvPr>
          <p:cNvSpPr txBox="1"/>
          <p:nvPr/>
        </p:nvSpPr>
        <p:spPr>
          <a:xfrm>
            <a:off x="9479918" y="4432720"/>
            <a:ext cx="2581452" cy="738664"/>
          </a:xfrm>
          <a:prstGeom prst="rect">
            <a:avLst/>
          </a:prstGeom>
          <a:noFill/>
        </p:spPr>
        <p:txBody>
          <a:bodyPr wrap="square" lIns="108000" rIns="108000" rtlCol="0">
            <a:spAutoFit/>
          </a:bodyPr>
          <a:lstStyle/>
          <a:p>
            <a:r>
              <a:rPr lang="en-US" sz="1400" dirty="0">
                <a:solidFill>
                  <a:srgbClr val="002060"/>
                </a:solidFill>
                <a:effectLst/>
                <a:latin typeface="Helvetica" pitchFamily="2" charset="0"/>
                <a:ea typeface="Calibri" panose="020F0502020204030204" pitchFamily="34" charset="0"/>
              </a:rPr>
              <a:t>A small tube in or near the heart collects data and may help relieve a blockage. </a:t>
            </a:r>
            <a:endParaRPr lang="en-US" altLang="ko-KR" sz="900" dirty="0">
              <a:solidFill>
                <a:srgbClr val="002060"/>
              </a:solidFill>
              <a:ea typeface="+mj-ea"/>
              <a:cs typeface="Arial" pitchFamily="34" charset="0"/>
            </a:endParaRPr>
          </a:p>
        </p:txBody>
      </p:sp>
      <p:sp>
        <p:nvSpPr>
          <p:cNvPr id="168" name="TextBox 167">
            <a:extLst>
              <a:ext uri="{FF2B5EF4-FFF2-40B4-BE49-F238E27FC236}">
                <a16:creationId xmlns:a16="http://schemas.microsoft.com/office/drawing/2014/main" id="{178A7098-51BD-4714-B0B1-393DE391A7A8}"/>
              </a:ext>
            </a:extLst>
          </p:cNvPr>
          <p:cNvSpPr txBox="1"/>
          <p:nvPr/>
        </p:nvSpPr>
        <p:spPr>
          <a:xfrm>
            <a:off x="6726157" y="4617386"/>
            <a:ext cx="2753761" cy="369332"/>
          </a:xfrm>
          <a:prstGeom prst="rect">
            <a:avLst/>
          </a:prstGeom>
          <a:noFill/>
        </p:spPr>
        <p:txBody>
          <a:bodyPr wrap="square" lIns="108000" rIns="108000" rtlCol="0">
            <a:spAutoFit/>
          </a:bodyPr>
          <a:lstStyle/>
          <a:p>
            <a:r>
              <a:rPr lang="en-US" sz="1800" b="1" dirty="0">
                <a:solidFill>
                  <a:srgbClr val="002060"/>
                </a:solidFill>
                <a:effectLst/>
                <a:latin typeface="Helvetica" pitchFamily="2" charset="0"/>
                <a:ea typeface="Calibri" panose="020F0502020204030204" pitchFamily="34" charset="0"/>
              </a:rPr>
              <a:t>Cardiac catheterization</a:t>
            </a:r>
            <a:endParaRPr lang="ko-KR" altLang="en-US" sz="1200" b="1" dirty="0">
              <a:solidFill>
                <a:srgbClr val="002060"/>
              </a:solidFill>
              <a:ea typeface="+mj-ea"/>
              <a:cs typeface="Arial" pitchFamily="34" charset="0"/>
            </a:endParaRPr>
          </a:p>
        </p:txBody>
      </p:sp>
      <p:sp>
        <p:nvSpPr>
          <p:cNvPr id="170" name="TextBox 169">
            <a:extLst>
              <a:ext uri="{FF2B5EF4-FFF2-40B4-BE49-F238E27FC236}">
                <a16:creationId xmlns:a16="http://schemas.microsoft.com/office/drawing/2014/main" id="{D1581D25-6AD4-4789-951D-0ABE7A5BA6B0}"/>
              </a:ext>
            </a:extLst>
          </p:cNvPr>
          <p:cNvSpPr txBox="1"/>
          <p:nvPr/>
        </p:nvSpPr>
        <p:spPr>
          <a:xfrm>
            <a:off x="8364775" y="5396133"/>
            <a:ext cx="3519085" cy="523220"/>
          </a:xfrm>
          <a:prstGeom prst="rect">
            <a:avLst/>
          </a:prstGeom>
          <a:noFill/>
        </p:spPr>
        <p:txBody>
          <a:bodyPr wrap="square" lIns="108000" rIns="108000" rtlCol="0">
            <a:spAutoFit/>
          </a:bodyPr>
          <a:lstStyle/>
          <a:p>
            <a:r>
              <a:rPr lang="en-US" sz="1400" dirty="0">
                <a:solidFill>
                  <a:srgbClr val="002060"/>
                </a:solidFill>
                <a:latin typeface="Helvetica" pitchFamily="2" charset="0"/>
                <a:ea typeface="Calibri" panose="020F0502020204030204" pitchFamily="34" charset="0"/>
              </a:rPr>
              <a:t>T</a:t>
            </a:r>
            <a:r>
              <a:rPr lang="en-US" sz="1400" dirty="0">
                <a:solidFill>
                  <a:srgbClr val="002060"/>
                </a:solidFill>
                <a:effectLst/>
                <a:latin typeface="Helvetica" pitchFamily="2" charset="0"/>
                <a:ea typeface="Calibri" panose="020F0502020204030204" pitchFamily="34" charset="0"/>
              </a:rPr>
              <a:t>his shows the changes of heart rhythm when resting and exercising. </a:t>
            </a:r>
            <a:endParaRPr lang="en-US" altLang="ko-KR" sz="1050" dirty="0">
              <a:solidFill>
                <a:srgbClr val="002060"/>
              </a:solidFill>
              <a:ea typeface="+mj-ea"/>
              <a:cs typeface="Arial" pitchFamily="34" charset="0"/>
            </a:endParaRPr>
          </a:p>
        </p:txBody>
      </p:sp>
      <p:sp>
        <p:nvSpPr>
          <p:cNvPr id="172" name="TextBox 171">
            <a:extLst>
              <a:ext uri="{FF2B5EF4-FFF2-40B4-BE49-F238E27FC236}">
                <a16:creationId xmlns:a16="http://schemas.microsoft.com/office/drawing/2014/main" id="{D87B186E-7A86-4756-BDD1-CC327029CC53}"/>
              </a:ext>
            </a:extLst>
          </p:cNvPr>
          <p:cNvSpPr txBox="1"/>
          <p:nvPr/>
        </p:nvSpPr>
        <p:spPr>
          <a:xfrm>
            <a:off x="6289881" y="5334578"/>
            <a:ext cx="2462233" cy="646331"/>
          </a:xfrm>
          <a:prstGeom prst="rect">
            <a:avLst/>
          </a:prstGeom>
          <a:noFill/>
        </p:spPr>
        <p:txBody>
          <a:bodyPr wrap="square" lIns="108000" rIns="108000" rtlCol="0">
            <a:spAutoFit/>
          </a:bodyPr>
          <a:lstStyle/>
          <a:p>
            <a:r>
              <a:rPr lang="en-US" sz="1800" b="1" dirty="0">
                <a:solidFill>
                  <a:srgbClr val="002060"/>
                </a:solidFill>
                <a:effectLst/>
                <a:latin typeface="Helvetica" pitchFamily="2" charset="0"/>
                <a:ea typeface="Calibri" panose="020F0502020204030204" pitchFamily="34" charset="0"/>
              </a:rPr>
              <a:t>An exercise test, </a:t>
            </a:r>
          </a:p>
          <a:p>
            <a:r>
              <a:rPr lang="en-US" sz="1800" b="1" dirty="0">
                <a:solidFill>
                  <a:srgbClr val="002060"/>
                </a:solidFill>
                <a:effectLst/>
                <a:latin typeface="Helvetica" pitchFamily="2" charset="0"/>
                <a:ea typeface="Calibri" panose="020F0502020204030204" pitchFamily="34" charset="0"/>
              </a:rPr>
              <a:t>or stress test</a:t>
            </a:r>
            <a:endParaRPr lang="ko-KR" altLang="en-US" sz="1200" b="1" dirty="0">
              <a:solidFill>
                <a:srgbClr val="002060"/>
              </a:solidFill>
              <a:ea typeface="+mj-ea"/>
              <a:cs typeface="Arial" pitchFamily="34" charset="0"/>
            </a:endParaRPr>
          </a:p>
        </p:txBody>
      </p:sp>
      <p:sp>
        <p:nvSpPr>
          <p:cNvPr id="174" name="TextBox 173">
            <a:extLst>
              <a:ext uri="{FF2B5EF4-FFF2-40B4-BE49-F238E27FC236}">
                <a16:creationId xmlns:a16="http://schemas.microsoft.com/office/drawing/2014/main" id="{699B787F-EB96-4BC3-BE85-FAB61D434C2C}"/>
              </a:ext>
            </a:extLst>
          </p:cNvPr>
          <p:cNvSpPr txBox="1"/>
          <p:nvPr/>
        </p:nvSpPr>
        <p:spPr>
          <a:xfrm>
            <a:off x="7546843" y="6007102"/>
            <a:ext cx="4156838" cy="583108"/>
          </a:xfrm>
          <a:prstGeom prst="rect">
            <a:avLst/>
          </a:prstGeom>
          <a:noFill/>
        </p:spPr>
        <p:txBody>
          <a:bodyPr wrap="square" lIns="108000" rIns="108000" rtlCol="0">
            <a:spAutoFit/>
          </a:bodyPr>
          <a:lstStyle/>
          <a:p>
            <a:pPr marL="0" marR="0">
              <a:lnSpc>
                <a:spcPts val="1950"/>
              </a:lnSpc>
              <a:spcBef>
                <a:spcPts val="1875"/>
              </a:spcBef>
              <a:spcAft>
                <a:spcPts val="1875"/>
              </a:spcAft>
            </a:pPr>
            <a:r>
              <a:rPr lang="en-US" sz="1400" dirty="0">
                <a:solidFill>
                  <a:srgbClr val="002060"/>
                </a:solidFill>
                <a:latin typeface="Helvetica" pitchFamily="2" charset="0"/>
                <a:ea typeface="Times New Roman" panose="02020603050405020304" pitchFamily="18" charset="0"/>
              </a:rPr>
              <a:t>T</a:t>
            </a:r>
            <a:r>
              <a:rPr lang="en-US" sz="1400" dirty="0">
                <a:solidFill>
                  <a:srgbClr val="002060"/>
                </a:solidFill>
                <a:effectLst/>
                <a:latin typeface="Helvetica" pitchFamily="2" charset="0"/>
                <a:ea typeface="Times New Roman" panose="02020603050405020304" pitchFamily="18" charset="0"/>
              </a:rPr>
              <a:t>his provides an ultrasound picture that shows the structure of the heart chambers.</a:t>
            </a:r>
            <a:endParaRPr lang="en-US" sz="1400" dirty="0">
              <a:solidFill>
                <a:srgbClr val="002060"/>
              </a:solidFill>
              <a:effectLst/>
              <a:latin typeface="Times New Roman" panose="02020603050405020304" pitchFamily="18" charset="0"/>
              <a:ea typeface="Times New Roman" panose="02020603050405020304" pitchFamily="18" charset="0"/>
            </a:endParaRPr>
          </a:p>
        </p:txBody>
      </p:sp>
      <p:sp>
        <p:nvSpPr>
          <p:cNvPr id="176" name="TextBox 175">
            <a:extLst>
              <a:ext uri="{FF2B5EF4-FFF2-40B4-BE49-F238E27FC236}">
                <a16:creationId xmlns:a16="http://schemas.microsoft.com/office/drawing/2014/main" id="{3FEEBE4E-C7F3-4B4B-BCF0-28FCEE80E4AA}"/>
              </a:ext>
            </a:extLst>
          </p:cNvPr>
          <p:cNvSpPr txBox="1"/>
          <p:nvPr/>
        </p:nvSpPr>
        <p:spPr>
          <a:xfrm>
            <a:off x="5514403" y="6113990"/>
            <a:ext cx="2154949" cy="369332"/>
          </a:xfrm>
          <a:prstGeom prst="rect">
            <a:avLst/>
          </a:prstGeom>
          <a:noFill/>
        </p:spPr>
        <p:txBody>
          <a:bodyPr wrap="square" lIns="108000" rIns="108000" rtlCol="0">
            <a:spAutoFit/>
          </a:bodyPr>
          <a:lstStyle/>
          <a:p>
            <a:r>
              <a:rPr lang="en-US" sz="1800" b="1" dirty="0">
                <a:solidFill>
                  <a:srgbClr val="002060"/>
                </a:solidFill>
                <a:effectLst/>
                <a:latin typeface="Helvetica" pitchFamily="2" charset="0"/>
                <a:ea typeface="Calibri" panose="020F0502020204030204" pitchFamily="34" charset="0"/>
              </a:rPr>
              <a:t>Echocardiogram</a:t>
            </a:r>
            <a:endParaRPr lang="ko-KR" altLang="en-US" sz="1200" b="1" dirty="0">
              <a:solidFill>
                <a:srgbClr val="002060"/>
              </a:solidFill>
              <a:ea typeface="+mj-ea"/>
              <a:cs typeface="Arial" pitchFamily="34" charset="0"/>
            </a:endParaRPr>
          </a:p>
        </p:txBody>
      </p:sp>
      <p:pic>
        <p:nvPicPr>
          <p:cNvPr id="180" name="Picture Placeholder 179">
            <a:extLst>
              <a:ext uri="{FF2B5EF4-FFF2-40B4-BE49-F238E27FC236}">
                <a16:creationId xmlns:a16="http://schemas.microsoft.com/office/drawing/2014/main" id="{17AACBA0-AB71-4ACB-AAE9-69A8F83E88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291" r="13291"/>
          <a:stretch>
            <a:fillRect/>
          </a:stretch>
        </p:blipFill>
        <p:spPr/>
      </p:pic>
      <p:sp>
        <p:nvSpPr>
          <p:cNvPr id="3" name="Rectangle: Rounded Corners 2">
            <a:extLst>
              <a:ext uri="{FF2B5EF4-FFF2-40B4-BE49-F238E27FC236}">
                <a16:creationId xmlns:a16="http://schemas.microsoft.com/office/drawing/2014/main" id="{80C0389E-EF0D-4771-891A-F1E2962F5BD7}"/>
              </a:ext>
            </a:extLst>
          </p:cNvPr>
          <p:cNvSpPr/>
          <p:nvPr/>
        </p:nvSpPr>
        <p:spPr>
          <a:xfrm>
            <a:off x="11575720" y="6486156"/>
            <a:ext cx="616280" cy="3718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C62F0D-A40E-4B35-AC80-D04E3366C10A}"/>
              </a:ext>
            </a:extLst>
          </p:cNvPr>
          <p:cNvSpPr txBox="1"/>
          <p:nvPr/>
        </p:nvSpPr>
        <p:spPr>
          <a:xfrm>
            <a:off x="11674508" y="6486156"/>
            <a:ext cx="418704" cy="369332"/>
          </a:xfrm>
          <a:prstGeom prst="rect">
            <a:avLst/>
          </a:prstGeom>
          <a:noFill/>
        </p:spPr>
        <p:txBody>
          <a:bodyPr wrap="none" rtlCol="0">
            <a:spAutoFit/>
          </a:bodyPr>
          <a:lstStyle/>
          <a:p>
            <a:r>
              <a:rPr lang="en-US" b="1" dirty="0">
                <a:solidFill>
                  <a:schemeClr val="bg1"/>
                </a:solidFill>
              </a:rPr>
              <a:t>09</a:t>
            </a:r>
          </a:p>
        </p:txBody>
      </p:sp>
    </p:spTree>
    <p:extLst>
      <p:ext uri="{BB962C8B-B14F-4D97-AF65-F5344CB8AC3E}">
        <p14:creationId xmlns:p14="http://schemas.microsoft.com/office/powerpoint/2010/main" val="417613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eelOff"/>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 calcmode="lin" valueType="num">
                                      <p:cBhvr>
                                        <p:cTn id="11" dur="500" fill="hold"/>
                                        <p:tgtEl>
                                          <p:spTgt spid="180"/>
                                        </p:tgtEl>
                                        <p:attrNameLst>
                                          <p:attrName>ppt_w</p:attrName>
                                        </p:attrNameLst>
                                      </p:cBhvr>
                                      <p:tavLst>
                                        <p:tav tm="0">
                                          <p:val>
                                            <p:fltVal val="0"/>
                                          </p:val>
                                        </p:tav>
                                        <p:tav tm="100000">
                                          <p:val>
                                            <p:strVal val="#ppt_w"/>
                                          </p:val>
                                        </p:tav>
                                      </p:tavLst>
                                    </p:anim>
                                    <p:anim calcmode="lin" valueType="num">
                                      <p:cBhvr>
                                        <p:cTn id="12" dur="500" fill="hold"/>
                                        <p:tgtEl>
                                          <p:spTgt spid="180"/>
                                        </p:tgtEl>
                                        <p:attrNameLst>
                                          <p:attrName>ppt_h</p:attrName>
                                        </p:attrNameLst>
                                      </p:cBhvr>
                                      <p:tavLst>
                                        <p:tav tm="0">
                                          <p:val>
                                            <p:fltVal val="0"/>
                                          </p:val>
                                        </p:tav>
                                        <p:tav tm="100000">
                                          <p:val>
                                            <p:strVal val="#ppt_h"/>
                                          </p:val>
                                        </p:tav>
                                      </p:tavLst>
                                    </p:anim>
                                    <p:animEffect transition="in" filter="fade">
                                      <p:cBhvr>
                                        <p:cTn id="13" dur="500"/>
                                        <p:tgtEl>
                                          <p:spTgt spid="180"/>
                                        </p:tgtEl>
                                      </p:cBhvr>
                                    </p:animEffec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wipe(up)">
                                      <p:cBhvr>
                                        <p:cTn id="17" dur="500"/>
                                        <p:tgtEl>
                                          <p:spTgt spid="144"/>
                                        </p:tgtEl>
                                      </p:cBhvr>
                                    </p:animEffect>
                                  </p:childTnLst>
                                </p:cTn>
                              </p:par>
                            </p:childTnLst>
                          </p:cTn>
                        </p:par>
                        <p:par>
                          <p:cTn id="18" fill="hold">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156"/>
                                        </p:tgtEl>
                                        <p:attrNameLst>
                                          <p:attrName>style.visibility</p:attrName>
                                        </p:attrNameLst>
                                      </p:cBhvr>
                                      <p:to>
                                        <p:strVal val="visible"/>
                                      </p:to>
                                    </p:set>
                                    <p:anim calcmode="lin" valueType="num">
                                      <p:cBhvr>
                                        <p:cTn id="21" dur="500" fill="hold"/>
                                        <p:tgtEl>
                                          <p:spTgt spid="156"/>
                                        </p:tgtEl>
                                        <p:attrNameLst>
                                          <p:attrName>ppt_w</p:attrName>
                                        </p:attrNameLst>
                                      </p:cBhvr>
                                      <p:tavLst>
                                        <p:tav tm="0">
                                          <p:val>
                                            <p:fltVal val="0"/>
                                          </p:val>
                                        </p:tav>
                                        <p:tav tm="100000">
                                          <p:val>
                                            <p:strVal val="#ppt_w"/>
                                          </p:val>
                                        </p:tav>
                                      </p:tavLst>
                                    </p:anim>
                                    <p:anim calcmode="lin" valueType="num">
                                      <p:cBhvr>
                                        <p:cTn id="22" dur="500" fill="hold"/>
                                        <p:tgtEl>
                                          <p:spTgt spid="156"/>
                                        </p:tgtEl>
                                        <p:attrNameLst>
                                          <p:attrName>ppt_h</p:attrName>
                                        </p:attrNameLst>
                                      </p:cBhvr>
                                      <p:tavLst>
                                        <p:tav tm="0">
                                          <p:val>
                                            <p:fltVal val="0"/>
                                          </p:val>
                                        </p:tav>
                                        <p:tav tm="100000">
                                          <p:val>
                                            <p:strVal val="#ppt_h"/>
                                          </p:val>
                                        </p:tav>
                                      </p:tavLst>
                                    </p:anim>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wipe(left)">
                                      <p:cBhvr>
                                        <p:cTn id="26" dur="500"/>
                                        <p:tgtEl>
                                          <p:spTgt spid="154"/>
                                        </p:tgtEl>
                                      </p:cBhvr>
                                    </p:animEffect>
                                  </p:childTnLst>
                                </p:cTn>
                              </p:par>
                            </p:childTnLst>
                          </p:cTn>
                        </p:par>
                        <p:par>
                          <p:cTn id="27" fill="hold">
                            <p:stCondLst>
                              <p:cond delay="4000"/>
                            </p:stCondLst>
                            <p:childTnLst>
                              <p:par>
                                <p:cTn id="28" presetID="23" presetClass="entr" presetSubtype="16" fill="hold" grpId="0" nodeType="afterEffect">
                                  <p:stCondLst>
                                    <p:cond delay="0"/>
                                  </p:stCondLst>
                                  <p:childTnLst>
                                    <p:set>
                                      <p:cBhvr>
                                        <p:cTn id="29" dur="1" fill="hold">
                                          <p:stCondLst>
                                            <p:cond delay="0"/>
                                          </p:stCondLst>
                                        </p:cTn>
                                        <p:tgtEl>
                                          <p:spTgt spid="160"/>
                                        </p:tgtEl>
                                        <p:attrNameLst>
                                          <p:attrName>style.visibility</p:attrName>
                                        </p:attrNameLst>
                                      </p:cBhvr>
                                      <p:to>
                                        <p:strVal val="visible"/>
                                      </p:to>
                                    </p:set>
                                    <p:anim calcmode="lin" valueType="num">
                                      <p:cBhvr>
                                        <p:cTn id="30" dur="500" fill="hold"/>
                                        <p:tgtEl>
                                          <p:spTgt spid="160"/>
                                        </p:tgtEl>
                                        <p:attrNameLst>
                                          <p:attrName>ppt_w</p:attrName>
                                        </p:attrNameLst>
                                      </p:cBhvr>
                                      <p:tavLst>
                                        <p:tav tm="0">
                                          <p:val>
                                            <p:fltVal val="0"/>
                                          </p:val>
                                        </p:tav>
                                        <p:tav tm="100000">
                                          <p:val>
                                            <p:strVal val="#ppt_w"/>
                                          </p:val>
                                        </p:tav>
                                      </p:tavLst>
                                    </p:anim>
                                    <p:anim calcmode="lin" valueType="num">
                                      <p:cBhvr>
                                        <p:cTn id="31" dur="500" fill="hold"/>
                                        <p:tgtEl>
                                          <p:spTgt spid="160"/>
                                        </p:tgtEl>
                                        <p:attrNameLst>
                                          <p:attrName>ppt_h</p:attrName>
                                        </p:attrNameLst>
                                      </p:cBhvr>
                                      <p:tavLst>
                                        <p:tav tm="0">
                                          <p:val>
                                            <p:fltVal val="0"/>
                                          </p:val>
                                        </p:tav>
                                        <p:tav tm="100000">
                                          <p:val>
                                            <p:strVal val="#ppt_h"/>
                                          </p:val>
                                        </p:tav>
                                      </p:tavLst>
                                    </p:anim>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158"/>
                                        </p:tgtEl>
                                        <p:attrNameLst>
                                          <p:attrName>style.visibility</p:attrName>
                                        </p:attrNameLst>
                                      </p:cBhvr>
                                      <p:to>
                                        <p:strVal val="visible"/>
                                      </p:to>
                                    </p:set>
                                    <p:animEffect transition="in" filter="wipe(left)">
                                      <p:cBhvr>
                                        <p:cTn id="35" dur="500"/>
                                        <p:tgtEl>
                                          <p:spTgt spid="158"/>
                                        </p:tgtEl>
                                      </p:cBhvr>
                                    </p:animEffect>
                                  </p:childTnLst>
                                </p:cTn>
                              </p:par>
                            </p:childTnLst>
                          </p:cTn>
                        </p:par>
                        <p:par>
                          <p:cTn id="36" fill="hold">
                            <p:stCondLst>
                              <p:cond delay="5000"/>
                            </p:stCondLst>
                            <p:childTnLst>
                              <p:par>
                                <p:cTn id="37" presetID="23" presetClass="entr" presetSubtype="16" fill="hold" grpId="0" nodeType="afterEffect">
                                  <p:stCondLst>
                                    <p:cond delay="0"/>
                                  </p:stCondLst>
                                  <p:childTnLst>
                                    <p:set>
                                      <p:cBhvr>
                                        <p:cTn id="38" dur="1" fill="hold">
                                          <p:stCondLst>
                                            <p:cond delay="0"/>
                                          </p:stCondLst>
                                        </p:cTn>
                                        <p:tgtEl>
                                          <p:spTgt spid="164"/>
                                        </p:tgtEl>
                                        <p:attrNameLst>
                                          <p:attrName>style.visibility</p:attrName>
                                        </p:attrNameLst>
                                      </p:cBhvr>
                                      <p:to>
                                        <p:strVal val="visible"/>
                                      </p:to>
                                    </p:set>
                                    <p:anim calcmode="lin" valueType="num">
                                      <p:cBhvr>
                                        <p:cTn id="39" dur="500" fill="hold"/>
                                        <p:tgtEl>
                                          <p:spTgt spid="164"/>
                                        </p:tgtEl>
                                        <p:attrNameLst>
                                          <p:attrName>ppt_w</p:attrName>
                                        </p:attrNameLst>
                                      </p:cBhvr>
                                      <p:tavLst>
                                        <p:tav tm="0">
                                          <p:val>
                                            <p:fltVal val="0"/>
                                          </p:val>
                                        </p:tav>
                                        <p:tav tm="100000">
                                          <p:val>
                                            <p:strVal val="#ppt_w"/>
                                          </p:val>
                                        </p:tav>
                                      </p:tavLst>
                                    </p:anim>
                                    <p:anim calcmode="lin" valueType="num">
                                      <p:cBhvr>
                                        <p:cTn id="40" dur="500" fill="hold"/>
                                        <p:tgtEl>
                                          <p:spTgt spid="164"/>
                                        </p:tgtEl>
                                        <p:attrNameLst>
                                          <p:attrName>ppt_h</p:attrName>
                                        </p:attrNameLst>
                                      </p:cBhvr>
                                      <p:tavLst>
                                        <p:tav tm="0">
                                          <p:val>
                                            <p:fltVal val="0"/>
                                          </p:val>
                                        </p:tav>
                                        <p:tav tm="100000">
                                          <p:val>
                                            <p:strVal val="#ppt_h"/>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62"/>
                                        </p:tgtEl>
                                        <p:attrNameLst>
                                          <p:attrName>style.visibility</p:attrName>
                                        </p:attrNameLst>
                                      </p:cBhvr>
                                      <p:to>
                                        <p:strVal val="visible"/>
                                      </p:to>
                                    </p:set>
                                    <p:animEffect transition="in" filter="wipe(left)">
                                      <p:cBhvr>
                                        <p:cTn id="44" dur="500"/>
                                        <p:tgtEl>
                                          <p:spTgt spid="162"/>
                                        </p:tgtEl>
                                      </p:cBhvr>
                                    </p:animEffect>
                                  </p:childTnLst>
                                </p:cTn>
                              </p:par>
                            </p:childTnLst>
                          </p:cTn>
                        </p:par>
                        <p:par>
                          <p:cTn id="45" fill="hold">
                            <p:stCondLst>
                              <p:cond delay="6000"/>
                            </p:stCondLst>
                            <p:childTnLst>
                              <p:par>
                                <p:cTn id="46" presetID="23" presetClass="entr" presetSubtype="16" fill="hold" grpId="0" nodeType="afterEffect">
                                  <p:stCondLst>
                                    <p:cond delay="0"/>
                                  </p:stCondLst>
                                  <p:childTnLst>
                                    <p:set>
                                      <p:cBhvr>
                                        <p:cTn id="47" dur="1" fill="hold">
                                          <p:stCondLst>
                                            <p:cond delay="0"/>
                                          </p:stCondLst>
                                        </p:cTn>
                                        <p:tgtEl>
                                          <p:spTgt spid="168"/>
                                        </p:tgtEl>
                                        <p:attrNameLst>
                                          <p:attrName>style.visibility</p:attrName>
                                        </p:attrNameLst>
                                      </p:cBhvr>
                                      <p:to>
                                        <p:strVal val="visible"/>
                                      </p:to>
                                    </p:set>
                                    <p:anim calcmode="lin" valueType="num">
                                      <p:cBhvr>
                                        <p:cTn id="48" dur="500" fill="hold"/>
                                        <p:tgtEl>
                                          <p:spTgt spid="168"/>
                                        </p:tgtEl>
                                        <p:attrNameLst>
                                          <p:attrName>ppt_w</p:attrName>
                                        </p:attrNameLst>
                                      </p:cBhvr>
                                      <p:tavLst>
                                        <p:tav tm="0">
                                          <p:val>
                                            <p:fltVal val="0"/>
                                          </p:val>
                                        </p:tav>
                                        <p:tav tm="100000">
                                          <p:val>
                                            <p:strVal val="#ppt_w"/>
                                          </p:val>
                                        </p:tav>
                                      </p:tavLst>
                                    </p:anim>
                                    <p:anim calcmode="lin" valueType="num">
                                      <p:cBhvr>
                                        <p:cTn id="49" dur="500" fill="hold"/>
                                        <p:tgtEl>
                                          <p:spTgt spid="168"/>
                                        </p:tgtEl>
                                        <p:attrNameLst>
                                          <p:attrName>ppt_h</p:attrName>
                                        </p:attrNameLst>
                                      </p:cBhvr>
                                      <p:tavLst>
                                        <p:tav tm="0">
                                          <p:val>
                                            <p:fltVal val="0"/>
                                          </p:val>
                                        </p:tav>
                                        <p:tav tm="100000">
                                          <p:val>
                                            <p:strVal val="#ppt_h"/>
                                          </p:val>
                                        </p:tav>
                                      </p:tavLst>
                                    </p:anim>
                                  </p:childTnLst>
                                </p:cTn>
                              </p:par>
                            </p:childTnLst>
                          </p:cTn>
                        </p:par>
                        <p:par>
                          <p:cTn id="50" fill="hold">
                            <p:stCondLst>
                              <p:cond delay="6500"/>
                            </p:stCondLst>
                            <p:childTnLst>
                              <p:par>
                                <p:cTn id="51" presetID="22" presetClass="entr" presetSubtype="8" fill="hold" grpId="0" nodeType="afterEffect">
                                  <p:stCondLst>
                                    <p:cond delay="0"/>
                                  </p:stCondLst>
                                  <p:childTnLst>
                                    <p:set>
                                      <p:cBhvr>
                                        <p:cTn id="52" dur="1" fill="hold">
                                          <p:stCondLst>
                                            <p:cond delay="0"/>
                                          </p:stCondLst>
                                        </p:cTn>
                                        <p:tgtEl>
                                          <p:spTgt spid="166"/>
                                        </p:tgtEl>
                                        <p:attrNameLst>
                                          <p:attrName>style.visibility</p:attrName>
                                        </p:attrNameLst>
                                      </p:cBhvr>
                                      <p:to>
                                        <p:strVal val="visible"/>
                                      </p:to>
                                    </p:set>
                                    <p:animEffect transition="in" filter="wipe(left)">
                                      <p:cBhvr>
                                        <p:cTn id="53" dur="500"/>
                                        <p:tgtEl>
                                          <p:spTgt spid="166"/>
                                        </p:tgtEl>
                                      </p:cBhvr>
                                    </p:animEffect>
                                  </p:childTnLst>
                                </p:cTn>
                              </p:par>
                            </p:childTnLst>
                          </p:cTn>
                        </p:par>
                        <p:par>
                          <p:cTn id="54" fill="hold">
                            <p:stCondLst>
                              <p:cond delay="7000"/>
                            </p:stCondLst>
                            <p:childTnLst>
                              <p:par>
                                <p:cTn id="55" presetID="23" presetClass="entr" presetSubtype="16" fill="hold" grpId="0" nodeType="afterEffect">
                                  <p:stCondLst>
                                    <p:cond delay="0"/>
                                  </p:stCondLst>
                                  <p:childTnLst>
                                    <p:set>
                                      <p:cBhvr>
                                        <p:cTn id="56" dur="1" fill="hold">
                                          <p:stCondLst>
                                            <p:cond delay="0"/>
                                          </p:stCondLst>
                                        </p:cTn>
                                        <p:tgtEl>
                                          <p:spTgt spid="172"/>
                                        </p:tgtEl>
                                        <p:attrNameLst>
                                          <p:attrName>style.visibility</p:attrName>
                                        </p:attrNameLst>
                                      </p:cBhvr>
                                      <p:to>
                                        <p:strVal val="visible"/>
                                      </p:to>
                                    </p:set>
                                    <p:anim calcmode="lin" valueType="num">
                                      <p:cBhvr>
                                        <p:cTn id="57" dur="500" fill="hold"/>
                                        <p:tgtEl>
                                          <p:spTgt spid="172"/>
                                        </p:tgtEl>
                                        <p:attrNameLst>
                                          <p:attrName>ppt_w</p:attrName>
                                        </p:attrNameLst>
                                      </p:cBhvr>
                                      <p:tavLst>
                                        <p:tav tm="0">
                                          <p:val>
                                            <p:fltVal val="0"/>
                                          </p:val>
                                        </p:tav>
                                        <p:tav tm="100000">
                                          <p:val>
                                            <p:strVal val="#ppt_w"/>
                                          </p:val>
                                        </p:tav>
                                      </p:tavLst>
                                    </p:anim>
                                    <p:anim calcmode="lin" valueType="num">
                                      <p:cBhvr>
                                        <p:cTn id="58" dur="500" fill="hold"/>
                                        <p:tgtEl>
                                          <p:spTgt spid="172"/>
                                        </p:tgtEl>
                                        <p:attrNameLst>
                                          <p:attrName>ppt_h</p:attrName>
                                        </p:attrNameLst>
                                      </p:cBhvr>
                                      <p:tavLst>
                                        <p:tav tm="0">
                                          <p:val>
                                            <p:fltVal val="0"/>
                                          </p:val>
                                        </p:tav>
                                        <p:tav tm="100000">
                                          <p:val>
                                            <p:strVal val="#ppt_h"/>
                                          </p:val>
                                        </p:tav>
                                      </p:tavLst>
                                    </p:anim>
                                  </p:childTnLst>
                                </p:cTn>
                              </p:par>
                            </p:childTnLst>
                          </p:cTn>
                        </p:par>
                        <p:par>
                          <p:cTn id="59" fill="hold">
                            <p:stCondLst>
                              <p:cond delay="7500"/>
                            </p:stCondLst>
                            <p:childTnLst>
                              <p:par>
                                <p:cTn id="60" presetID="22" presetClass="entr" presetSubtype="8" fill="hold" grpId="0" nodeType="afterEffect">
                                  <p:stCondLst>
                                    <p:cond delay="0"/>
                                  </p:stCondLst>
                                  <p:childTnLst>
                                    <p:set>
                                      <p:cBhvr>
                                        <p:cTn id="61" dur="1" fill="hold">
                                          <p:stCondLst>
                                            <p:cond delay="0"/>
                                          </p:stCondLst>
                                        </p:cTn>
                                        <p:tgtEl>
                                          <p:spTgt spid="170"/>
                                        </p:tgtEl>
                                        <p:attrNameLst>
                                          <p:attrName>style.visibility</p:attrName>
                                        </p:attrNameLst>
                                      </p:cBhvr>
                                      <p:to>
                                        <p:strVal val="visible"/>
                                      </p:to>
                                    </p:set>
                                    <p:animEffect transition="in" filter="wipe(left)">
                                      <p:cBhvr>
                                        <p:cTn id="62" dur="500"/>
                                        <p:tgtEl>
                                          <p:spTgt spid="170"/>
                                        </p:tgtEl>
                                      </p:cBhvr>
                                    </p:animEffect>
                                  </p:childTnLst>
                                </p:cTn>
                              </p:par>
                            </p:childTnLst>
                          </p:cTn>
                        </p:par>
                        <p:par>
                          <p:cTn id="63" fill="hold">
                            <p:stCondLst>
                              <p:cond delay="8000"/>
                            </p:stCondLst>
                            <p:childTnLst>
                              <p:par>
                                <p:cTn id="64" presetID="23" presetClass="entr" presetSubtype="16" fill="hold" grpId="0" nodeType="afterEffect">
                                  <p:stCondLst>
                                    <p:cond delay="0"/>
                                  </p:stCondLst>
                                  <p:childTnLst>
                                    <p:set>
                                      <p:cBhvr>
                                        <p:cTn id="65" dur="1" fill="hold">
                                          <p:stCondLst>
                                            <p:cond delay="0"/>
                                          </p:stCondLst>
                                        </p:cTn>
                                        <p:tgtEl>
                                          <p:spTgt spid="176"/>
                                        </p:tgtEl>
                                        <p:attrNameLst>
                                          <p:attrName>style.visibility</p:attrName>
                                        </p:attrNameLst>
                                      </p:cBhvr>
                                      <p:to>
                                        <p:strVal val="visible"/>
                                      </p:to>
                                    </p:set>
                                    <p:anim calcmode="lin" valueType="num">
                                      <p:cBhvr>
                                        <p:cTn id="66" dur="500" fill="hold"/>
                                        <p:tgtEl>
                                          <p:spTgt spid="176"/>
                                        </p:tgtEl>
                                        <p:attrNameLst>
                                          <p:attrName>ppt_w</p:attrName>
                                        </p:attrNameLst>
                                      </p:cBhvr>
                                      <p:tavLst>
                                        <p:tav tm="0">
                                          <p:val>
                                            <p:fltVal val="0"/>
                                          </p:val>
                                        </p:tav>
                                        <p:tav tm="100000">
                                          <p:val>
                                            <p:strVal val="#ppt_w"/>
                                          </p:val>
                                        </p:tav>
                                      </p:tavLst>
                                    </p:anim>
                                    <p:anim calcmode="lin" valueType="num">
                                      <p:cBhvr>
                                        <p:cTn id="67" dur="500" fill="hold"/>
                                        <p:tgtEl>
                                          <p:spTgt spid="176"/>
                                        </p:tgtEl>
                                        <p:attrNameLst>
                                          <p:attrName>ppt_h</p:attrName>
                                        </p:attrNameLst>
                                      </p:cBhvr>
                                      <p:tavLst>
                                        <p:tav tm="0">
                                          <p:val>
                                            <p:fltVal val="0"/>
                                          </p:val>
                                        </p:tav>
                                        <p:tav tm="100000">
                                          <p:val>
                                            <p:strVal val="#ppt_h"/>
                                          </p:val>
                                        </p:tav>
                                      </p:tavLst>
                                    </p:anim>
                                  </p:childTnLst>
                                </p:cTn>
                              </p:par>
                            </p:childTnLst>
                          </p:cTn>
                        </p:par>
                        <p:par>
                          <p:cTn id="68" fill="hold">
                            <p:stCondLst>
                              <p:cond delay="8500"/>
                            </p:stCondLst>
                            <p:childTnLst>
                              <p:par>
                                <p:cTn id="69" presetID="22" presetClass="entr" presetSubtype="8" fill="hold" grpId="0" nodeType="afterEffect">
                                  <p:stCondLst>
                                    <p:cond delay="0"/>
                                  </p:stCondLst>
                                  <p:childTnLst>
                                    <p:set>
                                      <p:cBhvr>
                                        <p:cTn id="70" dur="1" fill="hold">
                                          <p:stCondLst>
                                            <p:cond delay="0"/>
                                          </p:stCondLst>
                                        </p:cTn>
                                        <p:tgtEl>
                                          <p:spTgt spid="174"/>
                                        </p:tgtEl>
                                        <p:attrNameLst>
                                          <p:attrName>style.visibility</p:attrName>
                                        </p:attrNameLst>
                                      </p:cBhvr>
                                      <p:to>
                                        <p:strVal val="visible"/>
                                      </p:to>
                                    </p:set>
                                    <p:animEffect transition="in" filter="wipe(left)">
                                      <p:cBhvr>
                                        <p:cTn id="71"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4" grpId="0" animBg="1"/>
      <p:bldP spid="154" grpId="0"/>
      <p:bldP spid="156" grpId="0"/>
      <p:bldP spid="158" grpId="0"/>
      <p:bldP spid="160" grpId="0"/>
      <p:bldP spid="162" grpId="0"/>
      <p:bldP spid="164" grpId="0"/>
      <p:bldP spid="166" grpId="0"/>
      <p:bldP spid="168" grpId="0"/>
      <p:bldP spid="170" grpId="0"/>
      <p:bldP spid="172" grpId="0"/>
      <p:bldP spid="174" grpId="0"/>
      <p:bldP spid="17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535</Words>
  <Application>Microsoft Office PowerPoint</Application>
  <PresentationFormat>Widescreen</PresentationFormat>
  <Paragraphs>72</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Helvetica</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274</cp:revision>
  <dcterms:created xsi:type="dcterms:W3CDTF">2020-10-02T09:31:13Z</dcterms:created>
  <dcterms:modified xsi:type="dcterms:W3CDTF">2020-10-07T18:31:25Z</dcterms:modified>
</cp:coreProperties>
</file>