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6/27/2019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3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1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4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9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7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1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5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6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6/27/2019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4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45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3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1C7417-0F4B-46D1-8B3A-A727D3FF9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851" b="5227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C64B1-034A-42BD-AB19-F75B3E859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723" y="4956811"/>
            <a:ext cx="11439414" cy="897439"/>
          </a:xfrm>
        </p:spPr>
        <p:txBody>
          <a:bodyPr>
            <a:normAutofit fontScale="90000"/>
          </a:bodyPr>
          <a:lstStyle/>
          <a:p>
            <a:endParaRPr lang="en-US" sz="4400" dirty="0">
              <a:solidFill>
                <a:schemeClr val="tx1"/>
              </a:solidFill>
            </a:endParaRPr>
          </a:p>
          <a:p>
            <a:r>
              <a:rPr lang="en-US" dirty="0"/>
              <a:t>Evolution of Computers</a:t>
            </a:r>
          </a:p>
        </p:txBody>
      </p:sp>
    </p:spTree>
    <p:extLst>
      <p:ext uri="{BB962C8B-B14F-4D97-AF65-F5344CB8AC3E}">
        <p14:creationId xmlns:p14="http://schemas.microsoft.com/office/powerpoint/2010/main" val="3398442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B16C-D8AD-481B-88BB-F5786ABB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sharing systems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1EC96-ED71-4686-AEB9-21CDD4A29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37607"/>
            <a:ext cx="10058400" cy="384962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Provide user interaction with the computer system.</a:t>
            </a:r>
          </a:p>
          <a:p>
            <a:r>
              <a:rPr lang="en-US" dirty="0"/>
              <a:t>more than one user interacting with the system at the same time!!</a:t>
            </a:r>
          </a:p>
          <a:p>
            <a:r>
              <a:rPr lang="en-US" dirty="0"/>
              <a:t>Time sharing systems use: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Multiprogramming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Memory management scheme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3BC0C-81AB-4990-8FDC-3515C6A77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93" y="3164555"/>
            <a:ext cx="3655525" cy="305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5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67B3-259D-4519-A286-98678C192C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!	</a:t>
            </a:r>
          </a:p>
        </p:txBody>
      </p:sp>
    </p:spTree>
    <p:extLst>
      <p:ext uri="{BB962C8B-B14F-4D97-AF65-F5344CB8AC3E}">
        <p14:creationId xmlns:p14="http://schemas.microsoft.com/office/powerpoint/2010/main" val="211318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AE84D-574F-48E9-8448-61CDF106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F6A2C-373A-454F-924C-66BD8F4FD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computer was invented in 1820s by </a:t>
            </a:r>
            <a:r>
              <a:rPr lang="en-US" dirty="0" err="1"/>
              <a:t>Charlse</a:t>
            </a:r>
            <a:r>
              <a:rPr lang="en-US" dirty="0"/>
              <a:t> Babbage. However the first electronic digital computer were developed between 1940 and 1945 in the United States and in the United Kingdom.</a:t>
            </a:r>
          </a:p>
          <a:p>
            <a:r>
              <a:rPr lang="en-US" dirty="0"/>
              <a:t>In the beginning they were mainly used for arithmetic calculations .</a:t>
            </a:r>
          </a:p>
          <a:p>
            <a:r>
              <a:rPr lang="en-US" dirty="0"/>
              <a:t>During the first half of the 20th century, many scientific computing needs were met by increasingly sophisticated analog computers , which used a direct mechanical or electrical model of the problem as a basis for computation.</a:t>
            </a:r>
          </a:p>
          <a:p>
            <a:r>
              <a:rPr lang="en-US" dirty="0"/>
              <a:t>Then digital and Hybrid computers were invented and they are used till this day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9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18E71-6F12-4274-BAA9-477696E3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F8984-A6B9-40AD-A5A9-75F97B683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Computer that uses the continuously changeable aspects of physical phenomena such as electrical, mechanical, or hydraulic quantities to model the problem being solved</a:t>
            </a:r>
          </a:p>
          <a:p>
            <a:r>
              <a:rPr lang="en-US" dirty="0"/>
              <a:t>Analog computers often have a complicated framework, but they have, </a:t>
            </a:r>
          </a:p>
          <a:p>
            <a:pPr marL="0" indent="0">
              <a:buNone/>
            </a:pPr>
            <a:r>
              <a:rPr lang="en-US" dirty="0"/>
              <a:t>at their core, a set of key components which perform the calculations,</a:t>
            </a:r>
          </a:p>
          <a:p>
            <a:pPr marL="0" indent="0">
              <a:buNone/>
            </a:pPr>
            <a:r>
              <a:rPr lang="en-US" dirty="0"/>
              <a:t> which the operator manipulates through the computer's framework.</a:t>
            </a:r>
          </a:p>
          <a:p>
            <a:r>
              <a:rPr lang="en-US" dirty="0"/>
              <a:t>Key hydraulic components might include pipes, valves and containers.</a:t>
            </a:r>
          </a:p>
          <a:p>
            <a:r>
              <a:rPr lang="en-US" dirty="0"/>
              <a:t>In the 1950s to 1970s, digital computers based on first vacuum tubes, </a:t>
            </a:r>
          </a:p>
          <a:p>
            <a:pPr marL="0" indent="0">
              <a:buNone/>
            </a:pPr>
            <a:r>
              <a:rPr lang="en-US" dirty="0"/>
              <a:t>transistors, integrated circuits and then micro-processors </a:t>
            </a:r>
          </a:p>
          <a:p>
            <a:pPr marL="0" indent="0">
              <a:buNone/>
            </a:pPr>
            <a:r>
              <a:rPr lang="en-US" dirty="0"/>
              <a:t>became more economical and precise.</a:t>
            </a:r>
          </a:p>
          <a:p>
            <a:r>
              <a:rPr lang="en-US" dirty="0"/>
              <a:t> Extraordinarily fast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345D5B-5ED7-480B-8B87-993738352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23" y="2815145"/>
            <a:ext cx="2534194" cy="34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1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F072-EE7F-466F-A19E-1F12CC6E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Computers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288D8-955E-42F5-995B-7F928A6BD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Digital electronic computer</a:t>
            </a:r>
            <a:r>
              <a:rPr lang="en-US" dirty="0"/>
              <a:t> is a computer machine which is both an electronic computer and a digital computer Examples of a digital electronic computers include the IBM PC, the Apple Macintosh as well as modern smartphones.</a:t>
            </a:r>
          </a:p>
          <a:p>
            <a:r>
              <a:rPr lang="en-US" dirty="0"/>
              <a:t>A digital computer can perform its operations in the decimal system, in binary, in ternary or in other numeral systems</a:t>
            </a:r>
          </a:p>
          <a:p>
            <a:r>
              <a:rPr lang="en-US" dirty="0"/>
              <a:t>A digital electronic computer is not necessarily a transistorized </a:t>
            </a:r>
          </a:p>
          <a:p>
            <a:pPr marL="0" indent="0">
              <a:buNone/>
            </a:pPr>
            <a:r>
              <a:rPr lang="en-US" dirty="0"/>
              <a:t>computer.</a:t>
            </a:r>
          </a:p>
          <a:p>
            <a:r>
              <a:rPr lang="en-US" dirty="0"/>
              <a:t>Digital computers are inherently best described by</a:t>
            </a:r>
          </a:p>
          <a:p>
            <a:pPr marL="0" indent="0">
              <a:buNone/>
            </a:pPr>
            <a:r>
              <a:rPr lang="en-US" dirty="0"/>
              <a:t> discrete mathematics, while analog computers are most </a:t>
            </a:r>
          </a:p>
          <a:p>
            <a:pPr marL="0" indent="0">
              <a:buNone/>
            </a:pPr>
            <a:r>
              <a:rPr lang="en-US" dirty="0"/>
              <a:t>commonly associated with continuous mathematics.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D1483-4F8E-46A3-AE9D-2F4106B7C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41" y="3429000"/>
            <a:ext cx="4410615" cy="278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90069-4BB7-4FD3-9004-25E1E994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Computers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A408F-3D8E-4FBE-8DD5-821E51E3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Hybrid Computers are computers that exhibit features of analog computers and digital computers.</a:t>
            </a:r>
          </a:p>
          <a:p>
            <a:r>
              <a:rPr lang="en-US" dirty="0"/>
              <a:t>Digital computers are very precise in calculating math equations</a:t>
            </a:r>
          </a:p>
          <a:p>
            <a:r>
              <a:rPr lang="en-US" dirty="0"/>
              <a:t>Analog computers execute the operations at a very high speed </a:t>
            </a:r>
          </a:p>
          <a:p>
            <a:r>
              <a:rPr lang="en-US" dirty="0"/>
              <a:t>The mix between the speed of the analog computers and </a:t>
            </a:r>
          </a:p>
          <a:p>
            <a:pPr marL="0" indent="0">
              <a:buNone/>
            </a:pPr>
            <a:r>
              <a:rPr lang="en-US" dirty="0"/>
              <a:t>the precision of the Digital computers .</a:t>
            </a:r>
          </a:p>
          <a:p>
            <a:r>
              <a:rPr lang="en-US" dirty="0"/>
              <a:t>In the figure on the right is the first Hybrid computer created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E8354-EC32-4DD3-830D-D96E0C05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55" y="3174274"/>
            <a:ext cx="3621903" cy="304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34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A2B1A-87EB-422D-9647-6DC385AF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Evolution of Operating System of the Computers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CDF9F-A2F0-463D-8F38-76FB39551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Serial Processing </a:t>
            </a:r>
          </a:p>
          <a:p>
            <a:r>
              <a:rPr lang="en-US" dirty="0"/>
              <a:t>Simple Batch Systems </a:t>
            </a:r>
          </a:p>
          <a:p>
            <a:r>
              <a:rPr lang="en-US" dirty="0"/>
              <a:t>Multiprogram Batch Systems</a:t>
            </a:r>
          </a:p>
          <a:p>
            <a:r>
              <a:rPr lang="en-US" dirty="0"/>
              <a:t>Time Sharing Systems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046FB1-6585-470D-A186-CB891A067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68" y="5199017"/>
            <a:ext cx="7322621" cy="10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7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22EB7-04B4-45D2-B328-9D770706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Processing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179E-6DC7-4E13-9DD0-A92FD41ED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late 1940s to mid-1950s</a:t>
            </a:r>
          </a:p>
          <a:p>
            <a:r>
              <a:rPr lang="en-US" dirty="0"/>
              <a:t>No operating system</a:t>
            </a:r>
          </a:p>
          <a:p>
            <a:r>
              <a:rPr lang="en-US" dirty="0"/>
              <a:t>Machines run from a console with display lights, toggle switches, input device, and printer</a:t>
            </a:r>
          </a:p>
          <a:p>
            <a:endParaRPr lang="en-US" dirty="0"/>
          </a:p>
          <a:p>
            <a:r>
              <a:rPr lang="en-US" dirty="0"/>
              <a:t>Challenges include:</a:t>
            </a:r>
          </a:p>
          <a:p>
            <a:r>
              <a:rPr lang="en-US" dirty="0"/>
              <a:t>Scheduling: using a sign-up sheets</a:t>
            </a:r>
          </a:p>
          <a:p>
            <a:r>
              <a:rPr lang="en-US" dirty="0"/>
              <a:t>Setup time:</a:t>
            </a:r>
          </a:p>
          <a:p>
            <a:r>
              <a:rPr lang="en-US" dirty="0"/>
              <a:t>loading compiler and source program into memory</a:t>
            </a:r>
          </a:p>
          <a:p>
            <a:r>
              <a:rPr lang="en-US" dirty="0"/>
              <a:t>saving the object program</a:t>
            </a:r>
          </a:p>
          <a:p>
            <a:r>
              <a:rPr lang="en-US" dirty="0"/>
              <a:t>loading and linking object program and common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2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EB749-B6C6-45AC-B45A-90BB0E3C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Batch Systems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9BC7A-8AA9-48AB-BA1B-F5930EB84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computers were extremely expensive–Important to maximize processor utilization</a:t>
            </a:r>
          </a:p>
          <a:p>
            <a:r>
              <a:rPr lang="en-US" dirty="0"/>
              <a:t>Mid-1950s : Batch OS (1rst OS of any kind!!)</a:t>
            </a:r>
          </a:p>
          <a:p>
            <a:r>
              <a:rPr lang="en-US" dirty="0"/>
              <a:t>Use of Monitor i.e. Software that controls the sequence of events–</a:t>
            </a:r>
          </a:p>
          <a:p>
            <a:r>
              <a:rPr lang="en-US" dirty="0"/>
              <a:t>Batch jobs together–each program returns control to monitor when finished.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65A76-BF76-496D-82D3-B3747CC62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7" y="4005501"/>
            <a:ext cx="3656177" cy="220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8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3F6B-1C6D-4245-A00F-80AC24EAB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Multiprogram Batch Systems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01738-6C7F-41B3-94A7-CD194A57F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 is often idle–Even with automatic job sequencing.–I/O devices are slow compared to the CPU.</a:t>
            </a:r>
          </a:p>
          <a:p>
            <a:r>
              <a:rPr lang="en-US" dirty="0"/>
              <a:t>There are several issues 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which job should sit in memory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which CPU pick up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to manage memory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happens to the job which is suspended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47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287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Garamond</vt:lpstr>
      <vt:lpstr>SavonVTI</vt:lpstr>
      <vt:lpstr> Evolution of Computers</vt:lpstr>
      <vt:lpstr>History </vt:lpstr>
      <vt:lpstr>Analog Computers</vt:lpstr>
      <vt:lpstr>Digital Computers </vt:lpstr>
      <vt:lpstr>Hybrid Computers </vt:lpstr>
      <vt:lpstr>Evolution of Operating System of the Computers </vt:lpstr>
      <vt:lpstr>Serial Processing </vt:lpstr>
      <vt:lpstr>Simple Batch Systems </vt:lpstr>
      <vt:lpstr>Multiprogram Batch Systems </vt:lpstr>
      <vt:lpstr>Time sharing systems </vt:lpstr>
      <vt:lpstr>THANK YOU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Computers</dc:title>
  <dc:creator>Demerdo</dc:creator>
  <cp:lastModifiedBy>Demerdo</cp:lastModifiedBy>
  <cp:revision>6</cp:revision>
  <dcterms:created xsi:type="dcterms:W3CDTF">2019-06-27T19:16:33Z</dcterms:created>
  <dcterms:modified xsi:type="dcterms:W3CDTF">2019-06-27T20:17:37Z</dcterms:modified>
</cp:coreProperties>
</file>