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70" r:id="rId3"/>
    <p:sldId id="279" r:id="rId4"/>
    <p:sldId id="273" r:id="rId5"/>
    <p:sldId id="274" r:id="rId6"/>
    <p:sldId id="275" r:id="rId7"/>
    <p:sldId id="276" r:id="rId8"/>
    <p:sldId id="277" r:id="rId9"/>
    <p:sldId id="278" r:id="rId10"/>
    <p:sldId id="28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562"/>
    <a:srgbClr val="6CBC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5" d="100"/>
          <a:sy n="75" d="100"/>
        </p:scale>
        <p:origin x="54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2DEA1-C2AF-4D5F-AD39-CAB7E03389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C6CF8B-EF7B-437E-BEAD-B73998A07A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804F62-268F-477C-A538-13105CB31329}"/>
              </a:ext>
            </a:extLst>
          </p:cNvPr>
          <p:cNvSpPr>
            <a:spLocks noGrp="1"/>
          </p:cNvSpPr>
          <p:nvPr>
            <p:ph type="dt" sz="half" idx="10"/>
          </p:nvPr>
        </p:nvSpPr>
        <p:spPr/>
        <p:txBody>
          <a:bodyPr/>
          <a:lstStyle/>
          <a:p>
            <a:fld id="{482F48CE-3E56-4728-B465-3CAD6543C14E}" type="datetimeFigureOut">
              <a:rPr lang="en-US" smtClean="0"/>
              <a:t>7/3/2019</a:t>
            </a:fld>
            <a:endParaRPr lang="en-US"/>
          </a:p>
        </p:txBody>
      </p:sp>
      <p:sp>
        <p:nvSpPr>
          <p:cNvPr id="5" name="Footer Placeholder 4">
            <a:extLst>
              <a:ext uri="{FF2B5EF4-FFF2-40B4-BE49-F238E27FC236}">
                <a16:creationId xmlns:a16="http://schemas.microsoft.com/office/drawing/2014/main" id="{33FA8850-1B56-4F6B-B23E-7F1B360FF5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A1DE8-1A9D-4245-9FD9-480690C31AB1}"/>
              </a:ext>
            </a:extLst>
          </p:cNvPr>
          <p:cNvSpPr>
            <a:spLocks noGrp="1"/>
          </p:cNvSpPr>
          <p:nvPr>
            <p:ph type="sldNum" sz="quarter" idx="12"/>
          </p:nvPr>
        </p:nvSpPr>
        <p:spPr/>
        <p:txBody>
          <a:bodyPr/>
          <a:lstStyle/>
          <a:p>
            <a:fld id="{AC8B3DB8-5713-4496-8D9E-67032973C00C}" type="slidenum">
              <a:rPr lang="en-US" smtClean="0"/>
              <a:t>‹#›</a:t>
            </a:fld>
            <a:endParaRPr lang="en-US"/>
          </a:p>
        </p:txBody>
      </p:sp>
    </p:spTree>
    <p:extLst>
      <p:ext uri="{BB962C8B-B14F-4D97-AF65-F5344CB8AC3E}">
        <p14:creationId xmlns:p14="http://schemas.microsoft.com/office/powerpoint/2010/main" val="4184105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B958C-1DFE-471E-B5F8-58F126E519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E63580-E046-48F7-9627-0F8DF3598A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35C654-039F-4D9D-B98D-FA2713FA7A74}"/>
              </a:ext>
            </a:extLst>
          </p:cNvPr>
          <p:cNvSpPr>
            <a:spLocks noGrp="1"/>
          </p:cNvSpPr>
          <p:nvPr>
            <p:ph type="dt" sz="half" idx="10"/>
          </p:nvPr>
        </p:nvSpPr>
        <p:spPr/>
        <p:txBody>
          <a:bodyPr/>
          <a:lstStyle/>
          <a:p>
            <a:fld id="{482F48CE-3E56-4728-B465-3CAD6543C14E}" type="datetimeFigureOut">
              <a:rPr lang="en-US" smtClean="0"/>
              <a:t>7/3/2019</a:t>
            </a:fld>
            <a:endParaRPr lang="en-US"/>
          </a:p>
        </p:txBody>
      </p:sp>
      <p:sp>
        <p:nvSpPr>
          <p:cNvPr id="5" name="Footer Placeholder 4">
            <a:extLst>
              <a:ext uri="{FF2B5EF4-FFF2-40B4-BE49-F238E27FC236}">
                <a16:creationId xmlns:a16="http://schemas.microsoft.com/office/drawing/2014/main" id="{E88AB5E5-09B7-4A11-9E4B-6D4B038D5A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A78F19-CDD7-49FE-8D35-F3E4382D6291}"/>
              </a:ext>
            </a:extLst>
          </p:cNvPr>
          <p:cNvSpPr>
            <a:spLocks noGrp="1"/>
          </p:cNvSpPr>
          <p:nvPr>
            <p:ph type="sldNum" sz="quarter" idx="12"/>
          </p:nvPr>
        </p:nvSpPr>
        <p:spPr/>
        <p:txBody>
          <a:bodyPr/>
          <a:lstStyle/>
          <a:p>
            <a:fld id="{AC8B3DB8-5713-4496-8D9E-67032973C00C}" type="slidenum">
              <a:rPr lang="en-US" smtClean="0"/>
              <a:t>‹#›</a:t>
            </a:fld>
            <a:endParaRPr lang="en-US"/>
          </a:p>
        </p:txBody>
      </p:sp>
    </p:spTree>
    <p:extLst>
      <p:ext uri="{BB962C8B-B14F-4D97-AF65-F5344CB8AC3E}">
        <p14:creationId xmlns:p14="http://schemas.microsoft.com/office/powerpoint/2010/main" val="1942568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DD5436-C22A-4220-BD98-772178EA01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8E1585-3240-4DC3-BD2E-175C080536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733150-8F6B-4193-8A7B-F8F2E0F1BB27}"/>
              </a:ext>
            </a:extLst>
          </p:cNvPr>
          <p:cNvSpPr>
            <a:spLocks noGrp="1"/>
          </p:cNvSpPr>
          <p:nvPr>
            <p:ph type="dt" sz="half" idx="10"/>
          </p:nvPr>
        </p:nvSpPr>
        <p:spPr/>
        <p:txBody>
          <a:bodyPr/>
          <a:lstStyle/>
          <a:p>
            <a:fld id="{482F48CE-3E56-4728-B465-3CAD6543C14E}" type="datetimeFigureOut">
              <a:rPr lang="en-US" smtClean="0"/>
              <a:t>7/3/2019</a:t>
            </a:fld>
            <a:endParaRPr lang="en-US"/>
          </a:p>
        </p:txBody>
      </p:sp>
      <p:sp>
        <p:nvSpPr>
          <p:cNvPr id="5" name="Footer Placeholder 4">
            <a:extLst>
              <a:ext uri="{FF2B5EF4-FFF2-40B4-BE49-F238E27FC236}">
                <a16:creationId xmlns:a16="http://schemas.microsoft.com/office/drawing/2014/main" id="{9AE95A2C-1F19-4539-82E4-8727093FBA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DF3B9C-A5D9-4860-AA37-5FD253CF706E}"/>
              </a:ext>
            </a:extLst>
          </p:cNvPr>
          <p:cNvSpPr>
            <a:spLocks noGrp="1"/>
          </p:cNvSpPr>
          <p:nvPr>
            <p:ph type="sldNum" sz="quarter" idx="12"/>
          </p:nvPr>
        </p:nvSpPr>
        <p:spPr/>
        <p:txBody>
          <a:bodyPr/>
          <a:lstStyle/>
          <a:p>
            <a:fld id="{AC8B3DB8-5713-4496-8D9E-67032973C00C}" type="slidenum">
              <a:rPr lang="en-US" smtClean="0"/>
              <a:t>‹#›</a:t>
            </a:fld>
            <a:endParaRPr lang="en-US"/>
          </a:p>
        </p:txBody>
      </p:sp>
    </p:spTree>
    <p:extLst>
      <p:ext uri="{BB962C8B-B14F-4D97-AF65-F5344CB8AC3E}">
        <p14:creationId xmlns:p14="http://schemas.microsoft.com/office/powerpoint/2010/main" val="231952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C33B9-B9B9-4242-8B78-EF5DC35079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425A02-082F-4EBC-9729-F338C9B0FC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D9246A-B484-4B9D-96A4-5455BC280137}"/>
              </a:ext>
            </a:extLst>
          </p:cNvPr>
          <p:cNvSpPr>
            <a:spLocks noGrp="1"/>
          </p:cNvSpPr>
          <p:nvPr>
            <p:ph type="dt" sz="half" idx="10"/>
          </p:nvPr>
        </p:nvSpPr>
        <p:spPr/>
        <p:txBody>
          <a:bodyPr/>
          <a:lstStyle/>
          <a:p>
            <a:fld id="{482F48CE-3E56-4728-B465-3CAD6543C14E}" type="datetimeFigureOut">
              <a:rPr lang="en-US" smtClean="0"/>
              <a:t>7/3/2019</a:t>
            </a:fld>
            <a:endParaRPr lang="en-US"/>
          </a:p>
        </p:txBody>
      </p:sp>
      <p:sp>
        <p:nvSpPr>
          <p:cNvPr id="5" name="Footer Placeholder 4">
            <a:extLst>
              <a:ext uri="{FF2B5EF4-FFF2-40B4-BE49-F238E27FC236}">
                <a16:creationId xmlns:a16="http://schemas.microsoft.com/office/drawing/2014/main" id="{BD8D7A7C-2B6A-4E65-A77F-D035DE45AB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2E2CC9-362C-493A-8B71-9383B0326258}"/>
              </a:ext>
            </a:extLst>
          </p:cNvPr>
          <p:cNvSpPr>
            <a:spLocks noGrp="1"/>
          </p:cNvSpPr>
          <p:nvPr>
            <p:ph type="sldNum" sz="quarter" idx="12"/>
          </p:nvPr>
        </p:nvSpPr>
        <p:spPr/>
        <p:txBody>
          <a:bodyPr/>
          <a:lstStyle/>
          <a:p>
            <a:fld id="{AC8B3DB8-5713-4496-8D9E-67032973C00C}" type="slidenum">
              <a:rPr lang="en-US" smtClean="0"/>
              <a:t>‹#›</a:t>
            </a:fld>
            <a:endParaRPr lang="en-US"/>
          </a:p>
        </p:txBody>
      </p:sp>
    </p:spTree>
    <p:extLst>
      <p:ext uri="{BB962C8B-B14F-4D97-AF65-F5344CB8AC3E}">
        <p14:creationId xmlns:p14="http://schemas.microsoft.com/office/powerpoint/2010/main" val="812377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060E0-889A-4EB9-9437-CD68CEBCC6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BD1AE5-4FA3-414D-9BF6-3A76C16D95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0A7770-9BC5-4C82-827B-2F699C435001}"/>
              </a:ext>
            </a:extLst>
          </p:cNvPr>
          <p:cNvSpPr>
            <a:spLocks noGrp="1"/>
          </p:cNvSpPr>
          <p:nvPr>
            <p:ph type="dt" sz="half" idx="10"/>
          </p:nvPr>
        </p:nvSpPr>
        <p:spPr/>
        <p:txBody>
          <a:bodyPr/>
          <a:lstStyle/>
          <a:p>
            <a:fld id="{482F48CE-3E56-4728-B465-3CAD6543C14E}" type="datetimeFigureOut">
              <a:rPr lang="en-US" smtClean="0"/>
              <a:t>7/3/2019</a:t>
            </a:fld>
            <a:endParaRPr lang="en-US"/>
          </a:p>
        </p:txBody>
      </p:sp>
      <p:sp>
        <p:nvSpPr>
          <p:cNvPr id="5" name="Footer Placeholder 4">
            <a:extLst>
              <a:ext uri="{FF2B5EF4-FFF2-40B4-BE49-F238E27FC236}">
                <a16:creationId xmlns:a16="http://schemas.microsoft.com/office/drawing/2014/main" id="{E9E68A44-9A54-4EE0-9144-29915AC7BA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146AC8-1A98-4195-9252-B71A2DA6204A}"/>
              </a:ext>
            </a:extLst>
          </p:cNvPr>
          <p:cNvSpPr>
            <a:spLocks noGrp="1"/>
          </p:cNvSpPr>
          <p:nvPr>
            <p:ph type="sldNum" sz="quarter" idx="12"/>
          </p:nvPr>
        </p:nvSpPr>
        <p:spPr/>
        <p:txBody>
          <a:bodyPr/>
          <a:lstStyle/>
          <a:p>
            <a:fld id="{AC8B3DB8-5713-4496-8D9E-67032973C00C}" type="slidenum">
              <a:rPr lang="en-US" smtClean="0"/>
              <a:t>‹#›</a:t>
            </a:fld>
            <a:endParaRPr lang="en-US"/>
          </a:p>
        </p:txBody>
      </p:sp>
    </p:spTree>
    <p:extLst>
      <p:ext uri="{BB962C8B-B14F-4D97-AF65-F5344CB8AC3E}">
        <p14:creationId xmlns:p14="http://schemas.microsoft.com/office/powerpoint/2010/main" val="2686438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741EC-251D-41F5-A552-103BA57F4B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32F62B-7A51-4929-B88F-B7A719E4D0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17ECBA-BB85-4676-9434-57D5F74771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55F67D-5B08-48B0-8AD6-FE2858634A7A}"/>
              </a:ext>
            </a:extLst>
          </p:cNvPr>
          <p:cNvSpPr>
            <a:spLocks noGrp="1"/>
          </p:cNvSpPr>
          <p:nvPr>
            <p:ph type="dt" sz="half" idx="10"/>
          </p:nvPr>
        </p:nvSpPr>
        <p:spPr/>
        <p:txBody>
          <a:bodyPr/>
          <a:lstStyle/>
          <a:p>
            <a:fld id="{482F48CE-3E56-4728-B465-3CAD6543C14E}" type="datetimeFigureOut">
              <a:rPr lang="en-US" smtClean="0"/>
              <a:t>7/3/2019</a:t>
            </a:fld>
            <a:endParaRPr lang="en-US"/>
          </a:p>
        </p:txBody>
      </p:sp>
      <p:sp>
        <p:nvSpPr>
          <p:cNvPr id="6" name="Footer Placeholder 5">
            <a:extLst>
              <a:ext uri="{FF2B5EF4-FFF2-40B4-BE49-F238E27FC236}">
                <a16:creationId xmlns:a16="http://schemas.microsoft.com/office/drawing/2014/main" id="{CF0014C9-6502-4D69-B11B-77C1B8EB2A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14717C-A9B2-4CE5-811C-6EB9DF1D7C33}"/>
              </a:ext>
            </a:extLst>
          </p:cNvPr>
          <p:cNvSpPr>
            <a:spLocks noGrp="1"/>
          </p:cNvSpPr>
          <p:nvPr>
            <p:ph type="sldNum" sz="quarter" idx="12"/>
          </p:nvPr>
        </p:nvSpPr>
        <p:spPr/>
        <p:txBody>
          <a:bodyPr/>
          <a:lstStyle/>
          <a:p>
            <a:fld id="{AC8B3DB8-5713-4496-8D9E-67032973C00C}" type="slidenum">
              <a:rPr lang="en-US" smtClean="0"/>
              <a:t>‹#›</a:t>
            </a:fld>
            <a:endParaRPr lang="en-US"/>
          </a:p>
        </p:txBody>
      </p:sp>
    </p:spTree>
    <p:extLst>
      <p:ext uri="{BB962C8B-B14F-4D97-AF65-F5344CB8AC3E}">
        <p14:creationId xmlns:p14="http://schemas.microsoft.com/office/powerpoint/2010/main" val="669773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98F20-C7AF-44D6-A985-FBE80FC0F7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9957AD-FA76-40C1-A3AD-DB8AAAFBCF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AFEF3D-4CE8-4CA5-AD23-251C77B1F9A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706856-A4E7-454E-8AFE-2473EEA0DF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AADDC4-26BD-4B1A-960C-90C5B957B7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201D75-EBB1-4D57-BD1C-03EA6B3241E2}"/>
              </a:ext>
            </a:extLst>
          </p:cNvPr>
          <p:cNvSpPr>
            <a:spLocks noGrp="1"/>
          </p:cNvSpPr>
          <p:nvPr>
            <p:ph type="dt" sz="half" idx="10"/>
          </p:nvPr>
        </p:nvSpPr>
        <p:spPr/>
        <p:txBody>
          <a:bodyPr/>
          <a:lstStyle/>
          <a:p>
            <a:fld id="{482F48CE-3E56-4728-B465-3CAD6543C14E}" type="datetimeFigureOut">
              <a:rPr lang="en-US" smtClean="0"/>
              <a:t>7/3/2019</a:t>
            </a:fld>
            <a:endParaRPr lang="en-US"/>
          </a:p>
        </p:txBody>
      </p:sp>
      <p:sp>
        <p:nvSpPr>
          <p:cNvPr id="8" name="Footer Placeholder 7">
            <a:extLst>
              <a:ext uri="{FF2B5EF4-FFF2-40B4-BE49-F238E27FC236}">
                <a16:creationId xmlns:a16="http://schemas.microsoft.com/office/drawing/2014/main" id="{50E3BF73-7140-463C-AF19-C1F20AD70E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45DFAF-8693-459C-BA1E-C7DB598CE54A}"/>
              </a:ext>
            </a:extLst>
          </p:cNvPr>
          <p:cNvSpPr>
            <a:spLocks noGrp="1"/>
          </p:cNvSpPr>
          <p:nvPr>
            <p:ph type="sldNum" sz="quarter" idx="12"/>
          </p:nvPr>
        </p:nvSpPr>
        <p:spPr/>
        <p:txBody>
          <a:bodyPr/>
          <a:lstStyle/>
          <a:p>
            <a:fld id="{AC8B3DB8-5713-4496-8D9E-67032973C00C}" type="slidenum">
              <a:rPr lang="en-US" smtClean="0"/>
              <a:t>‹#›</a:t>
            </a:fld>
            <a:endParaRPr lang="en-US"/>
          </a:p>
        </p:txBody>
      </p:sp>
    </p:spTree>
    <p:extLst>
      <p:ext uri="{BB962C8B-B14F-4D97-AF65-F5344CB8AC3E}">
        <p14:creationId xmlns:p14="http://schemas.microsoft.com/office/powerpoint/2010/main" val="227842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74529-2390-481C-85BE-A0B4951366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718A06-C4B3-4BE1-8886-C901A7F9AE72}"/>
              </a:ext>
            </a:extLst>
          </p:cNvPr>
          <p:cNvSpPr>
            <a:spLocks noGrp="1"/>
          </p:cNvSpPr>
          <p:nvPr>
            <p:ph type="dt" sz="half" idx="10"/>
          </p:nvPr>
        </p:nvSpPr>
        <p:spPr/>
        <p:txBody>
          <a:bodyPr/>
          <a:lstStyle/>
          <a:p>
            <a:fld id="{482F48CE-3E56-4728-B465-3CAD6543C14E}" type="datetimeFigureOut">
              <a:rPr lang="en-US" smtClean="0"/>
              <a:t>7/3/2019</a:t>
            </a:fld>
            <a:endParaRPr lang="en-US"/>
          </a:p>
        </p:txBody>
      </p:sp>
      <p:sp>
        <p:nvSpPr>
          <p:cNvPr id="4" name="Footer Placeholder 3">
            <a:extLst>
              <a:ext uri="{FF2B5EF4-FFF2-40B4-BE49-F238E27FC236}">
                <a16:creationId xmlns:a16="http://schemas.microsoft.com/office/drawing/2014/main" id="{E3C88EC8-2E06-45F1-B561-6926F836AB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7B4170-FCBD-453A-89F3-4D0ADAECBEAB}"/>
              </a:ext>
            </a:extLst>
          </p:cNvPr>
          <p:cNvSpPr>
            <a:spLocks noGrp="1"/>
          </p:cNvSpPr>
          <p:nvPr>
            <p:ph type="sldNum" sz="quarter" idx="12"/>
          </p:nvPr>
        </p:nvSpPr>
        <p:spPr/>
        <p:txBody>
          <a:bodyPr/>
          <a:lstStyle/>
          <a:p>
            <a:fld id="{AC8B3DB8-5713-4496-8D9E-67032973C00C}" type="slidenum">
              <a:rPr lang="en-US" smtClean="0"/>
              <a:t>‹#›</a:t>
            </a:fld>
            <a:endParaRPr lang="en-US"/>
          </a:p>
        </p:txBody>
      </p:sp>
    </p:spTree>
    <p:extLst>
      <p:ext uri="{BB962C8B-B14F-4D97-AF65-F5344CB8AC3E}">
        <p14:creationId xmlns:p14="http://schemas.microsoft.com/office/powerpoint/2010/main" val="2027000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41B9BD-99D3-4BBA-B7D5-86A2F7EDAFCA}"/>
              </a:ext>
            </a:extLst>
          </p:cNvPr>
          <p:cNvSpPr>
            <a:spLocks noGrp="1"/>
          </p:cNvSpPr>
          <p:nvPr>
            <p:ph type="dt" sz="half" idx="10"/>
          </p:nvPr>
        </p:nvSpPr>
        <p:spPr/>
        <p:txBody>
          <a:bodyPr/>
          <a:lstStyle/>
          <a:p>
            <a:fld id="{482F48CE-3E56-4728-B465-3CAD6543C14E}" type="datetimeFigureOut">
              <a:rPr lang="en-US" smtClean="0"/>
              <a:t>7/3/2019</a:t>
            </a:fld>
            <a:endParaRPr lang="en-US"/>
          </a:p>
        </p:txBody>
      </p:sp>
      <p:sp>
        <p:nvSpPr>
          <p:cNvPr id="3" name="Footer Placeholder 2">
            <a:extLst>
              <a:ext uri="{FF2B5EF4-FFF2-40B4-BE49-F238E27FC236}">
                <a16:creationId xmlns:a16="http://schemas.microsoft.com/office/drawing/2014/main" id="{E23FF8C3-CCB2-4A52-8CC2-86B641CB34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C95188-4FB0-436C-8B86-B34F8FE56210}"/>
              </a:ext>
            </a:extLst>
          </p:cNvPr>
          <p:cNvSpPr>
            <a:spLocks noGrp="1"/>
          </p:cNvSpPr>
          <p:nvPr>
            <p:ph type="sldNum" sz="quarter" idx="12"/>
          </p:nvPr>
        </p:nvSpPr>
        <p:spPr/>
        <p:txBody>
          <a:bodyPr/>
          <a:lstStyle/>
          <a:p>
            <a:fld id="{AC8B3DB8-5713-4496-8D9E-67032973C00C}" type="slidenum">
              <a:rPr lang="en-US" smtClean="0"/>
              <a:t>‹#›</a:t>
            </a:fld>
            <a:endParaRPr lang="en-US"/>
          </a:p>
        </p:txBody>
      </p:sp>
    </p:spTree>
    <p:extLst>
      <p:ext uri="{BB962C8B-B14F-4D97-AF65-F5344CB8AC3E}">
        <p14:creationId xmlns:p14="http://schemas.microsoft.com/office/powerpoint/2010/main" val="2097317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74ADB-7676-43BB-958B-2E61BE3465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FFAA90-69EF-4FF0-9FA0-6502D18A04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7F8B65-E07B-40E0-8207-0419E40646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3B6FF4-1653-46B9-BC94-ACA81CA894EB}"/>
              </a:ext>
            </a:extLst>
          </p:cNvPr>
          <p:cNvSpPr>
            <a:spLocks noGrp="1"/>
          </p:cNvSpPr>
          <p:nvPr>
            <p:ph type="dt" sz="half" idx="10"/>
          </p:nvPr>
        </p:nvSpPr>
        <p:spPr/>
        <p:txBody>
          <a:bodyPr/>
          <a:lstStyle/>
          <a:p>
            <a:fld id="{482F48CE-3E56-4728-B465-3CAD6543C14E}" type="datetimeFigureOut">
              <a:rPr lang="en-US" smtClean="0"/>
              <a:t>7/3/2019</a:t>
            </a:fld>
            <a:endParaRPr lang="en-US"/>
          </a:p>
        </p:txBody>
      </p:sp>
      <p:sp>
        <p:nvSpPr>
          <p:cNvPr id="6" name="Footer Placeholder 5">
            <a:extLst>
              <a:ext uri="{FF2B5EF4-FFF2-40B4-BE49-F238E27FC236}">
                <a16:creationId xmlns:a16="http://schemas.microsoft.com/office/drawing/2014/main" id="{89524209-F44B-40CA-B5EA-B3150485E8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89A445-8DF4-48FD-AF1C-207C58CEEF9F}"/>
              </a:ext>
            </a:extLst>
          </p:cNvPr>
          <p:cNvSpPr>
            <a:spLocks noGrp="1"/>
          </p:cNvSpPr>
          <p:nvPr>
            <p:ph type="sldNum" sz="quarter" idx="12"/>
          </p:nvPr>
        </p:nvSpPr>
        <p:spPr/>
        <p:txBody>
          <a:bodyPr/>
          <a:lstStyle/>
          <a:p>
            <a:fld id="{AC8B3DB8-5713-4496-8D9E-67032973C00C}" type="slidenum">
              <a:rPr lang="en-US" smtClean="0"/>
              <a:t>‹#›</a:t>
            </a:fld>
            <a:endParaRPr lang="en-US"/>
          </a:p>
        </p:txBody>
      </p:sp>
    </p:spTree>
    <p:extLst>
      <p:ext uri="{BB962C8B-B14F-4D97-AF65-F5344CB8AC3E}">
        <p14:creationId xmlns:p14="http://schemas.microsoft.com/office/powerpoint/2010/main" val="3874057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9331F-1DBC-4764-9280-E77613E31B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DF0C801-9F5F-4364-B03F-0CCA13E8D1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B07093-5270-43FF-83A5-F26954AA6E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2749FB-BCE1-4061-B3E6-D9128D7A38A4}"/>
              </a:ext>
            </a:extLst>
          </p:cNvPr>
          <p:cNvSpPr>
            <a:spLocks noGrp="1"/>
          </p:cNvSpPr>
          <p:nvPr>
            <p:ph type="dt" sz="half" idx="10"/>
          </p:nvPr>
        </p:nvSpPr>
        <p:spPr/>
        <p:txBody>
          <a:bodyPr/>
          <a:lstStyle/>
          <a:p>
            <a:fld id="{482F48CE-3E56-4728-B465-3CAD6543C14E}" type="datetimeFigureOut">
              <a:rPr lang="en-US" smtClean="0"/>
              <a:t>7/3/2019</a:t>
            </a:fld>
            <a:endParaRPr lang="en-US"/>
          </a:p>
        </p:txBody>
      </p:sp>
      <p:sp>
        <p:nvSpPr>
          <p:cNvPr id="6" name="Footer Placeholder 5">
            <a:extLst>
              <a:ext uri="{FF2B5EF4-FFF2-40B4-BE49-F238E27FC236}">
                <a16:creationId xmlns:a16="http://schemas.microsoft.com/office/drawing/2014/main" id="{5A5840FF-742C-4B75-B4F5-5CACDB8623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7E59AC-B799-45EB-9641-47918E9F90C9}"/>
              </a:ext>
            </a:extLst>
          </p:cNvPr>
          <p:cNvSpPr>
            <a:spLocks noGrp="1"/>
          </p:cNvSpPr>
          <p:nvPr>
            <p:ph type="sldNum" sz="quarter" idx="12"/>
          </p:nvPr>
        </p:nvSpPr>
        <p:spPr/>
        <p:txBody>
          <a:bodyPr/>
          <a:lstStyle/>
          <a:p>
            <a:fld id="{AC8B3DB8-5713-4496-8D9E-67032973C00C}" type="slidenum">
              <a:rPr lang="en-US" smtClean="0"/>
              <a:t>‹#›</a:t>
            </a:fld>
            <a:endParaRPr lang="en-US"/>
          </a:p>
        </p:txBody>
      </p:sp>
    </p:spTree>
    <p:extLst>
      <p:ext uri="{BB962C8B-B14F-4D97-AF65-F5344CB8AC3E}">
        <p14:creationId xmlns:p14="http://schemas.microsoft.com/office/powerpoint/2010/main" val="2482304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27D4E9-54E0-4927-98D0-B04B88712F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FC0F646-CD58-4F2C-8E36-18B8582EC2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D2AB67-BC70-4982-BBEA-44C18B735C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2F48CE-3E56-4728-B465-3CAD6543C14E}" type="datetimeFigureOut">
              <a:rPr lang="en-US" smtClean="0"/>
              <a:t>7/3/2019</a:t>
            </a:fld>
            <a:endParaRPr lang="en-US"/>
          </a:p>
        </p:txBody>
      </p:sp>
      <p:sp>
        <p:nvSpPr>
          <p:cNvPr id="5" name="Footer Placeholder 4">
            <a:extLst>
              <a:ext uri="{FF2B5EF4-FFF2-40B4-BE49-F238E27FC236}">
                <a16:creationId xmlns:a16="http://schemas.microsoft.com/office/drawing/2014/main" id="{452FA18B-BF75-4E3D-A21E-EA295F04F7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2822B6-91D7-4D7E-A178-2B6B3D7849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8B3DB8-5713-4496-8D9E-67032973C00C}" type="slidenum">
              <a:rPr lang="en-US" smtClean="0"/>
              <a:t>‹#›</a:t>
            </a:fld>
            <a:endParaRPr lang="en-US"/>
          </a:p>
        </p:txBody>
      </p:sp>
    </p:spTree>
    <p:extLst>
      <p:ext uri="{BB962C8B-B14F-4D97-AF65-F5344CB8AC3E}">
        <p14:creationId xmlns:p14="http://schemas.microsoft.com/office/powerpoint/2010/main" val="1894131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34"/>
            <a:ext cx="12192001" cy="3386667"/>
          </a:xfrm>
          <a:prstGeom prst="rect">
            <a:avLst/>
          </a:prstGeom>
        </p:spPr>
      </p:pic>
      <p:sp>
        <p:nvSpPr>
          <p:cNvPr id="11" name="Rectangle 10">
            <a:extLst>
              <a:ext uri="{FF2B5EF4-FFF2-40B4-BE49-F238E27FC236}">
                <a16:creationId xmlns:a16="http://schemas.microsoft.com/office/drawing/2014/main" id="{1B54AEF4-9B96-4C44-A673-5C03F96F3634}"/>
              </a:ext>
            </a:extLst>
          </p:cNvPr>
          <p:cNvSpPr/>
          <p:nvPr/>
        </p:nvSpPr>
        <p:spPr>
          <a:xfrm>
            <a:off x="0" y="1"/>
            <a:ext cx="12192000" cy="6858000"/>
          </a:xfrm>
          <a:prstGeom prst="rect">
            <a:avLst/>
          </a:prstGeom>
          <a:gradFill>
            <a:gsLst>
              <a:gs pos="0">
                <a:srgbClr val="F15562">
                  <a:alpha val="62000"/>
                </a:srgbClr>
              </a:gs>
              <a:gs pos="51000">
                <a:schemeClr val="bg1">
                  <a:lumMod val="95000"/>
                  <a:alpha val="29000"/>
                </a:schemeClr>
              </a:gs>
              <a:gs pos="100000">
                <a:srgbClr val="3A9BB1">
                  <a:alpha val="4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8D0F19B-361C-437D-AE06-A63C87A16BFF}"/>
              </a:ext>
            </a:extLst>
          </p:cNvPr>
          <p:cNvSpPr/>
          <p:nvPr/>
        </p:nvSpPr>
        <p:spPr>
          <a:xfrm>
            <a:off x="4786087" y="2156215"/>
            <a:ext cx="5724645" cy="923330"/>
          </a:xfrm>
          <a:prstGeom prst="rect">
            <a:avLst/>
          </a:prstGeom>
          <a:noFill/>
        </p:spPr>
        <p:txBody>
          <a:bodyPr wrap="none" lIns="91440" tIns="45720" rIns="91440" bIns="45720">
            <a:spAutoFit/>
          </a:bodyPr>
          <a:lstStyle/>
          <a:p>
            <a:pPr algn="ctr"/>
            <a:r>
              <a:rPr lang="en-US" sz="5400" b="1" spc="1000" dirty="0" smtClean="0">
                <a:ln w="0"/>
                <a:solidFill>
                  <a:schemeClr val="bg1"/>
                </a:solidFill>
                <a:effectLst>
                  <a:outerShdw blurRad="38100" dist="19050" dir="2700000" algn="tl" rotWithShape="0">
                    <a:schemeClr val="dk1">
                      <a:alpha val="40000"/>
                    </a:schemeClr>
                  </a:outerShdw>
                </a:effectLst>
                <a:highlight>
                  <a:srgbClr val="008080"/>
                </a:highlight>
                <a:latin typeface="Sansation" panose="02000000000000000000" pitchFamily="2" charset="0"/>
              </a:rPr>
              <a:t>CORPORATE</a:t>
            </a:r>
            <a:endParaRPr lang="en-US" sz="5400" b="1" cap="none" spc="1000" dirty="0">
              <a:ln w="0"/>
              <a:solidFill>
                <a:schemeClr val="bg1"/>
              </a:solidFill>
              <a:effectLst>
                <a:outerShdw blurRad="38100" dist="19050" dir="2700000" algn="tl" rotWithShape="0">
                  <a:schemeClr val="dk1">
                    <a:alpha val="40000"/>
                  </a:schemeClr>
                </a:outerShdw>
              </a:effectLst>
              <a:highlight>
                <a:srgbClr val="008080"/>
              </a:highlight>
              <a:latin typeface="Sansation" panose="02000000000000000000" pitchFamily="2" charset="0"/>
            </a:endParaRPr>
          </a:p>
        </p:txBody>
      </p:sp>
      <p:sp>
        <p:nvSpPr>
          <p:cNvPr id="6" name="Rectangle 5">
            <a:extLst>
              <a:ext uri="{FF2B5EF4-FFF2-40B4-BE49-F238E27FC236}">
                <a16:creationId xmlns:a16="http://schemas.microsoft.com/office/drawing/2014/main" id="{6F98D77B-4344-4EF8-992E-EC75C6E4E560}"/>
              </a:ext>
            </a:extLst>
          </p:cNvPr>
          <p:cNvSpPr/>
          <p:nvPr/>
        </p:nvSpPr>
        <p:spPr>
          <a:xfrm>
            <a:off x="3624754" y="3526845"/>
            <a:ext cx="8833946" cy="369332"/>
          </a:xfrm>
          <a:prstGeom prst="rect">
            <a:avLst/>
          </a:prstGeom>
          <a:noFill/>
        </p:spPr>
        <p:txBody>
          <a:bodyPr wrap="square" lIns="91440" tIns="45720" rIns="91440" bIns="45720">
            <a:spAutoFit/>
          </a:bodyPr>
          <a:lstStyle/>
          <a:p>
            <a:pPr algn="ctr"/>
            <a:r>
              <a:rPr lang="en-GB" dirty="0">
                <a:ln w="0"/>
                <a:latin typeface="Roboto" panose="02000000000000000000" pitchFamily="2" charset="0"/>
                <a:ea typeface="Roboto" panose="02000000000000000000" pitchFamily="2" charset="0"/>
                <a:cs typeface="Roboto" panose="02000000000000000000" pitchFamily="2" charset="0"/>
              </a:rPr>
              <a:t>"Success is not final; failure is not fatal: It is the courage to continue that counts."</a:t>
            </a:r>
            <a:endParaRPr lang="en-US" cap="none" spc="300" dirty="0">
              <a:ln w="0"/>
              <a:latin typeface="Roboto" panose="02000000000000000000" pitchFamily="2" charset="0"/>
              <a:ea typeface="Roboto" panose="02000000000000000000" pitchFamily="2" charset="0"/>
              <a:cs typeface="Roboto" panose="02000000000000000000" pitchFamily="2" charset="0"/>
            </a:endParaRPr>
          </a:p>
        </p:txBody>
      </p:sp>
      <p:sp>
        <p:nvSpPr>
          <p:cNvPr id="7" name="Rectangle 6">
            <a:extLst>
              <a:ext uri="{FF2B5EF4-FFF2-40B4-BE49-F238E27FC236}">
                <a16:creationId xmlns:a16="http://schemas.microsoft.com/office/drawing/2014/main" id="{73AAA4B6-FBE1-44A1-8F50-5421BE9AEA72}"/>
              </a:ext>
            </a:extLst>
          </p:cNvPr>
          <p:cNvSpPr/>
          <p:nvPr/>
        </p:nvSpPr>
        <p:spPr>
          <a:xfrm>
            <a:off x="3679378" y="1937576"/>
            <a:ext cx="84156" cy="161466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4BC416F-119C-4F11-B621-F983E86AC105}"/>
              </a:ext>
            </a:extLst>
          </p:cNvPr>
          <p:cNvSpPr/>
          <p:nvPr/>
        </p:nvSpPr>
        <p:spPr>
          <a:xfrm rot="5400000">
            <a:off x="3223787" y="1502023"/>
            <a:ext cx="84156" cy="161466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427216" y="2351436"/>
            <a:ext cx="1273738" cy="737474"/>
          </a:xfrm>
          <a:prstGeom prst="rect">
            <a:avLst/>
          </a:prstGeom>
        </p:spPr>
      </p:pic>
      <p:sp>
        <p:nvSpPr>
          <p:cNvPr id="4" name="Rectangle 3">
            <a:extLst>
              <a:ext uri="{FF2B5EF4-FFF2-40B4-BE49-F238E27FC236}">
                <a16:creationId xmlns:a16="http://schemas.microsoft.com/office/drawing/2014/main" id="{973568DE-A084-4AC6-B53B-2F31393A715F}"/>
              </a:ext>
            </a:extLst>
          </p:cNvPr>
          <p:cNvSpPr/>
          <p:nvPr/>
        </p:nvSpPr>
        <p:spPr>
          <a:xfrm>
            <a:off x="2427216" y="2351436"/>
            <a:ext cx="1252161" cy="728109"/>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414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arallelogram 16">
            <a:extLst>
              <a:ext uri="{FF2B5EF4-FFF2-40B4-BE49-F238E27FC236}">
                <a16:creationId xmlns:a16="http://schemas.microsoft.com/office/drawing/2014/main" id="{EC39E9C3-D5C8-4084-9AB8-5966A6EE1A5A}"/>
              </a:ext>
            </a:extLst>
          </p:cNvPr>
          <p:cNvSpPr/>
          <p:nvPr/>
        </p:nvSpPr>
        <p:spPr>
          <a:xfrm>
            <a:off x="1204559" y="2308871"/>
            <a:ext cx="9782882" cy="2136167"/>
          </a:xfrm>
          <a:prstGeom prst="parallelogram">
            <a:avLst/>
          </a:prstGeom>
          <a:solidFill>
            <a:schemeClr val="tx1">
              <a:lumMod val="95000"/>
              <a:lumOff val="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B54AEF4-9B96-4C44-A673-5C03F96F3634}"/>
              </a:ext>
            </a:extLst>
          </p:cNvPr>
          <p:cNvSpPr/>
          <p:nvPr/>
        </p:nvSpPr>
        <p:spPr>
          <a:xfrm>
            <a:off x="0" y="747407"/>
            <a:ext cx="12192000" cy="818726"/>
          </a:xfrm>
          <a:prstGeom prst="rect">
            <a:avLst/>
          </a:prstGeom>
          <a:gradFill>
            <a:gsLst>
              <a:gs pos="0">
                <a:srgbClr val="F15562">
                  <a:alpha val="76000"/>
                </a:srgbClr>
              </a:gs>
              <a:gs pos="51000">
                <a:schemeClr val="bg1">
                  <a:lumMod val="95000"/>
                  <a:alpha val="44000"/>
                </a:schemeClr>
              </a:gs>
              <a:gs pos="100000">
                <a:srgbClr val="3A9BB1">
                  <a:alpha val="62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63D5254-EC08-4685-B0E2-5933A1BBB97D}"/>
              </a:ext>
            </a:extLst>
          </p:cNvPr>
          <p:cNvSpPr/>
          <p:nvPr/>
        </p:nvSpPr>
        <p:spPr>
          <a:xfrm>
            <a:off x="878223" y="826035"/>
            <a:ext cx="7584577" cy="646331"/>
          </a:xfrm>
          <a:prstGeom prst="rect">
            <a:avLst/>
          </a:prstGeom>
          <a:noFill/>
        </p:spPr>
        <p:txBody>
          <a:bodyPr wrap="none" lIns="91440" tIns="45720" rIns="91440" bIns="45720">
            <a:spAutoFit/>
          </a:bodyPr>
          <a:lstStyle/>
          <a:p>
            <a:r>
              <a:rPr lang="en-GB" sz="3600" b="1" dirty="0">
                <a:solidFill>
                  <a:schemeClr val="tx1">
                    <a:lumMod val="85000"/>
                    <a:lumOff val="15000"/>
                  </a:schemeClr>
                </a:solidFill>
              </a:rPr>
              <a:t>What is the advantage of corporation?</a:t>
            </a:r>
            <a:endParaRPr lang="en-US" sz="3600" b="1" dirty="0">
              <a:solidFill>
                <a:schemeClr val="bg1"/>
              </a:solidFill>
              <a:highlight>
                <a:srgbClr val="008080"/>
              </a:highlight>
            </a:endParaRPr>
          </a:p>
        </p:txBody>
      </p:sp>
      <p:sp>
        <p:nvSpPr>
          <p:cNvPr id="6" name="Parallelogram 5">
            <a:extLst>
              <a:ext uri="{FF2B5EF4-FFF2-40B4-BE49-F238E27FC236}">
                <a16:creationId xmlns:a16="http://schemas.microsoft.com/office/drawing/2014/main" id="{EC39E9C3-D5C8-4084-9AB8-5966A6EE1A5A}"/>
              </a:ext>
            </a:extLst>
          </p:cNvPr>
          <p:cNvSpPr/>
          <p:nvPr/>
        </p:nvSpPr>
        <p:spPr>
          <a:xfrm>
            <a:off x="1293459" y="2308871"/>
            <a:ext cx="9782882" cy="2136167"/>
          </a:xfrm>
          <a:prstGeom prst="parallelogram">
            <a:avLst/>
          </a:prstGeom>
          <a:solidFill>
            <a:schemeClr val="tx1">
              <a:lumMod val="95000"/>
              <a:lumOff val="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6">
            <a:extLst>
              <a:ext uri="{FF2B5EF4-FFF2-40B4-BE49-F238E27FC236}">
                <a16:creationId xmlns:a16="http://schemas.microsoft.com/office/drawing/2014/main" id="{EC39E9C3-D5C8-4084-9AB8-5966A6EE1A5A}"/>
              </a:ext>
            </a:extLst>
          </p:cNvPr>
          <p:cNvSpPr/>
          <p:nvPr/>
        </p:nvSpPr>
        <p:spPr>
          <a:xfrm>
            <a:off x="1382359" y="2308871"/>
            <a:ext cx="9782882" cy="2136167"/>
          </a:xfrm>
          <a:prstGeom prst="parallelogram">
            <a:avLst/>
          </a:prstGeom>
          <a:solidFill>
            <a:schemeClr val="tx1">
              <a:lumMod val="95000"/>
              <a:lumOff val="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rallelogram 7">
            <a:extLst>
              <a:ext uri="{FF2B5EF4-FFF2-40B4-BE49-F238E27FC236}">
                <a16:creationId xmlns:a16="http://schemas.microsoft.com/office/drawing/2014/main" id="{EC39E9C3-D5C8-4084-9AB8-5966A6EE1A5A}"/>
              </a:ext>
            </a:extLst>
          </p:cNvPr>
          <p:cNvSpPr/>
          <p:nvPr/>
        </p:nvSpPr>
        <p:spPr>
          <a:xfrm>
            <a:off x="1471259" y="2308871"/>
            <a:ext cx="9782882" cy="2136167"/>
          </a:xfrm>
          <a:prstGeom prst="parallelogram">
            <a:avLst/>
          </a:prstGeom>
          <a:solidFill>
            <a:schemeClr val="tx1">
              <a:lumMod val="95000"/>
              <a:lumOff val="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C71D96A-4B9A-4D8C-9AB5-05C6FC81725C}"/>
              </a:ext>
            </a:extLst>
          </p:cNvPr>
          <p:cNvSpPr/>
          <p:nvPr/>
        </p:nvSpPr>
        <p:spPr>
          <a:xfrm>
            <a:off x="1951862" y="2407458"/>
            <a:ext cx="8288275" cy="1938992"/>
          </a:xfrm>
          <a:prstGeom prst="rect">
            <a:avLst/>
          </a:prstGeom>
          <a:noFill/>
        </p:spPr>
        <p:txBody>
          <a:bodyPr wrap="square" lIns="91440" tIns="45720" rIns="91440" bIns="45720">
            <a:spAutoFit/>
          </a:bodyPr>
          <a:lstStyle/>
          <a:p>
            <a:pPr algn="just"/>
            <a:r>
              <a:rPr lang="en-GB" sz="2400" dirty="0">
                <a:solidFill>
                  <a:schemeClr val="bg1"/>
                </a:solidFill>
              </a:rPr>
              <a:t>The advantages of the corporation structure are as follows: Limited liability. The shareholders of a corporation are only liable up to the amount of their investments. The corporate entity shields them from any further liability, so their personal assets are protected.</a:t>
            </a:r>
            <a:endParaRPr lang="en-US" sz="2400" b="1" i="1" dirty="0">
              <a:solidFill>
                <a:schemeClr val="bg1"/>
              </a:solidFill>
            </a:endParaRPr>
          </a:p>
        </p:txBody>
      </p:sp>
    </p:spTree>
    <p:extLst>
      <p:ext uri="{BB962C8B-B14F-4D97-AF65-F5344CB8AC3E}">
        <p14:creationId xmlns:p14="http://schemas.microsoft.com/office/powerpoint/2010/main" val="1635777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1B54AEF4-9B96-4C44-A673-5C03F96F3634}"/>
              </a:ext>
            </a:extLst>
          </p:cNvPr>
          <p:cNvSpPr/>
          <p:nvPr/>
        </p:nvSpPr>
        <p:spPr>
          <a:xfrm>
            <a:off x="0" y="0"/>
            <a:ext cx="12192000" cy="6858000"/>
          </a:xfrm>
          <a:prstGeom prst="rect">
            <a:avLst/>
          </a:prstGeom>
          <a:gradFill>
            <a:gsLst>
              <a:gs pos="0">
                <a:srgbClr val="F15562">
                  <a:alpha val="76000"/>
                </a:srgbClr>
              </a:gs>
              <a:gs pos="51000">
                <a:schemeClr val="bg1">
                  <a:lumMod val="95000"/>
                  <a:alpha val="44000"/>
                </a:schemeClr>
              </a:gs>
              <a:gs pos="100000">
                <a:srgbClr val="3A9BB1">
                  <a:alpha val="62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F27F32F-D4E7-4FCE-9A2A-4A321CB42D67}"/>
              </a:ext>
            </a:extLst>
          </p:cNvPr>
          <p:cNvSpPr/>
          <p:nvPr/>
        </p:nvSpPr>
        <p:spPr>
          <a:xfrm>
            <a:off x="7338510" y="924554"/>
            <a:ext cx="4160113" cy="646331"/>
          </a:xfrm>
          <a:prstGeom prst="rect">
            <a:avLst/>
          </a:prstGeom>
          <a:noFill/>
        </p:spPr>
        <p:txBody>
          <a:bodyPr wrap="none" lIns="91440" tIns="45720" rIns="91440" bIns="45720">
            <a:spAutoFit/>
          </a:bodyPr>
          <a:lstStyle/>
          <a:p>
            <a:pPr algn="ctr"/>
            <a:r>
              <a:rPr lang="en-US" sz="3600" b="1" cap="none" spc="0" dirty="0">
                <a:ln w="0"/>
                <a:latin typeface="Sansation" panose="02000000000000000000" pitchFamily="2" charset="0"/>
              </a:rPr>
              <a:t>What is </a:t>
            </a:r>
            <a:r>
              <a:rPr lang="en-US" sz="3600" b="1" cap="none" spc="0" dirty="0" smtClean="0">
                <a:ln w="0"/>
                <a:highlight>
                  <a:srgbClr val="008080"/>
                </a:highlight>
                <a:latin typeface="Sansation" panose="02000000000000000000" pitchFamily="2" charset="0"/>
              </a:rPr>
              <a:t>Corporate</a:t>
            </a:r>
            <a:r>
              <a:rPr lang="en-US" sz="3600" b="1" cap="none" spc="0" dirty="0" smtClean="0">
                <a:ln w="0"/>
                <a:latin typeface="Sansation" panose="02000000000000000000" pitchFamily="2" charset="0"/>
              </a:rPr>
              <a:t>?</a:t>
            </a:r>
            <a:endParaRPr lang="en-US" sz="3600" b="1" cap="none" spc="0" dirty="0">
              <a:ln w="0"/>
              <a:latin typeface="Sansation" panose="02000000000000000000" pitchFamily="2" charset="0"/>
            </a:endParaRPr>
          </a:p>
        </p:txBody>
      </p:sp>
      <p:sp>
        <p:nvSpPr>
          <p:cNvPr id="7" name="Rectangle 6">
            <a:extLst>
              <a:ext uri="{FF2B5EF4-FFF2-40B4-BE49-F238E27FC236}">
                <a16:creationId xmlns:a16="http://schemas.microsoft.com/office/drawing/2014/main" id="{0ACD8284-9B01-48C6-A36D-E42B636AA7EB}"/>
              </a:ext>
            </a:extLst>
          </p:cNvPr>
          <p:cNvSpPr/>
          <p:nvPr/>
        </p:nvSpPr>
        <p:spPr>
          <a:xfrm>
            <a:off x="7467599" y="1993692"/>
            <a:ext cx="4303853" cy="1938992"/>
          </a:xfrm>
          <a:prstGeom prst="rect">
            <a:avLst/>
          </a:prstGeom>
          <a:noFill/>
        </p:spPr>
        <p:txBody>
          <a:bodyPr wrap="square" lIns="91440" tIns="45720" rIns="91440" bIns="45720">
            <a:spAutoFit/>
          </a:bodyPr>
          <a:lstStyle/>
          <a:p>
            <a:pPr algn="just"/>
            <a:r>
              <a:rPr lang="en-GB" sz="2400" dirty="0">
                <a:ea typeface="Roboto" panose="02000000000000000000" pitchFamily="2" charset="0"/>
                <a:cs typeface="Roboto" panose="02000000000000000000" pitchFamily="2" charset="0"/>
              </a:rPr>
              <a:t>A corporation is an organization, usually a group of people or a company, authorized to act as a single entity and recognized as such in law.</a:t>
            </a:r>
            <a:endParaRPr lang="en-US" sz="2400" b="1" cap="none" spc="0" dirty="0">
              <a:ln w="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261488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1B54AEF4-9B96-4C44-A673-5C03F96F3634}"/>
              </a:ext>
            </a:extLst>
          </p:cNvPr>
          <p:cNvSpPr/>
          <p:nvPr/>
        </p:nvSpPr>
        <p:spPr>
          <a:xfrm>
            <a:off x="0" y="-19758"/>
            <a:ext cx="12192000" cy="6858000"/>
          </a:xfrm>
          <a:prstGeom prst="rect">
            <a:avLst/>
          </a:prstGeom>
          <a:gradFill>
            <a:gsLst>
              <a:gs pos="0">
                <a:srgbClr val="F15562">
                  <a:alpha val="76000"/>
                </a:srgbClr>
              </a:gs>
              <a:gs pos="51000">
                <a:schemeClr val="bg1">
                  <a:lumMod val="95000"/>
                  <a:alpha val="44000"/>
                </a:schemeClr>
              </a:gs>
              <a:gs pos="100000">
                <a:srgbClr val="3A9BB1">
                  <a:alpha val="62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C556290-0619-4410-B423-EA3A63900795}"/>
              </a:ext>
            </a:extLst>
          </p:cNvPr>
          <p:cNvSpPr/>
          <p:nvPr/>
        </p:nvSpPr>
        <p:spPr>
          <a:xfrm>
            <a:off x="5334134" y="1908262"/>
            <a:ext cx="1605280" cy="1605280"/>
          </a:xfrm>
          <a:prstGeom prst="rect">
            <a:avLst/>
          </a:prstGeom>
          <a:solidFill>
            <a:srgbClr val="F15562"/>
          </a:solidFill>
          <a:ln w="57150">
            <a:solidFill>
              <a:srgbClr val="6CBC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chemeClr val="bg1"/>
                </a:solidFill>
                <a:latin typeface="Sansation" panose="02000000000000000000" pitchFamily="2" charset="0"/>
              </a:rPr>
              <a:t>Charted Companies</a:t>
            </a:r>
          </a:p>
        </p:txBody>
      </p:sp>
      <p:sp>
        <p:nvSpPr>
          <p:cNvPr id="20" name="Rectangle 19">
            <a:extLst>
              <a:ext uri="{FF2B5EF4-FFF2-40B4-BE49-F238E27FC236}">
                <a16:creationId xmlns:a16="http://schemas.microsoft.com/office/drawing/2014/main" id="{34D23E4C-7F12-4B65-821E-F78BFEFDB496}"/>
              </a:ext>
            </a:extLst>
          </p:cNvPr>
          <p:cNvSpPr/>
          <p:nvPr/>
        </p:nvSpPr>
        <p:spPr>
          <a:xfrm>
            <a:off x="6317917" y="3011394"/>
            <a:ext cx="1252896" cy="1252896"/>
          </a:xfrm>
          <a:prstGeom prst="rect">
            <a:avLst/>
          </a:prstGeom>
          <a:solidFill>
            <a:srgbClr val="BFBFBF"/>
          </a:solidFill>
          <a:ln w="57150">
            <a:solidFill>
              <a:srgbClr val="6CBC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75000"/>
                    <a:lumOff val="25000"/>
                  </a:schemeClr>
                </a:solidFill>
              </a:rPr>
              <a:t>Statutory Companies</a:t>
            </a:r>
          </a:p>
        </p:txBody>
      </p:sp>
      <p:sp>
        <p:nvSpPr>
          <p:cNvPr id="24" name="Rectangle 23">
            <a:extLst>
              <a:ext uri="{FF2B5EF4-FFF2-40B4-BE49-F238E27FC236}">
                <a16:creationId xmlns:a16="http://schemas.microsoft.com/office/drawing/2014/main" id="{70B9AF37-A81F-4085-A2DF-10E1F31DF3E0}"/>
              </a:ext>
            </a:extLst>
          </p:cNvPr>
          <p:cNvSpPr/>
          <p:nvPr/>
        </p:nvSpPr>
        <p:spPr>
          <a:xfrm>
            <a:off x="3751773" y="794723"/>
            <a:ext cx="4688454" cy="646331"/>
          </a:xfrm>
          <a:prstGeom prst="rect">
            <a:avLst/>
          </a:prstGeom>
          <a:noFill/>
        </p:spPr>
        <p:txBody>
          <a:bodyPr wrap="square" lIns="91440" tIns="45720" rIns="91440" bIns="45720">
            <a:spAutoFit/>
          </a:bodyPr>
          <a:lstStyle/>
          <a:p>
            <a:r>
              <a:rPr lang="en-US" sz="3600" b="1" dirty="0">
                <a:latin typeface="Sansation" panose="02000000000000000000" pitchFamily="2" charset="0"/>
              </a:rPr>
              <a:t>Types of Corporations</a:t>
            </a:r>
          </a:p>
        </p:txBody>
      </p:sp>
      <p:sp>
        <p:nvSpPr>
          <p:cNvPr id="25" name="Rectangle 24">
            <a:extLst>
              <a:ext uri="{FF2B5EF4-FFF2-40B4-BE49-F238E27FC236}">
                <a16:creationId xmlns:a16="http://schemas.microsoft.com/office/drawing/2014/main" id="{3C27BA16-6A42-480F-B577-DF68E2507DF0}"/>
              </a:ext>
            </a:extLst>
          </p:cNvPr>
          <p:cNvSpPr/>
          <p:nvPr/>
        </p:nvSpPr>
        <p:spPr>
          <a:xfrm>
            <a:off x="7028989" y="4033210"/>
            <a:ext cx="1385490" cy="1385490"/>
          </a:xfrm>
          <a:prstGeom prst="rect">
            <a:avLst/>
          </a:prstGeom>
          <a:solidFill>
            <a:schemeClr val="bg1"/>
          </a:solidFill>
          <a:ln w="57150">
            <a:solidFill>
              <a:srgbClr val="6CBC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65000"/>
                    <a:lumOff val="35000"/>
                  </a:schemeClr>
                </a:solidFill>
              </a:rPr>
              <a:t>Registered Companies</a:t>
            </a:r>
          </a:p>
        </p:txBody>
      </p:sp>
      <p:sp>
        <p:nvSpPr>
          <p:cNvPr id="26" name="Rectangle 25">
            <a:extLst>
              <a:ext uri="{FF2B5EF4-FFF2-40B4-BE49-F238E27FC236}">
                <a16:creationId xmlns:a16="http://schemas.microsoft.com/office/drawing/2014/main" id="{FED820B4-6151-4E7B-8EBE-739DC261B0D7}"/>
              </a:ext>
            </a:extLst>
          </p:cNvPr>
          <p:cNvSpPr/>
          <p:nvPr/>
        </p:nvSpPr>
        <p:spPr>
          <a:xfrm>
            <a:off x="4827519" y="2396118"/>
            <a:ext cx="327334" cy="400110"/>
          </a:xfrm>
          <a:prstGeom prst="rect">
            <a:avLst/>
          </a:prstGeom>
          <a:noFill/>
        </p:spPr>
        <p:txBody>
          <a:bodyPr wrap="none" lIns="91440" tIns="45720" rIns="91440" bIns="45720">
            <a:spAutoFit/>
          </a:bodyPr>
          <a:lstStyle/>
          <a:p>
            <a:pPr algn="ctr"/>
            <a:r>
              <a:rPr lang="en-US" sz="2000" b="0" cap="none" spc="0" dirty="0">
                <a:ln w="0"/>
                <a:effectLst>
                  <a:outerShdw blurRad="38100" dist="19050" dir="2700000" algn="tl" rotWithShape="0">
                    <a:schemeClr val="dk1">
                      <a:alpha val="40000"/>
                    </a:schemeClr>
                  </a:outerShdw>
                </a:effectLst>
                <a:latin typeface="Sansation" panose="02000000000000000000" pitchFamily="2" charset="0"/>
              </a:rPr>
              <a:t>1</a:t>
            </a:r>
          </a:p>
        </p:txBody>
      </p:sp>
      <p:sp>
        <p:nvSpPr>
          <p:cNvPr id="27" name="Rectangle 26">
            <a:extLst>
              <a:ext uri="{FF2B5EF4-FFF2-40B4-BE49-F238E27FC236}">
                <a16:creationId xmlns:a16="http://schemas.microsoft.com/office/drawing/2014/main" id="{D7CB047B-205C-42B8-82B5-1441F0F9DAF9}"/>
              </a:ext>
            </a:extLst>
          </p:cNvPr>
          <p:cNvSpPr/>
          <p:nvPr/>
        </p:nvSpPr>
        <p:spPr>
          <a:xfrm>
            <a:off x="5736455" y="3596528"/>
            <a:ext cx="327334" cy="400110"/>
          </a:xfrm>
          <a:prstGeom prst="rect">
            <a:avLst/>
          </a:prstGeom>
          <a:noFill/>
        </p:spPr>
        <p:txBody>
          <a:bodyPr wrap="none" lIns="91440" tIns="45720" rIns="91440" bIns="45720">
            <a:spAutoFit/>
          </a:bodyPr>
          <a:lstStyle/>
          <a:p>
            <a:pPr algn="ctr"/>
            <a:r>
              <a:rPr lang="en-US" sz="2000" b="0" cap="none" spc="0" dirty="0">
                <a:ln w="0"/>
                <a:effectLst>
                  <a:outerShdw blurRad="38100" dist="19050" dir="2700000" algn="tl" rotWithShape="0">
                    <a:schemeClr val="dk1">
                      <a:alpha val="40000"/>
                    </a:schemeClr>
                  </a:outerShdw>
                </a:effectLst>
                <a:latin typeface="Sansation" panose="02000000000000000000" pitchFamily="2" charset="0"/>
              </a:rPr>
              <a:t>2</a:t>
            </a:r>
          </a:p>
        </p:txBody>
      </p:sp>
      <p:sp>
        <p:nvSpPr>
          <p:cNvPr id="28" name="Rectangle 27">
            <a:extLst>
              <a:ext uri="{FF2B5EF4-FFF2-40B4-BE49-F238E27FC236}">
                <a16:creationId xmlns:a16="http://schemas.microsoft.com/office/drawing/2014/main" id="{EB77F246-0360-4557-943D-F4FFE3A84B74}"/>
              </a:ext>
            </a:extLst>
          </p:cNvPr>
          <p:cNvSpPr/>
          <p:nvPr/>
        </p:nvSpPr>
        <p:spPr>
          <a:xfrm>
            <a:off x="6450387" y="4616674"/>
            <a:ext cx="328936" cy="400110"/>
          </a:xfrm>
          <a:prstGeom prst="rect">
            <a:avLst/>
          </a:prstGeom>
          <a:noFill/>
        </p:spPr>
        <p:txBody>
          <a:bodyPr wrap="none" lIns="91440" tIns="45720" rIns="91440" bIns="45720">
            <a:spAutoFit/>
          </a:bodyPr>
          <a:lstStyle/>
          <a:p>
            <a:pPr algn="ctr"/>
            <a:r>
              <a:rPr lang="en-US" sz="2000" b="0" cap="none" spc="0" dirty="0">
                <a:ln w="0"/>
                <a:effectLst>
                  <a:outerShdw blurRad="38100" dist="19050" dir="2700000" algn="tl" rotWithShape="0">
                    <a:schemeClr val="dk1">
                      <a:alpha val="40000"/>
                    </a:schemeClr>
                  </a:outerShdw>
                </a:effectLst>
                <a:latin typeface="Sansation" panose="02000000000000000000" pitchFamily="2" charset="0"/>
              </a:rPr>
              <a:t>3</a:t>
            </a:r>
          </a:p>
        </p:txBody>
      </p:sp>
    </p:spTree>
    <p:extLst>
      <p:ext uri="{BB962C8B-B14F-4D97-AF65-F5344CB8AC3E}">
        <p14:creationId xmlns:p14="http://schemas.microsoft.com/office/powerpoint/2010/main" val="2757618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4" y="0"/>
            <a:ext cx="12199734" cy="6858000"/>
          </a:xfrm>
          <a:prstGeom prst="rect">
            <a:avLst/>
          </a:prstGeom>
        </p:spPr>
      </p:pic>
      <p:sp>
        <p:nvSpPr>
          <p:cNvPr id="22" name="Rectangle 21">
            <a:extLst>
              <a:ext uri="{FF2B5EF4-FFF2-40B4-BE49-F238E27FC236}">
                <a16:creationId xmlns:a16="http://schemas.microsoft.com/office/drawing/2014/main" id="{1B54AEF4-9B96-4C44-A673-5C03F96F3634}"/>
              </a:ext>
            </a:extLst>
          </p:cNvPr>
          <p:cNvSpPr/>
          <p:nvPr/>
        </p:nvSpPr>
        <p:spPr>
          <a:xfrm>
            <a:off x="0" y="0"/>
            <a:ext cx="12192000" cy="6858000"/>
          </a:xfrm>
          <a:prstGeom prst="rect">
            <a:avLst/>
          </a:prstGeom>
          <a:gradFill>
            <a:gsLst>
              <a:gs pos="0">
                <a:srgbClr val="F15562">
                  <a:alpha val="76000"/>
                </a:srgbClr>
              </a:gs>
              <a:gs pos="51000">
                <a:schemeClr val="bg1">
                  <a:lumMod val="95000"/>
                  <a:alpha val="44000"/>
                </a:schemeClr>
              </a:gs>
              <a:gs pos="100000">
                <a:srgbClr val="3A9BB1">
                  <a:alpha val="62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F22C4B0-4BBC-4AF4-94A3-50519AB59D33}"/>
              </a:ext>
            </a:extLst>
          </p:cNvPr>
          <p:cNvGrpSpPr/>
          <p:nvPr/>
        </p:nvGrpSpPr>
        <p:grpSpPr>
          <a:xfrm>
            <a:off x="9578050" y="120001"/>
            <a:ext cx="1569972" cy="1557653"/>
            <a:chOff x="8631449" y="2497022"/>
            <a:chExt cx="2232558" cy="3203267"/>
          </a:xfrm>
        </p:grpSpPr>
        <p:sp>
          <p:nvSpPr>
            <p:cNvPr id="13" name="Rectangle: Rounded Corners 12">
              <a:extLst>
                <a:ext uri="{FF2B5EF4-FFF2-40B4-BE49-F238E27FC236}">
                  <a16:creationId xmlns:a16="http://schemas.microsoft.com/office/drawing/2014/main" id="{17268C0D-F316-4C4E-B8E5-3098D4B935B5}"/>
                </a:ext>
              </a:extLst>
            </p:cNvPr>
            <p:cNvSpPr/>
            <p:nvPr/>
          </p:nvSpPr>
          <p:spPr>
            <a:xfrm>
              <a:off x="9764986" y="2497022"/>
              <a:ext cx="361826" cy="361826"/>
            </a:xfrm>
            <a:prstGeom prst="roundRect">
              <a:avLst/>
            </a:prstGeom>
            <a:solidFill>
              <a:schemeClr val="bg1">
                <a:alpha val="18000"/>
              </a:schemeClr>
            </a:solidFill>
            <a:ln>
              <a:noFill/>
            </a:ln>
            <a:scene3d>
              <a:camera prst="orthographicFront"/>
              <a:lightRig rig="threePt" dir="t"/>
            </a:scene3d>
            <a:sp3d>
              <a:bevelT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E</a:t>
              </a:r>
            </a:p>
          </p:txBody>
        </p:sp>
        <p:sp>
          <p:nvSpPr>
            <p:cNvPr id="14" name="Rectangle: Rounded Corners 13">
              <a:extLst>
                <a:ext uri="{FF2B5EF4-FFF2-40B4-BE49-F238E27FC236}">
                  <a16:creationId xmlns:a16="http://schemas.microsoft.com/office/drawing/2014/main" id="{6B46D163-B00F-4F0C-BC95-9CAF0C99F109}"/>
                </a:ext>
              </a:extLst>
            </p:cNvPr>
            <p:cNvSpPr/>
            <p:nvPr/>
          </p:nvSpPr>
          <p:spPr>
            <a:xfrm>
              <a:off x="8631449" y="3028790"/>
              <a:ext cx="361826" cy="361826"/>
            </a:xfrm>
            <a:prstGeom prst="roundRect">
              <a:avLst/>
            </a:prstGeom>
            <a:solidFill>
              <a:schemeClr val="bg1">
                <a:alpha val="18000"/>
              </a:schemeClr>
            </a:solidFill>
            <a:ln>
              <a:noFill/>
            </a:ln>
            <a:scene3d>
              <a:camera prst="orthographicFront"/>
              <a:lightRig rig="threePt" dir="t"/>
            </a:scene3d>
            <a:sp3d>
              <a:bevelT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D</a:t>
              </a:r>
            </a:p>
          </p:txBody>
        </p:sp>
        <p:sp>
          <p:nvSpPr>
            <p:cNvPr id="15" name="Rectangle: Rounded Corners 14">
              <a:extLst>
                <a:ext uri="{FF2B5EF4-FFF2-40B4-BE49-F238E27FC236}">
                  <a16:creationId xmlns:a16="http://schemas.microsoft.com/office/drawing/2014/main" id="{7C61A8EA-6C8E-4513-9255-BB65113FB6D0}"/>
                </a:ext>
              </a:extLst>
            </p:cNvPr>
            <p:cNvSpPr/>
            <p:nvPr/>
          </p:nvSpPr>
          <p:spPr>
            <a:xfrm>
              <a:off x="10422924" y="3104990"/>
              <a:ext cx="361826" cy="361826"/>
            </a:xfrm>
            <a:prstGeom prst="roundRect">
              <a:avLst/>
            </a:prstGeom>
            <a:solidFill>
              <a:schemeClr val="bg1">
                <a:alpha val="18000"/>
              </a:schemeClr>
            </a:solidFill>
            <a:ln>
              <a:noFill/>
            </a:ln>
            <a:scene3d>
              <a:camera prst="orthographicFront"/>
              <a:lightRig rig="threePt" dir="t"/>
            </a:scene3d>
            <a:sp3d>
              <a:bevelT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U</a:t>
              </a:r>
            </a:p>
          </p:txBody>
        </p:sp>
        <p:sp>
          <p:nvSpPr>
            <p:cNvPr id="16" name="Rectangle: Rounded Corners 15">
              <a:extLst>
                <a:ext uri="{FF2B5EF4-FFF2-40B4-BE49-F238E27FC236}">
                  <a16:creationId xmlns:a16="http://schemas.microsoft.com/office/drawing/2014/main" id="{B30003D3-7086-4036-A31B-A079D0978730}"/>
                </a:ext>
              </a:extLst>
            </p:cNvPr>
            <p:cNvSpPr/>
            <p:nvPr/>
          </p:nvSpPr>
          <p:spPr>
            <a:xfrm>
              <a:off x="9476358" y="3466816"/>
              <a:ext cx="361826" cy="361826"/>
            </a:xfrm>
            <a:prstGeom prst="roundRect">
              <a:avLst/>
            </a:prstGeom>
            <a:solidFill>
              <a:schemeClr val="bg1">
                <a:alpha val="18000"/>
              </a:schemeClr>
            </a:solidFill>
            <a:ln>
              <a:noFill/>
            </a:ln>
            <a:scene3d>
              <a:camera prst="orthographicFront"/>
              <a:lightRig rig="threePt" dir="t"/>
            </a:scene3d>
            <a:sp3d>
              <a:bevelT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C</a:t>
              </a:r>
            </a:p>
          </p:txBody>
        </p:sp>
        <p:sp>
          <p:nvSpPr>
            <p:cNvPr id="17" name="Rectangle: Rounded Corners 16">
              <a:extLst>
                <a:ext uri="{FF2B5EF4-FFF2-40B4-BE49-F238E27FC236}">
                  <a16:creationId xmlns:a16="http://schemas.microsoft.com/office/drawing/2014/main" id="{DB4FF9BB-F935-4AAA-A6CA-182D2AE58C4F}"/>
                </a:ext>
              </a:extLst>
            </p:cNvPr>
            <p:cNvSpPr/>
            <p:nvPr/>
          </p:nvSpPr>
          <p:spPr>
            <a:xfrm>
              <a:off x="8797337" y="4301386"/>
              <a:ext cx="361826" cy="361826"/>
            </a:xfrm>
            <a:prstGeom prst="roundRect">
              <a:avLst/>
            </a:prstGeom>
            <a:solidFill>
              <a:schemeClr val="bg1">
                <a:alpha val="18000"/>
              </a:schemeClr>
            </a:solidFill>
            <a:ln>
              <a:noFill/>
            </a:ln>
            <a:scene3d>
              <a:camera prst="orthographicFront"/>
              <a:lightRig rig="threePt" dir="t"/>
            </a:scene3d>
            <a:sp3d>
              <a:bevelT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A</a:t>
              </a:r>
            </a:p>
          </p:txBody>
        </p:sp>
        <p:sp>
          <p:nvSpPr>
            <p:cNvPr id="18" name="Rectangle: Rounded Corners 17">
              <a:extLst>
                <a:ext uri="{FF2B5EF4-FFF2-40B4-BE49-F238E27FC236}">
                  <a16:creationId xmlns:a16="http://schemas.microsoft.com/office/drawing/2014/main" id="{D57B0EF3-12DB-4B5D-B6EB-F60B4BD192C1}"/>
                </a:ext>
              </a:extLst>
            </p:cNvPr>
            <p:cNvSpPr/>
            <p:nvPr/>
          </p:nvSpPr>
          <p:spPr>
            <a:xfrm>
              <a:off x="10502181" y="3986385"/>
              <a:ext cx="361826" cy="361826"/>
            </a:xfrm>
            <a:prstGeom prst="roundRect">
              <a:avLst/>
            </a:prstGeom>
            <a:solidFill>
              <a:schemeClr val="bg1">
                <a:alpha val="18000"/>
              </a:schemeClr>
            </a:solidFill>
            <a:ln>
              <a:noFill/>
            </a:ln>
            <a:scene3d>
              <a:camera prst="orthographicFront"/>
              <a:lightRig rig="threePt" dir="t"/>
            </a:scene3d>
            <a:sp3d>
              <a:bevelT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T</a:t>
              </a:r>
            </a:p>
          </p:txBody>
        </p:sp>
        <p:sp>
          <p:nvSpPr>
            <p:cNvPr id="19" name="Rectangle: Rounded Corners 18">
              <a:extLst>
                <a:ext uri="{FF2B5EF4-FFF2-40B4-BE49-F238E27FC236}">
                  <a16:creationId xmlns:a16="http://schemas.microsoft.com/office/drawing/2014/main" id="{EC706CD2-0FC7-4628-B3BC-AC8D968E1E39}"/>
                </a:ext>
              </a:extLst>
            </p:cNvPr>
            <p:cNvSpPr/>
            <p:nvPr/>
          </p:nvSpPr>
          <p:spPr>
            <a:xfrm>
              <a:off x="9657271" y="4374766"/>
              <a:ext cx="361826" cy="361826"/>
            </a:xfrm>
            <a:prstGeom prst="roundRect">
              <a:avLst/>
            </a:prstGeom>
            <a:solidFill>
              <a:schemeClr val="bg1">
                <a:alpha val="18000"/>
              </a:schemeClr>
            </a:solidFill>
            <a:ln>
              <a:noFill/>
            </a:ln>
            <a:scene3d>
              <a:camera prst="orthographicFront"/>
              <a:lightRig rig="threePt" dir="t"/>
            </a:scene3d>
            <a:sp3d>
              <a:bevelT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a:t>
              </a:r>
            </a:p>
          </p:txBody>
        </p:sp>
        <p:sp>
          <p:nvSpPr>
            <p:cNvPr id="20" name="Rectangle: Rounded Corners 19">
              <a:extLst>
                <a:ext uri="{FF2B5EF4-FFF2-40B4-BE49-F238E27FC236}">
                  <a16:creationId xmlns:a16="http://schemas.microsoft.com/office/drawing/2014/main" id="{8AB73DA5-D1D5-40A2-9581-A20BDF059A5B}"/>
                </a:ext>
              </a:extLst>
            </p:cNvPr>
            <p:cNvSpPr/>
            <p:nvPr/>
          </p:nvSpPr>
          <p:spPr>
            <a:xfrm>
              <a:off x="9204500" y="5338463"/>
              <a:ext cx="361826" cy="361826"/>
            </a:xfrm>
            <a:prstGeom prst="roundRect">
              <a:avLst/>
            </a:prstGeom>
            <a:solidFill>
              <a:schemeClr val="bg1">
                <a:alpha val="18000"/>
              </a:schemeClr>
            </a:solidFill>
            <a:ln>
              <a:noFill/>
            </a:ln>
            <a:scene3d>
              <a:camera prst="orthographicFront"/>
              <a:lightRig rig="threePt" dir="t"/>
            </a:scene3d>
            <a:sp3d>
              <a:bevelT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O</a:t>
              </a:r>
            </a:p>
          </p:txBody>
        </p:sp>
        <p:sp>
          <p:nvSpPr>
            <p:cNvPr id="21" name="Rectangle: Rounded Corners 20">
              <a:extLst>
                <a:ext uri="{FF2B5EF4-FFF2-40B4-BE49-F238E27FC236}">
                  <a16:creationId xmlns:a16="http://schemas.microsoft.com/office/drawing/2014/main" id="{4467F2A0-2555-4B21-98EC-CF971BDF72F5}"/>
                </a:ext>
              </a:extLst>
            </p:cNvPr>
            <p:cNvSpPr/>
            <p:nvPr/>
          </p:nvSpPr>
          <p:spPr>
            <a:xfrm>
              <a:off x="10242011" y="5157550"/>
              <a:ext cx="361826" cy="361826"/>
            </a:xfrm>
            <a:prstGeom prst="roundRect">
              <a:avLst/>
            </a:prstGeom>
            <a:solidFill>
              <a:schemeClr val="bg1">
                <a:alpha val="18000"/>
              </a:schemeClr>
            </a:solidFill>
            <a:ln>
              <a:noFill/>
            </a:ln>
            <a:scene3d>
              <a:camera prst="orthographicFront"/>
              <a:lightRig rig="threePt" dir="t"/>
            </a:scene3d>
            <a:sp3d>
              <a:bevelT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N</a:t>
              </a:r>
            </a:p>
          </p:txBody>
        </p:sp>
      </p:grpSp>
      <p:sp>
        <p:nvSpPr>
          <p:cNvPr id="9" name="Rectangle 8">
            <a:extLst>
              <a:ext uri="{FF2B5EF4-FFF2-40B4-BE49-F238E27FC236}">
                <a16:creationId xmlns:a16="http://schemas.microsoft.com/office/drawing/2014/main" id="{04A6D8B8-FE1C-44EA-AE90-DFD26F13B003}"/>
              </a:ext>
            </a:extLst>
          </p:cNvPr>
          <p:cNvSpPr/>
          <p:nvPr/>
        </p:nvSpPr>
        <p:spPr>
          <a:xfrm>
            <a:off x="4807761" y="2298433"/>
            <a:ext cx="3300306" cy="31744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4393B2F-D8D1-4AEA-ACFE-8432CE4020A4}"/>
              </a:ext>
            </a:extLst>
          </p:cNvPr>
          <p:cNvSpPr/>
          <p:nvPr/>
        </p:nvSpPr>
        <p:spPr>
          <a:xfrm>
            <a:off x="8760516" y="2298433"/>
            <a:ext cx="3300306" cy="31744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5998626-513D-45AF-B472-0091D4C459EB}"/>
              </a:ext>
            </a:extLst>
          </p:cNvPr>
          <p:cNvSpPr/>
          <p:nvPr/>
        </p:nvSpPr>
        <p:spPr>
          <a:xfrm>
            <a:off x="855006" y="2298433"/>
            <a:ext cx="3300306" cy="31744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65C610A-E235-4F71-994D-958BBA90E4AC}"/>
              </a:ext>
            </a:extLst>
          </p:cNvPr>
          <p:cNvSpPr/>
          <p:nvPr/>
        </p:nvSpPr>
        <p:spPr>
          <a:xfrm>
            <a:off x="1109234" y="871852"/>
            <a:ext cx="6365845" cy="646331"/>
          </a:xfrm>
          <a:prstGeom prst="rect">
            <a:avLst/>
          </a:prstGeom>
          <a:noFill/>
        </p:spPr>
        <p:txBody>
          <a:bodyPr wrap="none" lIns="91440" tIns="45720" rIns="91440" bIns="45720">
            <a:spAutoFit/>
          </a:bodyPr>
          <a:lstStyle/>
          <a:p>
            <a:r>
              <a:rPr lang="en-US" sz="3600" b="1" dirty="0" smtClean="0">
                <a:latin typeface="Sansation" panose="02000000000000000000" pitchFamily="2" charset="0"/>
              </a:rPr>
              <a:t>Definition of three corporation</a:t>
            </a:r>
            <a:endParaRPr lang="en-US" sz="3600" b="1" dirty="0">
              <a:solidFill>
                <a:srgbClr val="F15562"/>
              </a:solidFill>
              <a:latin typeface="Sansation" panose="02000000000000000000" pitchFamily="2" charset="0"/>
            </a:endParaRPr>
          </a:p>
        </p:txBody>
      </p:sp>
      <p:sp>
        <p:nvSpPr>
          <p:cNvPr id="3" name="Rectangle 2">
            <a:extLst>
              <a:ext uri="{FF2B5EF4-FFF2-40B4-BE49-F238E27FC236}">
                <a16:creationId xmlns:a16="http://schemas.microsoft.com/office/drawing/2014/main" id="{D15BFD85-055B-46E4-A65E-AF6DCF0A7A90}"/>
              </a:ext>
            </a:extLst>
          </p:cNvPr>
          <p:cNvSpPr/>
          <p:nvPr/>
        </p:nvSpPr>
        <p:spPr>
          <a:xfrm>
            <a:off x="782812" y="2298433"/>
            <a:ext cx="3372500" cy="2031325"/>
          </a:xfrm>
          <a:prstGeom prst="rect">
            <a:avLst/>
          </a:prstGeom>
          <a:noFill/>
        </p:spPr>
        <p:txBody>
          <a:bodyPr wrap="square" lIns="91440" tIns="45720" rIns="91440" bIns="45720">
            <a:spAutoFit/>
          </a:bodyPr>
          <a:lstStyle/>
          <a:p>
            <a:pPr algn="ctr" fontAlgn="base"/>
            <a:r>
              <a:rPr lang="en-US" b="1" dirty="0"/>
              <a:t>Charted </a:t>
            </a:r>
            <a:r>
              <a:rPr lang="en-US" b="1" dirty="0" smtClean="0"/>
              <a:t>Companies</a:t>
            </a:r>
          </a:p>
          <a:p>
            <a:pPr algn="just" fontAlgn="base"/>
            <a:endParaRPr lang="en-US" b="1" dirty="0" smtClean="0"/>
          </a:p>
          <a:p>
            <a:pPr algn="just" fontAlgn="base"/>
            <a:r>
              <a:rPr lang="en-US" b="1" dirty="0" smtClean="0"/>
              <a:t>The crown in the exercise of the royal privilege has power to create a corporation by the grant of charter to the person assenting to be incorporated. </a:t>
            </a:r>
            <a:endParaRPr lang="en-US" b="1" dirty="0"/>
          </a:p>
        </p:txBody>
      </p:sp>
      <p:sp>
        <p:nvSpPr>
          <p:cNvPr id="4" name="Rectangle 3">
            <a:extLst>
              <a:ext uri="{FF2B5EF4-FFF2-40B4-BE49-F238E27FC236}">
                <a16:creationId xmlns:a16="http://schemas.microsoft.com/office/drawing/2014/main" id="{33243639-0D36-4642-BB3A-C454EE01B147}"/>
              </a:ext>
            </a:extLst>
          </p:cNvPr>
          <p:cNvSpPr/>
          <p:nvPr/>
        </p:nvSpPr>
        <p:spPr>
          <a:xfrm>
            <a:off x="4735567" y="2298433"/>
            <a:ext cx="3372500" cy="2031325"/>
          </a:xfrm>
          <a:prstGeom prst="rect">
            <a:avLst/>
          </a:prstGeom>
          <a:noFill/>
        </p:spPr>
        <p:txBody>
          <a:bodyPr wrap="square" lIns="91440" tIns="45720" rIns="91440" bIns="45720">
            <a:spAutoFit/>
          </a:bodyPr>
          <a:lstStyle/>
          <a:p>
            <a:pPr algn="ctr" fontAlgn="base"/>
            <a:r>
              <a:rPr lang="en-US" b="1" dirty="0"/>
              <a:t>Statutory Companies</a:t>
            </a:r>
          </a:p>
          <a:p>
            <a:pPr fontAlgn="base"/>
            <a:endParaRPr lang="en-US" b="1" dirty="0"/>
          </a:p>
          <a:p>
            <a:pPr algn="just" fontAlgn="base"/>
            <a:r>
              <a:rPr lang="en-US" b="1" dirty="0" smtClean="0"/>
              <a:t>A company may be incorporated by means of a special Act of parliament. A statutory company has no shareholders and its initial capital is provide by the treasury.</a:t>
            </a:r>
            <a:endParaRPr lang="en-US" b="1" dirty="0"/>
          </a:p>
        </p:txBody>
      </p:sp>
      <p:sp>
        <p:nvSpPr>
          <p:cNvPr id="5" name="Rectangle 4">
            <a:extLst>
              <a:ext uri="{FF2B5EF4-FFF2-40B4-BE49-F238E27FC236}">
                <a16:creationId xmlns:a16="http://schemas.microsoft.com/office/drawing/2014/main" id="{F81DBFAB-10EC-4783-8176-ADF5269CF542}"/>
              </a:ext>
            </a:extLst>
          </p:cNvPr>
          <p:cNvSpPr/>
          <p:nvPr/>
        </p:nvSpPr>
        <p:spPr>
          <a:xfrm>
            <a:off x="8688322" y="2298433"/>
            <a:ext cx="3372500" cy="2308324"/>
          </a:xfrm>
          <a:prstGeom prst="rect">
            <a:avLst/>
          </a:prstGeom>
          <a:noFill/>
        </p:spPr>
        <p:txBody>
          <a:bodyPr wrap="square" lIns="91440" tIns="45720" rIns="91440" bIns="45720">
            <a:spAutoFit/>
          </a:bodyPr>
          <a:lstStyle/>
          <a:p>
            <a:pPr algn="ctr" fontAlgn="base"/>
            <a:r>
              <a:rPr lang="en-US" b="1" dirty="0" smtClean="0"/>
              <a:t>Registered Companies</a:t>
            </a:r>
          </a:p>
          <a:p>
            <a:pPr fontAlgn="base"/>
            <a:endParaRPr lang="en-US" b="1" dirty="0"/>
          </a:p>
          <a:p>
            <a:pPr algn="just" fontAlgn="base"/>
            <a:r>
              <a:rPr lang="en-US" b="1" dirty="0" smtClean="0"/>
              <a:t>A registered company is formed </a:t>
            </a:r>
            <a:r>
              <a:rPr lang="en-US" b="1" dirty="0" smtClean="0"/>
              <a:t>by registration </a:t>
            </a:r>
            <a:r>
              <a:rPr lang="en-US" b="1" dirty="0" smtClean="0"/>
              <a:t>under the Companies Act. Section 2 of the Companies Act defines a company as ”a company formed and registered under this Act.”</a:t>
            </a:r>
            <a:endParaRPr lang="en-US" b="1" dirty="0"/>
          </a:p>
        </p:txBody>
      </p:sp>
    </p:spTree>
    <p:extLst>
      <p:ext uri="{BB962C8B-B14F-4D97-AF65-F5344CB8AC3E}">
        <p14:creationId xmlns:p14="http://schemas.microsoft.com/office/powerpoint/2010/main" val="1858438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1B54AEF4-9B96-4C44-A673-5C03F96F3634}"/>
              </a:ext>
            </a:extLst>
          </p:cNvPr>
          <p:cNvSpPr/>
          <p:nvPr/>
        </p:nvSpPr>
        <p:spPr>
          <a:xfrm>
            <a:off x="0" y="0"/>
            <a:ext cx="12192000" cy="6858000"/>
          </a:xfrm>
          <a:prstGeom prst="rect">
            <a:avLst/>
          </a:prstGeom>
          <a:gradFill>
            <a:gsLst>
              <a:gs pos="0">
                <a:srgbClr val="F15562">
                  <a:alpha val="76000"/>
                </a:srgbClr>
              </a:gs>
              <a:gs pos="51000">
                <a:schemeClr val="bg1">
                  <a:lumMod val="95000"/>
                  <a:alpha val="44000"/>
                </a:schemeClr>
              </a:gs>
              <a:gs pos="100000">
                <a:srgbClr val="3A9BB1">
                  <a:alpha val="62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9398324-6F3B-4228-BEEF-305935D9ADED}"/>
              </a:ext>
            </a:extLst>
          </p:cNvPr>
          <p:cNvSpPr/>
          <p:nvPr/>
        </p:nvSpPr>
        <p:spPr>
          <a:xfrm>
            <a:off x="746561" y="866567"/>
            <a:ext cx="7936788" cy="646331"/>
          </a:xfrm>
          <a:prstGeom prst="rect">
            <a:avLst/>
          </a:prstGeom>
          <a:solidFill>
            <a:srgbClr val="F8F8F8">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270015E-F3C3-4C4C-AC69-F02627DAE518}"/>
              </a:ext>
            </a:extLst>
          </p:cNvPr>
          <p:cNvSpPr/>
          <p:nvPr/>
        </p:nvSpPr>
        <p:spPr>
          <a:xfrm>
            <a:off x="748112" y="4820612"/>
            <a:ext cx="7935237" cy="1233500"/>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E756438-F0DE-46F9-A57B-E9E4B051DD0F}"/>
              </a:ext>
            </a:extLst>
          </p:cNvPr>
          <p:cNvSpPr/>
          <p:nvPr/>
        </p:nvSpPr>
        <p:spPr>
          <a:xfrm>
            <a:off x="746561" y="866567"/>
            <a:ext cx="8135560" cy="646331"/>
          </a:xfrm>
          <a:prstGeom prst="rect">
            <a:avLst/>
          </a:prstGeom>
          <a:noFill/>
        </p:spPr>
        <p:txBody>
          <a:bodyPr wrap="none" lIns="91440" tIns="45720" rIns="91440" bIns="45720">
            <a:spAutoFit/>
          </a:bodyPr>
          <a:lstStyle/>
          <a:p>
            <a:r>
              <a:rPr lang="en-US" sz="3600" b="1" dirty="0">
                <a:latin typeface="Sansation" panose="02000000000000000000" pitchFamily="2" charset="0"/>
              </a:rPr>
              <a:t>Importance of </a:t>
            </a:r>
            <a:r>
              <a:rPr lang="en-US" sz="3600" b="1" dirty="0" smtClean="0">
                <a:solidFill>
                  <a:schemeClr val="bg1"/>
                </a:solidFill>
                <a:highlight>
                  <a:srgbClr val="008080"/>
                </a:highlight>
                <a:latin typeface="Sansation" panose="02000000000000000000" pitchFamily="2" charset="0"/>
              </a:rPr>
              <a:t>Corporation</a:t>
            </a:r>
            <a:r>
              <a:rPr lang="en-US" sz="3600" b="1" dirty="0" smtClean="0">
                <a:latin typeface="Sansation" panose="02000000000000000000" pitchFamily="2" charset="0"/>
              </a:rPr>
              <a:t> </a:t>
            </a:r>
            <a:r>
              <a:rPr lang="en-US" sz="3600" b="1" dirty="0">
                <a:latin typeface="Sansation" panose="02000000000000000000" pitchFamily="2" charset="0"/>
              </a:rPr>
              <a:t>in Our Lives</a:t>
            </a:r>
          </a:p>
        </p:txBody>
      </p:sp>
      <p:sp>
        <p:nvSpPr>
          <p:cNvPr id="5" name="Rectangle 4">
            <a:extLst>
              <a:ext uri="{FF2B5EF4-FFF2-40B4-BE49-F238E27FC236}">
                <a16:creationId xmlns:a16="http://schemas.microsoft.com/office/drawing/2014/main" id="{10D30050-6F1A-4B12-A12F-70475AD36DCC}"/>
              </a:ext>
            </a:extLst>
          </p:cNvPr>
          <p:cNvSpPr/>
          <p:nvPr/>
        </p:nvSpPr>
        <p:spPr>
          <a:xfrm>
            <a:off x="746561" y="1963983"/>
            <a:ext cx="7087949" cy="2144177"/>
          </a:xfrm>
          <a:prstGeom prst="rect">
            <a:avLst/>
          </a:prstGeom>
          <a:noFill/>
        </p:spPr>
        <p:txBody>
          <a:bodyPr wrap="square" lIns="91440" tIns="45720" rIns="91440" bIns="45720">
            <a:spAutoFit/>
          </a:bodyPr>
          <a:lstStyle/>
          <a:p>
            <a:pPr marL="342900" indent="-342900">
              <a:lnSpc>
                <a:spcPts val="3200"/>
              </a:lnSpc>
              <a:buFont typeface="Arial" panose="020B0604020202020204" pitchFamily="34" charset="0"/>
              <a:buChar char="•"/>
            </a:pPr>
            <a:r>
              <a:rPr lang="en-US" sz="2000" b="1" dirty="0">
                <a:latin typeface="Calibri Light" panose="020F0302020204030204" pitchFamily="34" charset="0"/>
                <a:ea typeface="Roboto" panose="02000000000000000000" pitchFamily="2" charset="0"/>
                <a:cs typeface="Calibri Light" panose="020F0302020204030204" pitchFamily="34" charset="0"/>
              </a:rPr>
              <a:t>To </a:t>
            </a:r>
            <a:r>
              <a:rPr lang="en-GB" sz="2000" b="1" dirty="0"/>
              <a:t>Maintaining social </a:t>
            </a:r>
            <a:r>
              <a:rPr lang="en-GB" sz="2000" b="1" dirty="0" smtClean="0"/>
              <a:t>order</a:t>
            </a:r>
          </a:p>
          <a:p>
            <a:pPr marL="342900" indent="-342900">
              <a:lnSpc>
                <a:spcPts val="3200"/>
              </a:lnSpc>
              <a:buFont typeface="Arial" panose="020B0604020202020204" pitchFamily="34" charset="0"/>
              <a:buChar char="•"/>
            </a:pPr>
            <a:r>
              <a:rPr lang="en-US" sz="2000" b="1" dirty="0" smtClean="0">
                <a:latin typeface="Calibri Light" panose="020F0302020204030204" pitchFamily="34" charset="0"/>
                <a:ea typeface="Roboto" panose="02000000000000000000" pitchFamily="2" charset="0"/>
                <a:cs typeface="Calibri Light" panose="020F0302020204030204" pitchFamily="34" charset="0"/>
              </a:rPr>
              <a:t>To </a:t>
            </a:r>
            <a:r>
              <a:rPr lang="en-GB" sz="2000" b="1" dirty="0"/>
              <a:t>Goal - oriented</a:t>
            </a:r>
            <a:endParaRPr lang="en-US" sz="2000" b="1" dirty="0">
              <a:latin typeface="Calibri Light" panose="020F0302020204030204" pitchFamily="34" charset="0"/>
              <a:ea typeface="Roboto" panose="02000000000000000000" pitchFamily="2" charset="0"/>
              <a:cs typeface="Calibri Light" panose="020F0302020204030204" pitchFamily="34" charset="0"/>
            </a:endParaRPr>
          </a:p>
          <a:p>
            <a:pPr marL="342900" indent="-342900">
              <a:lnSpc>
                <a:spcPts val="3200"/>
              </a:lnSpc>
              <a:buFont typeface="Arial" panose="020B0604020202020204" pitchFamily="34" charset="0"/>
              <a:buChar char="•"/>
            </a:pPr>
            <a:r>
              <a:rPr lang="en-GB" sz="2000" b="1" dirty="0"/>
              <a:t>Day to day </a:t>
            </a:r>
            <a:r>
              <a:rPr lang="en-GB" sz="2000" b="1" dirty="0" smtClean="0"/>
              <a:t>household</a:t>
            </a:r>
            <a:endParaRPr lang="en-US" sz="2000" b="1" dirty="0">
              <a:latin typeface="Calibri Light" panose="020F0302020204030204" pitchFamily="34" charset="0"/>
              <a:ea typeface="Roboto" panose="02000000000000000000" pitchFamily="2" charset="0"/>
              <a:cs typeface="Calibri Light" panose="020F0302020204030204" pitchFamily="34" charset="0"/>
            </a:endParaRPr>
          </a:p>
          <a:p>
            <a:pPr marL="342900" indent="-342900">
              <a:lnSpc>
                <a:spcPts val="3200"/>
              </a:lnSpc>
              <a:buFont typeface="Arial" panose="020B0604020202020204" pitchFamily="34" charset="0"/>
              <a:buChar char="•"/>
            </a:pPr>
            <a:r>
              <a:rPr lang="en-US" sz="2000" b="1" dirty="0">
                <a:latin typeface="Calibri Light" panose="020F0302020204030204" pitchFamily="34" charset="0"/>
                <a:ea typeface="Roboto" panose="02000000000000000000" pitchFamily="2" charset="0"/>
                <a:cs typeface="Calibri Light" panose="020F0302020204030204" pitchFamily="34" charset="0"/>
              </a:rPr>
              <a:t>Co-operation with </a:t>
            </a:r>
            <a:r>
              <a:rPr lang="en-US" sz="2000" b="1" dirty="0" smtClean="0">
                <a:latin typeface="Calibri Light" panose="020F0302020204030204" pitchFamily="34" charset="0"/>
                <a:ea typeface="Roboto" panose="02000000000000000000" pitchFamily="2" charset="0"/>
                <a:cs typeface="Calibri Light" panose="020F0302020204030204" pitchFamily="34" charset="0"/>
              </a:rPr>
              <a:t>Nations</a:t>
            </a:r>
            <a:r>
              <a:rPr lang="en-US" sz="2000" b="1" dirty="0">
                <a:latin typeface="Calibri Light" panose="020F0302020204030204" pitchFamily="34" charset="0"/>
                <a:ea typeface="Roboto" panose="02000000000000000000" pitchFamily="2" charset="0"/>
                <a:cs typeface="Calibri Light" panose="020F0302020204030204" pitchFamily="34" charset="0"/>
              </a:rPr>
              <a:t> </a:t>
            </a:r>
            <a:r>
              <a:rPr lang="en-US" sz="2000" b="1" dirty="0" smtClean="0">
                <a:latin typeface="Calibri Light" panose="020F0302020204030204" pitchFamily="34" charset="0"/>
                <a:ea typeface="Roboto" panose="02000000000000000000" pitchFamily="2" charset="0"/>
                <a:cs typeface="Calibri Light" panose="020F0302020204030204" pitchFamily="34" charset="0"/>
              </a:rPr>
              <a:t>It </a:t>
            </a:r>
            <a:r>
              <a:rPr lang="en-US" sz="2000" b="1" dirty="0">
                <a:latin typeface="Calibri Light" panose="020F0302020204030204" pitchFamily="34" charset="0"/>
                <a:ea typeface="Roboto" panose="02000000000000000000" pitchFamily="2" charset="0"/>
                <a:cs typeface="Calibri Light" panose="020F0302020204030204" pitchFamily="34" charset="0"/>
              </a:rPr>
              <a:t>can help you grow in career and fulfil their dreams.</a:t>
            </a:r>
            <a:endParaRPr lang="en-US" sz="2000" b="1" cap="none" spc="0" dirty="0">
              <a:ln w="0"/>
              <a:solidFill>
                <a:schemeClr val="tx1"/>
              </a:solidFill>
              <a:latin typeface="Calibri Light" panose="020F0302020204030204" pitchFamily="34" charset="0"/>
              <a:ea typeface="Roboto" panose="02000000000000000000" pitchFamily="2" charset="0"/>
              <a:cs typeface="Calibri Light" panose="020F0302020204030204" pitchFamily="34" charset="0"/>
            </a:endParaRPr>
          </a:p>
        </p:txBody>
      </p:sp>
      <p:sp>
        <p:nvSpPr>
          <p:cNvPr id="8" name="Rectangle 7">
            <a:extLst>
              <a:ext uri="{FF2B5EF4-FFF2-40B4-BE49-F238E27FC236}">
                <a16:creationId xmlns:a16="http://schemas.microsoft.com/office/drawing/2014/main" id="{D34A1350-2F15-430A-8A41-C228A3FA56B3}"/>
              </a:ext>
            </a:extLst>
          </p:cNvPr>
          <p:cNvSpPr/>
          <p:nvPr/>
        </p:nvSpPr>
        <p:spPr>
          <a:xfrm>
            <a:off x="746561" y="4820612"/>
            <a:ext cx="7936788" cy="1200329"/>
          </a:xfrm>
          <a:prstGeom prst="rect">
            <a:avLst/>
          </a:prstGeom>
          <a:noFill/>
        </p:spPr>
        <p:txBody>
          <a:bodyPr wrap="square" lIns="91440" tIns="45720" rIns="91440" bIns="45720">
            <a:spAutoFit/>
          </a:bodyPr>
          <a:lstStyle/>
          <a:p>
            <a:pPr algn="just"/>
            <a:r>
              <a:rPr lang="en-GB" dirty="0"/>
              <a:t>A corporation is a legal entity that is separate and distinct from its owners. Corporations enjoy most of the rights and responsibilities that an individual possesses: can enter contracts, loan and borrow money, sue and be sued, hire employees, own assets and pay taxes.</a:t>
            </a:r>
            <a:endParaRPr lang="en-US" sz="2000" b="1" cap="none" spc="0" dirty="0">
              <a:ln w="0"/>
              <a:solidFill>
                <a:schemeClr val="tx1"/>
              </a:solidFill>
              <a:latin typeface="+mj-lt"/>
              <a:ea typeface="Roboto" panose="02000000000000000000" pitchFamily="2" charset="0"/>
              <a:cs typeface="Roboto" panose="02000000000000000000" pitchFamily="2" charset="0"/>
            </a:endParaRPr>
          </a:p>
        </p:txBody>
      </p:sp>
      <p:sp>
        <p:nvSpPr>
          <p:cNvPr id="4" name="AutoShape 6" descr="Image result for powerpoint presentation">
            <a:extLst>
              <a:ext uri="{FF2B5EF4-FFF2-40B4-BE49-F238E27FC236}">
                <a16:creationId xmlns:a16="http://schemas.microsoft.com/office/drawing/2014/main" id="{8BE473DD-0793-4C0B-87A1-B7058CB44D9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574150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5218"/>
            <a:ext cx="12192000" cy="6112933"/>
          </a:xfrm>
          <a:prstGeom prst="rect">
            <a:avLst/>
          </a:prstGeom>
        </p:spPr>
      </p:pic>
      <p:sp>
        <p:nvSpPr>
          <p:cNvPr id="12" name="Rectangle 11">
            <a:extLst>
              <a:ext uri="{FF2B5EF4-FFF2-40B4-BE49-F238E27FC236}">
                <a16:creationId xmlns:a16="http://schemas.microsoft.com/office/drawing/2014/main" id="{1B54AEF4-9B96-4C44-A673-5C03F96F3634}"/>
              </a:ext>
            </a:extLst>
          </p:cNvPr>
          <p:cNvSpPr/>
          <p:nvPr/>
        </p:nvSpPr>
        <p:spPr>
          <a:xfrm>
            <a:off x="0" y="0"/>
            <a:ext cx="12192000" cy="6858000"/>
          </a:xfrm>
          <a:prstGeom prst="rect">
            <a:avLst/>
          </a:prstGeom>
          <a:gradFill>
            <a:gsLst>
              <a:gs pos="0">
                <a:srgbClr val="F15562">
                  <a:alpha val="76000"/>
                </a:srgbClr>
              </a:gs>
              <a:gs pos="51000">
                <a:schemeClr val="bg1">
                  <a:lumMod val="95000"/>
                  <a:alpha val="44000"/>
                </a:schemeClr>
              </a:gs>
              <a:gs pos="100000">
                <a:srgbClr val="3A9BB1">
                  <a:alpha val="62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E2FD726-A817-4DD7-BF9F-E6CBFC04D71E}"/>
              </a:ext>
            </a:extLst>
          </p:cNvPr>
          <p:cNvSpPr/>
          <p:nvPr/>
        </p:nvSpPr>
        <p:spPr>
          <a:xfrm>
            <a:off x="361117" y="211673"/>
            <a:ext cx="8109912" cy="646331"/>
          </a:xfrm>
          <a:prstGeom prst="rect">
            <a:avLst/>
          </a:prstGeom>
          <a:noFill/>
        </p:spPr>
        <p:txBody>
          <a:bodyPr wrap="none" lIns="91440" tIns="45720" rIns="91440" bIns="45720">
            <a:spAutoFit/>
          </a:bodyPr>
          <a:lstStyle/>
          <a:p>
            <a:r>
              <a:rPr lang="en-GB" sz="3600" b="1" dirty="0">
                <a:latin typeface="Sansation" panose="02000000000000000000" pitchFamily="2" charset="0"/>
              </a:rPr>
              <a:t>What is the importance of corporation?</a:t>
            </a:r>
            <a:endParaRPr lang="en-US" sz="3600" b="1" dirty="0">
              <a:latin typeface="Sansation" panose="02000000000000000000" pitchFamily="2" charset="0"/>
            </a:endParaRPr>
          </a:p>
        </p:txBody>
      </p:sp>
      <p:sp>
        <p:nvSpPr>
          <p:cNvPr id="4" name="Rectangle 3">
            <a:extLst>
              <a:ext uri="{FF2B5EF4-FFF2-40B4-BE49-F238E27FC236}">
                <a16:creationId xmlns:a16="http://schemas.microsoft.com/office/drawing/2014/main" id="{5AA64ADE-83AB-4218-9322-2213325FA353}"/>
              </a:ext>
            </a:extLst>
          </p:cNvPr>
          <p:cNvSpPr/>
          <p:nvPr/>
        </p:nvSpPr>
        <p:spPr>
          <a:xfrm>
            <a:off x="361117" y="3850837"/>
            <a:ext cx="5698986" cy="1477328"/>
          </a:xfrm>
          <a:prstGeom prst="rect">
            <a:avLst/>
          </a:prstGeom>
          <a:noFill/>
        </p:spPr>
        <p:txBody>
          <a:bodyPr wrap="square" lIns="91440" tIns="45720" rIns="91440" bIns="45720">
            <a:spAutoFit/>
          </a:bodyPr>
          <a:lstStyle/>
          <a:p>
            <a:pPr algn="just"/>
            <a:r>
              <a:rPr lang="en-GB" b="1" dirty="0"/>
              <a:t>Corporate</a:t>
            </a:r>
            <a:r>
              <a:rPr lang="en-GB" dirty="0"/>
              <a:t> Governance as Risk Mitigation. </a:t>
            </a:r>
            <a:r>
              <a:rPr lang="en-GB" b="1" dirty="0"/>
              <a:t>Corporate</a:t>
            </a:r>
            <a:r>
              <a:rPr lang="en-GB" dirty="0"/>
              <a:t> governance is of paramount </a:t>
            </a:r>
            <a:r>
              <a:rPr lang="en-GB" b="1" dirty="0"/>
              <a:t>importance</a:t>
            </a:r>
            <a:r>
              <a:rPr lang="en-GB" dirty="0"/>
              <a:t> to a company and is almost as </a:t>
            </a:r>
            <a:r>
              <a:rPr lang="en-GB" b="1" dirty="0"/>
              <a:t>important</a:t>
            </a:r>
            <a:r>
              <a:rPr lang="en-GB" dirty="0"/>
              <a:t> as its primary business plan. When executed effectively, it can prevent </a:t>
            </a:r>
            <a:r>
              <a:rPr lang="en-GB" b="1" dirty="0"/>
              <a:t>corporate</a:t>
            </a:r>
            <a:r>
              <a:rPr lang="en-GB" dirty="0"/>
              <a:t> scandals, fraud and the civil and criminal liability of the company.</a:t>
            </a:r>
            <a:endParaRPr lang="en-US" sz="2000" b="1" cap="none" spc="0" dirty="0">
              <a:ln w="0"/>
              <a:solidFill>
                <a:schemeClr val="tx1"/>
              </a:solidFill>
              <a:latin typeface="+mj-lt"/>
              <a:ea typeface="Roboto" panose="02000000000000000000" pitchFamily="2" charset="0"/>
              <a:cs typeface="Roboto" panose="02000000000000000000" pitchFamily="2" charset="0"/>
            </a:endParaRPr>
          </a:p>
        </p:txBody>
      </p:sp>
      <p:sp>
        <p:nvSpPr>
          <p:cNvPr id="5" name="Rectangle 4">
            <a:extLst>
              <a:ext uri="{FF2B5EF4-FFF2-40B4-BE49-F238E27FC236}">
                <a16:creationId xmlns:a16="http://schemas.microsoft.com/office/drawing/2014/main" id="{73675539-CCF0-4A83-97F8-5CA2C3723073}"/>
              </a:ext>
            </a:extLst>
          </p:cNvPr>
          <p:cNvSpPr/>
          <p:nvPr/>
        </p:nvSpPr>
        <p:spPr>
          <a:xfrm>
            <a:off x="303243" y="5484553"/>
            <a:ext cx="57874" cy="100584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166DB69-F3A9-408C-980E-EDC1B0B3CA76}"/>
              </a:ext>
            </a:extLst>
          </p:cNvPr>
          <p:cNvSpPr/>
          <p:nvPr/>
        </p:nvSpPr>
        <p:spPr>
          <a:xfrm>
            <a:off x="361117" y="5571975"/>
            <a:ext cx="5698986" cy="830997"/>
          </a:xfrm>
          <a:prstGeom prst="rect">
            <a:avLst/>
          </a:prstGeom>
          <a:solidFill>
            <a:schemeClr val="bg1"/>
          </a:solidFill>
        </p:spPr>
        <p:txBody>
          <a:bodyPr wrap="square" lIns="91440" tIns="45720" rIns="91440" bIns="45720">
            <a:spAutoFit/>
          </a:bodyPr>
          <a:lstStyle/>
          <a:p>
            <a:pPr algn="just"/>
            <a:r>
              <a:rPr lang="en-GB" sz="1600" b="1" dirty="0">
                <a:solidFill>
                  <a:schemeClr val="tx1">
                    <a:lumMod val="85000"/>
                    <a:lumOff val="15000"/>
                  </a:schemeClr>
                </a:solidFill>
              </a:rPr>
              <a:t>Large businesses are important to the overall economy because they tend to have more financial resources than small firms to conduct research and develop new goods</a:t>
            </a:r>
            <a:endParaRPr lang="en-US" b="1" cap="none" spc="0" dirty="0">
              <a:ln w="0"/>
              <a:solidFill>
                <a:schemeClr val="tx1">
                  <a:lumMod val="85000"/>
                  <a:lumOff val="15000"/>
                </a:schemeClr>
              </a:solidFill>
              <a:latin typeface="+mj-lt"/>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551184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4" y="-1"/>
            <a:ext cx="12197484" cy="6860409"/>
          </a:xfrm>
          <a:prstGeom prst="rect">
            <a:avLst/>
          </a:prstGeom>
        </p:spPr>
      </p:pic>
      <p:sp>
        <p:nvSpPr>
          <p:cNvPr id="19" name="Rectangle 18">
            <a:extLst>
              <a:ext uri="{FF2B5EF4-FFF2-40B4-BE49-F238E27FC236}">
                <a16:creationId xmlns:a16="http://schemas.microsoft.com/office/drawing/2014/main" id="{1B54AEF4-9B96-4C44-A673-5C03F96F3634}"/>
              </a:ext>
            </a:extLst>
          </p:cNvPr>
          <p:cNvSpPr/>
          <p:nvPr/>
        </p:nvSpPr>
        <p:spPr>
          <a:xfrm>
            <a:off x="-5484" y="-1"/>
            <a:ext cx="12192000" cy="6858000"/>
          </a:xfrm>
          <a:prstGeom prst="rect">
            <a:avLst/>
          </a:prstGeom>
          <a:gradFill>
            <a:gsLst>
              <a:gs pos="0">
                <a:srgbClr val="F15562">
                  <a:alpha val="76000"/>
                </a:srgbClr>
              </a:gs>
              <a:gs pos="51000">
                <a:schemeClr val="bg1">
                  <a:lumMod val="95000"/>
                  <a:alpha val="44000"/>
                </a:schemeClr>
              </a:gs>
              <a:gs pos="100000">
                <a:srgbClr val="3A9BB1">
                  <a:alpha val="62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C39E9C3-D5C8-4084-9AB8-5966A6EE1A5A}"/>
              </a:ext>
            </a:extLst>
          </p:cNvPr>
          <p:cNvSpPr/>
          <p:nvPr/>
        </p:nvSpPr>
        <p:spPr>
          <a:xfrm>
            <a:off x="1202618" y="2322533"/>
            <a:ext cx="5870301" cy="1766867"/>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30458B1-C5BD-4330-9AA4-CC9A492054FE}"/>
              </a:ext>
            </a:extLst>
          </p:cNvPr>
          <p:cNvSpPr/>
          <p:nvPr/>
        </p:nvSpPr>
        <p:spPr>
          <a:xfrm>
            <a:off x="1272068" y="2443749"/>
            <a:ext cx="5698986" cy="1477328"/>
          </a:xfrm>
          <a:prstGeom prst="rect">
            <a:avLst/>
          </a:prstGeom>
          <a:noFill/>
        </p:spPr>
        <p:txBody>
          <a:bodyPr wrap="square" lIns="91440" tIns="45720" rIns="91440" bIns="45720">
            <a:spAutoFit/>
          </a:bodyPr>
          <a:lstStyle/>
          <a:p>
            <a:pPr algn="just"/>
            <a:r>
              <a:rPr lang="en-GB" dirty="0" smtClean="0"/>
              <a:t>CSR demonstrates that you're a business that takes an interest in wider social issues, rather than just those that impact your profit margins, which will attract customers who share the same values. Therefore, it makes good business sense to operate sustainably.</a:t>
            </a:r>
            <a:endParaRPr lang="en-US" sz="2000" b="1" cap="none" spc="0" dirty="0">
              <a:ln w="0"/>
              <a:solidFill>
                <a:schemeClr val="tx1"/>
              </a:solidFill>
              <a:latin typeface="+mj-lt"/>
              <a:ea typeface="Roboto" panose="02000000000000000000" pitchFamily="2" charset="0"/>
              <a:cs typeface="Roboto" panose="02000000000000000000" pitchFamily="2" charset="0"/>
            </a:endParaRPr>
          </a:p>
        </p:txBody>
      </p:sp>
      <p:grpSp>
        <p:nvGrpSpPr>
          <p:cNvPr id="7" name="Group 6">
            <a:extLst>
              <a:ext uri="{FF2B5EF4-FFF2-40B4-BE49-F238E27FC236}">
                <a16:creationId xmlns:a16="http://schemas.microsoft.com/office/drawing/2014/main" id="{A8000011-97FA-418B-976F-4368E83A2494}"/>
              </a:ext>
            </a:extLst>
          </p:cNvPr>
          <p:cNvGrpSpPr/>
          <p:nvPr/>
        </p:nvGrpSpPr>
        <p:grpSpPr>
          <a:xfrm>
            <a:off x="8631449" y="2497022"/>
            <a:ext cx="2232558" cy="3203267"/>
            <a:chOff x="8631449" y="2497022"/>
            <a:chExt cx="2232558" cy="3203267"/>
          </a:xfrm>
        </p:grpSpPr>
        <p:sp>
          <p:nvSpPr>
            <p:cNvPr id="6" name="Rectangle: Rounded Corners 5">
              <a:extLst>
                <a:ext uri="{FF2B5EF4-FFF2-40B4-BE49-F238E27FC236}">
                  <a16:creationId xmlns:a16="http://schemas.microsoft.com/office/drawing/2014/main" id="{488D4406-FBBA-42E4-B3FA-F0F06C21720D}"/>
                </a:ext>
              </a:extLst>
            </p:cNvPr>
            <p:cNvSpPr/>
            <p:nvPr/>
          </p:nvSpPr>
          <p:spPr>
            <a:xfrm>
              <a:off x="9764986" y="2497022"/>
              <a:ext cx="361826" cy="361826"/>
            </a:xfrm>
            <a:prstGeom prst="roundRect">
              <a:avLst/>
            </a:prstGeom>
            <a:solidFill>
              <a:schemeClr val="bg1">
                <a:alpha val="18000"/>
              </a:schemeClr>
            </a:solidFill>
            <a:ln>
              <a:noFill/>
            </a:ln>
            <a:scene3d>
              <a:camera prst="orthographicFront"/>
              <a:lightRig rig="threePt" dir="t"/>
            </a:scene3d>
            <a:sp3d>
              <a:bevelT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E</a:t>
              </a:r>
            </a:p>
          </p:txBody>
        </p:sp>
        <p:sp>
          <p:nvSpPr>
            <p:cNvPr id="11" name="Rectangle: Rounded Corners 10">
              <a:extLst>
                <a:ext uri="{FF2B5EF4-FFF2-40B4-BE49-F238E27FC236}">
                  <a16:creationId xmlns:a16="http://schemas.microsoft.com/office/drawing/2014/main" id="{6CD7FF0F-02FD-44FE-ABAB-CA25DCB4BF1C}"/>
                </a:ext>
              </a:extLst>
            </p:cNvPr>
            <p:cNvSpPr/>
            <p:nvPr/>
          </p:nvSpPr>
          <p:spPr>
            <a:xfrm>
              <a:off x="8631449" y="3028790"/>
              <a:ext cx="361826" cy="361826"/>
            </a:xfrm>
            <a:prstGeom prst="roundRect">
              <a:avLst/>
            </a:prstGeom>
            <a:solidFill>
              <a:schemeClr val="bg1">
                <a:alpha val="18000"/>
              </a:schemeClr>
            </a:solidFill>
            <a:ln>
              <a:noFill/>
            </a:ln>
            <a:scene3d>
              <a:camera prst="orthographicFront"/>
              <a:lightRig rig="threePt" dir="t"/>
            </a:scene3d>
            <a:sp3d>
              <a:bevelT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D</a:t>
              </a:r>
            </a:p>
          </p:txBody>
        </p:sp>
        <p:sp>
          <p:nvSpPr>
            <p:cNvPr id="12" name="Rectangle: Rounded Corners 11">
              <a:extLst>
                <a:ext uri="{FF2B5EF4-FFF2-40B4-BE49-F238E27FC236}">
                  <a16:creationId xmlns:a16="http://schemas.microsoft.com/office/drawing/2014/main" id="{5A93C41B-E7F8-485A-A0F4-57595F012F33}"/>
                </a:ext>
              </a:extLst>
            </p:cNvPr>
            <p:cNvSpPr/>
            <p:nvPr/>
          </p:nvSpPr>
          <p:spPr>
            <a:xfrm>
              <a:off x="10422924" y="3104990"/>
              <a:ext cx="361826" cy="361826"/>
            </a:xfrm>
            <a:prstGeom prst="roundRect">
              <a:avLst/>
            </a:prstGeom>
            <a:solidFill>
              <a:schemeClr val="bg1">
                <a:alpha val="18000"/>
              </a:schemeClr>
            </a:solidFill>
            <a:ln>
              <a:noFill/>
            </a:ln>
            <a:scene3d>
              <a:camera prst="orthographicFront"/>
              <a:lightRig rig="threePt" dir="t"/>
            </a:scene3d>
            <a:sp3d>
              <a:bevelT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U</a:t>
              </a:r>
            </a:p>
          </p:txBody>
        </p:sp>
        <p:sp>
          <p:nvSpPr>
            <p:cNvPr id="13" name="Rectangle: Rounded Corners 12">
              <a:extLst>
                <a:ext uri="{FF2B5EF4-FFF2-40B4-BE49-F238E27FC236}">
                  <a16:creationId xmlns:a16="http://schemas.microsoft.com/office/drawing/2014/main" id="{A61EE67C-2FCE-4FB9-83B8-1C281900E941}"/>
                </a:ext>
              </a:extLst>
            </p:cNvPr>
            <p:cNvSpPr/>
            <p:nvPr/>
          </p:nvSpPr>
          <p:spPr>
            <a:xfrm>
              <a:off x="9476358" y="3466816"/>
              <a:ext cx="361826" cy="361826"/>
            </a:xfrm>
            <a:prstGeom prst="roundRect">
              <a:avLst/>
            </a:prstGeom>
            <a:solidFill>
              <a:schemeClr val="bg1">
                <a:alpha val="18000"/>
              </a:schemeClr>
            </a:solidFill>
            <a:ln>
              <a:noFill/>
            </a:ln>
            <a:scene3d>
              <a:camera prst="orthographicFront"/>
              <a:lightRig rig="threePt" dir="t"/>
            </a:scene3d>
            <a:sp3d>
              <a:bevelT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C</a:t>
              </a:r>
            </a:p>
          </p:txBody>
        </p:sp>
        <p:sp>
          <p:nvSpPr>
            <p:cNvPr id="14" name="Rectangle: Rounded Corners 13">
              <a:extLst>
                <a:ext uri="{FF2B5EF4-FFF2-40B4-BE49-F238E27FC236}">
                  <a16:creationId xmlns:a16="http://schemas.microsoft.com/office/drawing/2014/main" id="{C93057CF-4869-45D4-91EE-74C18458981D}"/>
                </a:ext>
              </a:extLst>
            </p:cNvPr>
            <p:cNvSpPr/>
            <p:nvPr/>
          </p:nvSpPr>
          <p:spPr>
            <a:xfrm>
              <a:off x="8797337" y="4301386"/>
              <a:ext cx="361826" cy="361826"/>
            </a:xfrm>
            <a:prstGeom prst="roundRect">
              <a:avLst/>
            </a:prstGeom>
            <a:solidFill>
              <a:schemeClr val="bg1">
                <a:alpha val="18000"/>
              </a:schemeClr>
            </a:solidFill>
            <a:ln>
              <a:noFill/>
            </a:ln>
            <a:scene3d>
              <a:camera prst="orthographicFront"/>
              <a:lightRig rig="threePt" dir="t"/>
            </a:scene3d>
            <a:sp3d>
              <a:bevelT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A</a:t>
              </a:r>
            </a:p>
          </p:txBody>
        </p:sp>
        <p:sp>
          <p:nvSpPr>
            <p:cNvPr id="15" name="Rectangle: Rounded Corners 14">
              <a:extLst>
                <a:ext uri="{FF2B5EF4-FFF2-40B4-BE49-F238E27FC236}">
                  <a16:creationId xmlns:a16="http://schemas.microsoft.com/office/drawing/2014/main" id="{84CB7E6A-4923-4F16-97CB-61B61A43FA1C}"/>
                </a:ext>
              </a:extLst>
            </p:cNvPr>
            <p:cNvSpPr/>
            <p:nvPr/>
          </p:nvSpPr>
          <p:spPr>
            <a:xfrm>
              <a:off x="10502181" y="3986385"/>
              <a:ext cx="361826" cy="361826"/>
            </a:xfrm>
            <a:prstGeom prst="roundRect">
              <a:avLst/>
            </a:prstGeom>
            <a:solidFill>
              <a:schemeClr val="bg1">
                <a:alpha val="18000"/>
              </a:schemeClr>
            </a:solidFill>
            <a:ln>
              <a:noFill/>
            </a:ln>
            <a:scene3d>
              <a:camera prst="orthographicFront"/>
              <a:lightRig rig="threePt" dir="t"/>
            </a:scene3d>
            <a:sp3d>
              <a:bevelT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T</a:t>
              </a:r>
            </a:p>
          </p:txBody>
        </p:sp>
        <p:sp>
          <p:nvSpPr>
            <p:cNvPr id="16" name="Rectangle: Rounded Corners 15">
              <a:extLst>
                <a:ext uri="{FF2B5EF4-FFF2-40B4-BE49-F238E27FC236}">
                  <a16:creationId xmlns:a16="http://schemas.microsoft.com/office/drawing/2014/main" id="{E530A9B8-3825-4A1A-8157-9507790E1CC2}"/>
                </a:ext>
              </a:extLst>
            </p:cNvPr>
            <p:cNvSpPr/>
            <p:nvPr/>
          </p:nvSpPr>
          <p:spPr>
            <a:xfrm>
              <a:off x="9657271" y="4374766"/>
              <a:ext cx="361826" cy="361826"/>
            </a:xfrm>
            <a:prstGeom prst="roundRect">
              <a:avLst/>
            </a:prstGeom>
            <a:solidFill>
              <a:schemeClr val="bg1">
                <a:alpha val="18000"/>
              </a:schemeClr>
            </a:solidFill>
            <a:ln>
              <a:noFill/>
            </a:ln>
            <a:scene3d>
              <a:camera prst="orthographicFront"/>
              <a:lightRig rig="threePt" dir="t"/>
            </a:scene3d>
            <a:sp3d>
              <a:bevelT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I</a:t>
              </a:r>
            </a:p>
          </p:txBody>
        </p:sp>
        <p:sp>
          <p:nvSpPr>
            <p:cNvPr id="17" name="Rectangle: Rounded Corners 16">
              <a:extLst>
                <a:ext uri="{FF2B5EF4-FFF2-40B4-BE49-F238E27FC236}">
                  <a16:creationId xmlns:a16="http://schemas.microsoft.com/office/drawing/2014/main" id="{8A53AEC9-E5D5-4928-B684-0D0F4333A62C}"/>
                </a:ext>
              </a:extLst>
            </p:cNvPr>
            <p:cNvSpPr/>
            <p:nvPr/>
          </p:nvSpPr>
          <p:spPr>
            <a:xfrm>
              <a:off x="9204500" y="5338463"/>
              <a:ext cx="361826" cy="361826"/>
            </a:xfrm>
            <a:prstGeom prst="roundRect">
              <a:avLst/>
            </a:prstGeom>
            <a:solidFill>
              <a:schemeClr val="bg1">
                <a:alpha val="18000"/>
              </a:schemeClr>
            </a:solidFill>
            <a:ln>
              <a:noFill/>
            </a:ln>
            <a:scene3d>
              <a:camera prst="orthographicFront"/>
              <a:lightRig rig="threePt" dir="t"/>
            </a:scene3d>
            <a:sp3d>
              <a:bevelT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O</a:t>
              </a:r>
            </a:p>
          </p:txBody>
        </p:sp>
        <p:sp>
          <p:nvSpPr>
            <p:cNvPr id="18" name="Rectangle: Rounded Corners 17">
              <a:extLst>
                <a:ext uri="{FF2B5EF4-FFF2-40B4-BE49-F238E27FC236}">
                  <a16:creationId xmlns:a16="http://schemas.microsoft.com/office/drawing/2014/main" id="{064619C1-E378-4435-971F-E02EFA5A6455}"/>
                </a:ext>
              </a:extLst>
            </p:cNvPr>
            <p:cNvSpPr/>
            <p:nvPr/>
          </p:nvSpPr>
          <p:spPr>
            <a:xfrm>
              <a:off x="10242011" y="5157550"/>
              <a:ext cx="361826" cy="361826"/>
            </a:xfrm>
            <a:prstGeom prst="roundRect">
              <a:avLst/>
            </a:prstGeom>
            <a:solidFill>
              <a:schemeClr val="bg1">
                <a:alpha val="18000"/>
              </a:schemeClr>
            </a:solidFill>
            <a:ln>
              <a:noFill/>
            </a:ln>
            <a:scene3d>
              <a:camera prst="orthographicFront"/>
              <a:lightRig rig="threePt" dir="t"/>
            </a:scene3d>
            <a:sp3d>
              <a:bevelT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N</a:t>
              </a:r>
            </a:p>
          </p:txBody>
        </p:sp>
      </p:grpSp>
      <p:sp>
        <p:nvSpPr>
          <p:cNvPr id="2" name="Rectangle 1">
            <a:extLst>
              <a:ext uri="{FF2B5EF4-FFF2-40B4-BE49-F238E27FC236}">
                <a16:creationId xmlns:a16="http://schemas.microsoft.com/office/drawing/2014/main" id="{2DA022CB-CE3F-476A-AFF0-BB3FCEA92256}"/>
              </a:ext>
            </a:extLst>
          </p:cNvPr>
          <p:cNvSpPr/>
          <p:nvPr/>
        </p:nvSpPr>
        <p:spPr>
          <a:xfrm>
            <a:off x="1202618" y="807554"/>
            <a:ext cx="9735357" cy="646331"/>
          </a:xfrm>
          <a:prstGeom prst="rect">
            <a:avLst/>
          </a:prstGeom>
          <a:noFill/>
        </p:spPr>
        <p:txBody>
          <a:bodyPr wrap="none" lIns="91440" tIns="45720" rIns="91440" bIns="45720">
            <a:spAutoFit/>
          </a:bodyPr>
          <a:lstStyle/>
          <a:p>
            <a:r>
              <a:rPr lang="en-US" sz="3600" b="1" dirty="0">
                <a:solidFill>
                  <a:schemeClr val="tx1">
                    <a:lumMod val="85000"/>
                    <a:lumOff val="15000"/>
                  </a:schemeClr>
                </a:solidFill>
                <a:latin typeface="Sansation" panose="02000000000000000000" pitchFamily="2" charset="0"/>
              </a:rPr>
              <a:t>Why </a:t>
            </a:r>
            <a:r>
              <a:rPr lang="en-US" sz="3600" b="1" dirty="0" smtClean="0">
                <a:solidFill>
                  <a:schemeClr val="tx1">
                    <a:lumMod val="85000"/>
                    <a:lumOff val="15000"/>
                  </a:schemeClr>
                </a:solidFill>
                <a:latin typeface="Sansation" panose="02000000000000000000" pitchFamily="2" charset="0"/>
              </a:rPr>
              <a:t>is </a:t>
            </a:r>
            <a:r>
              <a:rPr lang="en-US" sz="3600" b="1" dirty="0" smtClean="0">
                <a:solidFill>
                  <a:schemeClr val="bg1"/>
                </a:solidFill>
                <a:highlight>
                  <a:srgbClr val="008080"/>
                </a:highlight>
                <a:latin typeface="Sansation" panose="02000000000000000000" pitchFamily="2" charset="0"/>
              </a:rPr>
              <a:t>Corporate</a:t>
            </a:r>
            <a:r>
              <a:rPr lang="en-US" sz="3600" b="1" dirty="0" smtClean="0">
                <a:solidFill>
                  <a:schemeClr val="tx1">
                    <a:lumMod val="85000"/>
                    <a:lumOff val="15000"/>
                  </a:schemeClr>
                </a:solidFill>
                <a:latin typeface="Sansation" panose="02000000000000000000" pitchFamily="2" charset="0"/>
              </a:rPr>
              <a:t> </a:t>
            </a:r>
            <a:r>
              <a:rPr lang="en-GB" sz="3600" dirty="0" smtClean="0"/>
              <a:t>social </a:t>
            </a:r>
            <a:r>
              <a:rPr lang="en-GB" sz="3600" dirty="0"/>
              <a:t>responsibility important?</a:t>
            </a:r>
            <a:endParaRPr lang="en-US" sz="3600" b="1" dirty="0">
              <a:solidFill>
                <a:schemeClr val="tx1">
                  <a:lumMod val="85000"/>
                  <a:lumOff val="15000"/>
                </a:schemeClr>
              </a:solidFill>
              <a:latin typeface="Sansation" panose="02000000000000000000" pitchFamily="2" charset="0"/>
            </a:endParaRPr>
          </a:p>
        </p:txBody>
      </p:sp>
    </p:spTree>
    <p:extLst>
      <p:ext uri="{BB962C8B-B14F-4D97-AF65-F5344CB8AC3E}">
        <p14:creationId xmlns:p14="http://schemas.microsoft.com/office/powerpoint/2010/main" val="4227772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1B54AEF4-9B96-4C44-A673-5C03F96F3634}"/>
              </a:ext>
            </a:extLst>
          </p:cNvPr>
          <p:cNvSpPr/>
          <p:nvPr/>
        </p:nvSpPr>
        <p:spPr>
          <a:xfrm>
            <a:off x="0" y="0"/>
            <a:ext cx="12192000" cy="6858000"/>
          </a:xfrm>
          <a:prstGeom prst="rect">
            <a:avLst/>
          </a:prstGeom>
          <a:gradFill>
            <a:gsLst>
              <a:gs pos="0">
                <a:srgbClr val="F15562">
                  <a:alpha val="76000"/>
                </a:srgbClr>
              </a:gs>
              <a:gs pos="51000">
                <a:schemeClr val="bg1">
                  <a:lumMod val="95000"/>
                  <a:alpha val="44000"/>
                </a:schemeClr>
              </a:gs>
              <a:gs pos="100000">
                <a:srgbClr val="3A9BB1">
                  <a:alpha val="62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8E4CC64-C5C3-4D1C-9ACE-32A58A784D7D}"/>
              </a:ext>
            </a:extLst>
          </p:cNvPr>
          <p:cNvSpPr/>
          <p:nvPr/>
        </p:nvSpPr>
        <p:spPr>
          <a:xfrm>
            <a:off x="420696" y="746836"/>
            <a:ext cx="11350608" cy="646331"/>
          </a:xfrm>
          <a:prstGeom prst="rect">
            <a:avLst/>
          </a:prstGeom>
          <a:noFill/>
        </p:spPr>
        <p:txBody>
          <a:bodyPr wrap="none" lIns="91440" tIns="45720" rIns="91440" bIns="45720">
            <a:spAutoFit/>
          </a:bodyPr>
          <a:lstStyle/>
          <a:p>
            <a:r>
              <a:rPr lang="en-GB" sz="3600" dirty="0"/>
              <a:t>Why is it important to practice good corporate governance?</a:t>
            </a:r>
            <a:endParaRPr lang="en-US" sz="3600" b="1" dirty="0">
              <a:latin typeface="Sansation" panose="02000000000000000000" pitchFamily="2" charset="0"/>
            </a:endParaRPr>
          </a:p>
        </p:txBody>
      </p:sp>
      <p:sp>
        <p:nvSpPr>
          <p:cNvPr id="10" name="Rectangle 9">
            <a:extLst>
              <a:ext uri="{FF2B5EF4-FFF2-40B4-BE49-F238E27FC236}">
                <a16:creationId xmlns:a16="http://schemas.microsoft.com/office/drawing/2014/main" id="{EC39E9C3-D5C8-4084-9AB8-5966A6EE1A5A}"/>
              </a:ext>
            </a:extLst>
          </p:cNvPr>
          <p:cNvSpPr/>
          <p:nvPr/>
        </p:nvSpPr>
        <p:spPr>
          <a:xfrm>
            <a:off x="847018" y="1738333"/>
            <a:ext cx="5870301" cy="2136167"/>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2672DC6-DD4A-429E-B742-6133D547FE88}"/>
              </a:ext>
            </a:extLst>
          </p:cNvPr>
          <p:cNvSpPr/>
          <p:nvPr/>
        </p:nvSpPr>
        <p:spPr>
          <a:xfrm>
            <a:off x="932675" y="1738333"/>
            <a:ext cx="5698986" cy="1996700"/>
          </a:xfrm>
          <a:prstGeom prst="rect">
            <a:avLst/>
          </a:prstGeom>
          <a:noFill/>
        </p:spPr>
        <p:txBody>
          <a:bodyPr wrap="square" lIns="91440" tIns="45720" rIns="91440" bIns="45720">
            <a:spAutoFit/>
          </a:bodyPr>
          <a:lstStyle/>
          <a:p>
            <a:pPr algn="just">
              <a:lnSpc>
                <a:spcPts val="2500"/>
              </a:lnSpc>
            </a:pPr>
            <a:r>
              <a:rPr lang="en-GB" b="1" dirty="0"/>
              <a:t>Corporate governance</a:t>
            </a:r>
            <a:r>
              <a:rPr lang="en-GB" dirty="0"/>
              <a:t> is the corner stone of any </a:t>
            </a:r>
            <a:r>
              <a:rPr lang="en-GB" b="1" dirty="0"/>
              <a:t>good</a:t>
            </a:r>
            <a:r>
              <a:rPr lang="en-GB" dirty="0"/>
              <a:t> business. It encompasses the processes, </a:t>
            </a:r>
            <a:r>
              <a:rPr lang="en-GB" b="1" dirty="0"/>
              <a:t>practices</a:t>
            </a:r>
            <a:r>
              <a:rPr lang="en-GB" dirty="0"/>
              <a:t> and policies that a company relies on to make formal decisions and to manage the company. </a:t>
            </a:r>
            <a:r>
              <a:rPr lang="en-GB" dirty="0" smtClean="0"/>
              <a:t>Employing </a:t>
            </a:r>
            <a:r>
              <a:rPr lang="en-GB" b="1" dirty="0"/>
              <a:t>good corporate governance</a:t>
            </a:r>
            <a:r>
              <a:rPr lang="en-GB" dirty="0"/>
              <a:t> helps the company to regulate risk and reduce the opportunity for corruption.</a:t>
            </a:r>
            <a:endParaRPr lang="en-US" dirty="0"/>
          </a:p>
        </p:txBody>
      </p:sp>
    </p:spTree>
    <p:extLst>
      <p:ext uri="{BB962C8B-B14F-4D97-AF65-F5344CB8AC3E}">
        <p14:creationId xmlns:p14="http://schemas.microsoft.com/office/powerpoint/2010/main" val="850167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a:extLst>
              <a:ext uri="{FF2B5EF4-FFF2-40B4-BE49-F238E27FC236}">
                <a16:creationId xmlns:a16="http://schemas.microsoft.com/office/drawing/2014/main" id="{EC39E9C3-D5C8-4084-9AB8-5966A6EE1A5A}"/>
              </a:ext>
            </a:extLst>
          </p:cNvPr>
          <p:cNvSpPr/>
          <p:nvPr/>
        </p:nvSpPr>
        <p:spPr>
          <a:xfrm>
            <a:off x="789323" y="2025761"/>
            <a:ext cx="9782882" cy="2136167"/>
          </a:xfrm>
          <a:prstGeom prst="roundRect">
            <a:avLst>
              <a:gd name="adj" fmla="val 26774"/>
            </a:avLst>
          </a:prstGeom>
          <a:solidFill>
            <a:schemeClr val="tx1">
              <a:lumMod val="95000"/>
              <a:lumOff val="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B54AEF4-9B96-4C44-A673-5C03F96F3634}"/>
              </a:ext>
            </a:extLst>
          </p:cNvPr>
          <p:cNvSpPr/>
          <p:nvPr/>
        </p:nvSpPr>
        <p:spPr>
          <a:xfrm>
            <a:off x="0" y="747407"/>
            <a:ext cx="12192000" cy="818726"/>
          </a:xfrm>
          <a:prstGeom prst="rect">
            <a:avLst/>
          </a:prstGeom>
          <a:gradFill>
            <a:gsLst>
              <a:gs pos="0">
                <a:srgbClr val="F15562">
                  <a:alpha val="76000"/>
                </a:srgbClr>
              </a:gs>
              <a:gs pos="51000">
                <a:schemeClr val="bg1">
                  <a:lumMod val="95000"/>
                  <a:alpha val="44000"/>
                </a:schemeClr>
              </a:gs>
              <a:gs pos="100000">
                <a:srgbClr val="3A9BB1">
                  <a:alpha val="62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63D5254-EC08-4685-B0E2-5933A1BBB97D}"/>
              </a:ext>
            </a:extLst>
          </p:cNvPr>
          <p:cNvSpPr/>
          <p:nvPr/>
        </p:nvSpPr>
        <p:spPr>
          <a:xfrm>
            <a:off x="878223" y="826035"/>
            <a:ext cx="7584577" cy="646331"/>
          </a:xfrm>
          <a:prstGeom prst="rect">
            <a:avLst/>
          </a:prstGeom>
          <a:noFill/>
        </p:spPr>
        <p:txBody>
          <a:bodyPr wrap="none" lIns="91440" tIns="45720" rIns="91440" bIns="45720">
            <a:spAutoFit/>
          </a:bodyPr>
          <a:lstStyle/>
          <a:p>
            <a:r>
              <a:rPr lang="en-GB" sz="3600" b="1" dirty="0">
                <a:solidFill>
                  <a:schemeClr val="tx1">
                    <a:lumMod val="85000"/>
                    <a:lumOff val="15000"/>
                  </a:schemeClr>
                </a:solidFill>
              </a:rPr>
              <a:t>Why are corporate lawyers important?</a:t>
            </a:r>
            <a:endParaRPr lang="en-US" sz="3600" b="1" dirty="0">
              <a:solidFill>
                <a:schemeClr val="bg1"/>
              </a:solidFill>
              <a:highlight>
                <a:srgbClr val="008080"/>
              </a:highlight>
            </a:endParaRPr>
          </a:p>
        </p:txBody>
      </p:sp>
      <p:sp>
        <p:nvSpPr>
          <p:cNvPr id="3" name="Rectangle 2">
            <a:extLst>
              <a:ext uri="{FF2B5EF4-FFF2-40B4-BE49-F238E27FC236}">
                <a16:creationId xmlns:a16="http://schemas.microsoft.com/office/drawing/2014/main" id="{4C71D96A-4B9A-4D8C-9AB5-05C6FC81725C}"/>
              </a:ext>
            </a:extLst>
          </p:cNvPr>
          <p:cNvSpPr/>
          <p:nvPr/>
        </p:nvSpPr>
        <p:spPr>
          <a:xfrm>
            <a:off x="1414525" y="2309014"/>
            <a:ext cx="8532478" cy="1569660"/>
          </a:xfrm>
          <a:prstGeom prst="rect">
            <a:avLst/>
          </a:prstGeom>
          <a:noFill/>
        </p:spPr>
        <p:txBody>
          <a:bodyPr wrap="square" lIns="91440" tIns="45720" rIns="91440" bIns="45720">
            <a:spAutoFit/>
          </a:bodyPr>
          <a:lstStyle/>
          <a:p>
            <a:pPr algn="just"/>
            <a:r>
              <a:rPr lang="en-GB" sz="2400" dirty="0" smtClean="0">
                <a:solidFill>
                  <a:schemeClr val="bg1"/>
                </a:solidFill>
              </a:rPr>
              <a:t>A </a:t>
            </a:r>
            <a:r>
              <a:rPr lang="en-GB" sz="2400" b="1" dirty="0" smtClean="0">
                <a:solidFill>
                  <a:schemeClr val="bg1"/>
                </a:solidFill>
              </a:rPr>
              <a:t>corporate lawyer</a:t>
            </a:r>
            <a:r>
              <a:rPr lang="en-GB" sz="2400" dirty="0" smtClean="0">
                <a:solidFill>
                  <a:schemeClr val="bg1"/>
                </a:solidFill>
              </a:rPr>
              <a:t> ensures that clients and companies' operations observe rules and regulations of the law. The </a:t>
            </a:r>
            <a:r>
              <a:rPr lang="en-GB" sz="2400" b="1" dirty="0" smtClean="0">
                <a:solidFill>
                  <a:schemeClr val="bg1"/>
                </a:solidFill>
              </a:rPr>
              <a:t>corporate lawyers</a:t>
            </a:r>
            <a:r>
              <a:rPr lang="en-GB" sz="2400" dirty="0" smtClean="0">
                <a:solidFill>
                  <a:schemeClr val="bg1"/>
                </a:solidFill>
              </a:rPr>
              <a:t> should have a full understanding of the law to ensure the corporation they work for stays within legal boundaries.</a:t>
            </a:r>
            <a:endParaRPr lang="en-US" sz="2400" b="1" i="1" dirty="0">
              <a:solidFill>
                <a:schemeClr val="bg1"/>
              </a:solidFill>
            </a:endParaRPr>
          </a:p>
        </p:txBody>
      </p:sp>
    </p:spTree>
    <p:extLst>
      <p:ext uri="{BB962C8B-B14F-4D97-AF65-F5344CB8AC3E}">
        <p14:creationId xmlns:p14="http://schemas.microsoft.com/office/powerpoint/2010/main" val="8308861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TotalTime>
  <Words>550</Words>
  <Application>Microsoft Office PowerPoint</Application>
  <PresentationFormat>Widescreen</PresentationFormat>
  <Paragraphs>56</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Roboto</vt:lpstr>
      <vt:lpstr>Sansation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Alam Adnan</dc:creator>
  <cp:lastModifiedBy>MILTON Bhowmick</cp:lastModifiedBy>
  <cp:revision>156</cp:revision>
  <dcterms:created xsi:type="dcterms:W3CDTF">2019-06-27T07:32:06Z</dcterms:created>
  <dcterms:modified xsi:type="dcterms:W3CDTF">2019-07-03T10:32:44Z</dcterms:modified>
</cp:coreProperties>
</file>