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9" r:id="rId4"/>
    <p:sldId id="267" r:id="rId5"/>
    <p:sldId id="258" r:id="rId6"/>
    <p:sldId id="268" r:id="rId7"/>
    <p:sldId id="264" r:id="rId8"/>
    <p:sldId id="260"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B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3EAC19-04E0-4D03-A48B-A062829D38E7}" type="datetimeFigureOut">
              <a:rPr lang="en-GB" smtClean="0"/>
              <a:t>22/06/2019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37215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EAC19-04E0-4D03-A48B-A062829D38E7}" type="datetimeFigureOut">
              <a:rPr lang="en-GB" smtClean="0"/>
              <a:t>22/06/2019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211108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EAC19-04E0-4D03-A48B-A062829D38E7}" type="datetimeFigureOut">
              <a:rPr lang="en-GB" smtClean="0"/>
              <a:t>22/06/2019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398924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EAC19-04E0-4D03-A48B-A062829D38E7}" type="datetimeFigureOut">
              <a:rPr lang="en-GB" smtClean="0"/>
              <a:t>22/06/2019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272654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3EAC19-04E0-4D03-A48B-A062829D38E7}" type="datetimeFigureOut">
              <a:rPr lang="en-GB" smtClean="0"/>
              <a:t>22/06/2019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170629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3EAC19-04E0-4D03-A48B-A062829D38E7}" type="datetimeFigureOut">
              <a:rPr lang="en-GB" smtClean="0"/>
              <a:t>22/06/2019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206090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3EAC19-04E0-4D03-A48B-A062829D38E7}" type="datetimeFigureOut">
              <a:rPr lang="en-GB" smtClean="0"/>
              <a:t>22/06/2019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177819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3EAC19-04E0-4D03-A48B-A062829D38E7}" type="datetimeFigureOut">
              <a:rPr lang="en-GB" smtClean="0"/>
              <a:t>22/06/2019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402770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EAC19-04E0-4D03-A48B-A062829D38E7}" type="datetimeFigureOut">
              <a:rPr lang="en-GB" smtClean="0"/>
              <a:t>22/06/2019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28198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3EAC19-04E0-4D03-A48B-A062829D38E7}" type="datetimeFigureOut">
              <a:rPr lang="en-GB" smtClean="0"/>
              <a:t>22/06/2019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207452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3EAC19-04E0-4D03-A48B-A062829D38E7}" type="datetimeFigureOut">
              <a:rPr lang="en-GB" smtClean="0"/>
              <a:t>22/06/2019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D0F20-0B6C-46C6-9FE7-78C9B02AEC21}" type="slidenum">
              <a:rPr lang="en-GB" smtClean="0"/>
              <a:t>‹#›</a:t>
            </a:fld>
            <a:endParaRPr lang="en-GB"/>
          </a:p>
        </p:txBody>
      </p:sp>
    </p:spTree>
    <p:extLst>
      <p:ext uri="{BB962C8B-B14F-4D97-AF65-F5344CB8AC3E}">
        <p14:creationId xmlns:p14="http://schemas.microsoft.com/office/powerpoint/2010/main" val="201298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EAC19-04E0-4D03-A48B-A062829D38E7}" type="datetimeFigureOut">
              <a:rPr lang="en-GB" smtClean="0"/>
              <a:t>22/06/2019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D0F20-0B6C-46C6-9FE7-78C9B02AEC21}" type="slidenum">
              <a:rPr lang="en-GB" smtClean="0"/>
              <a:t>‹#›</a:t>
            </a:fld>
            <a:endParaRPr lang="en-GB"/>
          </a:p>
        </p:txBody>
      </p:sp>
    </p:spTree>
    <p:extLst>
      <p:ext uri="{BB962C8B-B14F-4D97-AF65-F5344CB8AC3E}">
        <p14:creationId xmlns:p14="http://schemas.microsoft.com/office/powerpoint/2010/main" val="18007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jp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62626"/>
            <a:ext cx="12128500" cy="6704717"/>
          </a:xfrm>
          <a:prstGeom prst="rect">
            <a:avLst/>
          </a:prstGeom>
        </p:spPr>
      </p:pic>
      <p:sp>
        <p:nvSpPr>
          <p:cNvPr id="24" name="Freeform: Shape 23">
            <a:extLst>
              <a:ext uri="{FF2B5EF4-FFF2-40B4-BE49-F238E27FC236}">
                <a16:creationId xmlns:a16="http://schemas.microsoft.com/office/drawing/2014/main" id="{D431EF74-63CF-4458-B993-2C64F1E775A0}"/>
              </a:ext>
            </a:extLst>
          </p:cNvPr>
          <p:cNvSpPr/>
          <p:nvPr/>
        </p:nvSpPr>
        <p:spPr>
          <a:xfrm>
            <a:off x="0" y="103464"/>
            <a:ext cx="12192000" cy="6858000"/>
          </a:xfrm>
          <a:custGeom>
            <a:avLst/>
            <a:gdLst>
              <a:gd name="connsiteX0" fmla="*/ 5821681 w 12192000"/>
              <a:gd name="connsiteY0" fmla="*/ 2635717 h 6858000"/>
              <a:gd name="connsiteX1" fmla="*/ 5821681 w 12192000"/>
              <a:gd name="connsiteY1" fmla="*/ 2681436 h 6858000"/>
              <a:gd name="connsiteX2" fmla="*/ 11353800 w 12192000"/>
              <a:gd name="connsiteY2" fmla="*/ 2681436 h 6858000"/>
              <a:gd name="connsiteX3" fmla="*/ 11353800 w 12192000"/>
              <a:gd name="connsiteY3" fmla="*/ 2635717 h 6858000"/>
              <a:gd name="connsiteX4" fmla="*/ 2788920 w 12192000"/>
              <a:gd name="connsiteY4" fmla="*/ 2330591 h 6858000"/>
              <a:gd name="connsiteX5" fmla="*/ 2788920 w 12192000"/>
              <a:gd name="connsiteY5" fmla="*/ 4527410 h 6858000"/>
              <a:gd name="connsiteX6" fmla="*/ 2729679 w 12192000"/>
              <a:gd name="connsiteY6" fmla="*/ 4524418 h 6858000"/>
              <a:gd name="connsiteX7" fmla="*/ 1741157 w 12192000"/>
              <a:gd name="connsiteY7" fmla="*/ 3429000 h 6858000"/>
              <a:gd name="connsiteX8" fmla="*/ 2729679 w 12192000"/>
              <a:gd name="connsiteY8" fmla="*/ 2333582 h 6858000"/>
              <a:gd name="connsiteX9" fmla="*/ 2865120 w 12192000"/>
              <a:gd name="connsiteY9" fmla="*/ 2329052 h 6858000"/>
              <a:gd name="connsiteX10" fmla="*/ 2954842 w 12192000"/>
              <a:gd name="connsiteY10" fmla="*/ 2333582 h 6858000"/>
              <a:gd name="connsiteX11" fmla="*/ 3943363 w 12192000"/>
              <a:gd name="connsiteY11" fmla="*/ 3429000 h 6858000"/>
              <a:gd name="connsiteX12" fmla="*/ 2954842 w 12192000"/>
              <a:gd name="connsiteY12" fmla="*/ 4524418 h 6858000"/>
              <a:gd name="connsiteX13" fmla="*/ 2865120 w 12192000"/>
              <a:gd name="connsiteY13" fmla="*/ 4528949 h 6858000"/>
              <a:gd name="connsiteX14" fmla="*/ 2788920 w 12192000"/>
              <a:gd name="connsiteY14" fmla="*/ 1019549 h 6858000"/>
              <a:gd name="connsiteX15" fmla="*/ 2788920 w 12192000"/>
              <a:gd name="connsiteY15" fmla="*/ 1199034 h 6858000"/>
              <a:gd name="connsiteX16" fmla="*/ 2613984 w 12192000"/>
              <a:gd name="connsiteY16" fmla="*/ 1207867 h 6858000"/>
              <a:gd name="connsiteX17" fmla="*/ 609600 w 12192000"/>
              <a:gd name="connsiteY17" fmla="*/ 3429000 h 6858000"/>
              <a:gd name="connsiteX18" fmla="*/ 2613984 w 12192000"/>
              <a:gd name="connsiteY18" fmla="*/ 5650133 h 6858000"/>
              <a:gd name="connsiteX19" fmla="*/ 2788920 w 12192000"/>
              <a:gd name="connsiteY19" fmla="*/ 5658967 h 6858000"/>
              <a:gd name="connsiteX20" fmla="*/ 2788920 w 12192000"/>
              <a:gd name="connsiteY20" fmla="*/ 5838452 h 6858000"/>
              <a:gd name="connsiteX21" fmla="*/ 2595633 w 12192000"/>
              <a:gd name="connsiteY21" fmla="*/ 5828692 h 6858000"/>
              <a:gd name="connsiteX22" fmla="*/ 430115 w 12192000"/>
              <a:gd name="connsiteY22" fmla="*/ 3429000 h 6858000"/>
              <a:gd name="connsiteX23" fmla="*/ 2595633 w 12192000"/>
              <a:gd name="connsiteY23" fmla="*/ 1029309 h 6858000"/>
              <a:gd name="connsiteX24" fmla="*/ 2865120 w 12192000"/>
              <a:gd name="connsiteY24" fmla="*/ 1018010 h 6858000"/>
              <a:gd name="connsiteX25" fmla="*/ 3088888 w 12192000"/>
              <a:gd name="connsiteY25" fmla="*/ 1029309 h 6858000"/>
              <a:gd name="connsiteX26" fmla="*/ 5254405 w 12192000"/>
              <a:gd name="connsiteY26" fmla="*/ 3429000 h 6858000"/>
              <a:gd name="connsiteX27" fmla="*/ 3088888 w 12192000"/>
              <a:gd name="connsiteY27" fmla="*/ 5828692 h 6858000"/>
              <a:gd name="connsiteX28" fmla="*/ 2865120 w 12192000"/>
              <a:gd name="connsiteY28" fmla="*/ 5839991 h 6858000"/>
              <a:gd name="connsiteX29" fmla="*/ 2865120 w 12192000"/>
              <a:gd name="connsiteY29" fmla="*/ 5660506 h 6858000"/>
              <a:gd name="connsiteX30" fmla="*/ 3070537 w 12192000"/>
              <a:gd name="connsiteY30" fmla="*/ 5650133 h 6858000"/>
              <a:gd name="connsiteX31" fmla="*/ 5074920 w 12192000"/>
              <a:gd name="connsiteY31" fmla="*/ 3429000 h 6858000"/>
              <a:gd name="connsiteX32" fmla="*/ 3070537 w 12192000"/>
              <a:gd name="connsiteY32" fmla="*/ 1207867 h 6858000"/>
              <a:gd name="connsiteX33" fmla="*/ 2865120 w 12192000"/>
              <a:gd name="connsiteY33" fmla="*/ 1197494 h 6858000"/>
              <a:gd name="connsiteX34" fmla="*/ 2865120 w 12192000"/>
              <a:gd name="connsiteY34" fmla="*/ 0 h 6858000"/>
              <a:gd name="connsiteX35" fmla="*/ 12192000 w 12192000"/>
              <a:gd name="connsiteY35" fmla="*/ 0 h 6858000"/>
              <a:gd name="connsiteX36" fmla="*/ 12192000 w 12192000"/>
              <a:gd name="connsiteY36" fmla="*/ 6858000 h 6858000"/>
              <a:gd name="connsiteX37" fmla="*/ 2865120 w 12192000"/>
              <a:gd name="connsiteY37" fmla="*/ 6858000 h 6858000"/>
              <a:gd name="connsiteX38" fmla="*/ 2865120 w 12192000"/>
              <a:gd name="connsiteY38" fmla="*/ 5896726 h 6858000"/>
              <a:gd name="connsiteX39" fmla="*/ 3094689 w 12192000"/>
              <a:gd name="connsiteY39" fmla="*/ 5885134 h 6858000"/>
              <a:gd name="connsiteX40" fmla="*/ 5311140 w 12192000"/>
              <a:gd name="connsiteY40" fmla="*/ 3429000 h 6858000"/>
              <a:gd name="connsiteX41" fmla="*/ 3094689 w 12192000"/>
              <a:gd name="connsiteY41" fmla="*/ 972867 h 6858000"/>
              <a:gd name="connsiteX42" fmla="*/ 2865120 w 12192000"/>
              <a:gd name="connsiteY42" fmla="*/ 961274 h 6858000"/>
              <a:gd name="connsiteX43" fmla="*/ 0 w 12192000"/>
              <a:gd name="connsiteY43" fmla="*/ 0 h 6858000"/>
              <a:gd name="connsiteX44" fmla="*/ 2788920 w 12192000"/>
              <a:gd name="connsiteY44" fmla="*/ 0 h 6858000"/>
              <a:gd name="connsiteX45" fmla="*/ 2788920 w 12192000"/>
              <a:gd name="connsiteY45" fmla="*/ 962814 h 6858000"/>
              <a:gd name="connsiteX46" fmla="*/ 2589832 w 12192000"/>
              <a:gd name="connsiteY46" fmla="*/ 972867 h 6858000"/>
              <a:gd name="connsiteX47" fmla="*/ 373380 w 12192000"/>
              <a:gd name="connsiteY47" fmla="*/ 3429000 h 6858000"/>
              <a:gd name="connsiteX48" fmla="*/ 2589832 w 12192000"/>
              <a:gd name="connsiteY48" fmla="*/ 5885134 h 6858000"/>
              <a:gd name="connsiteX49" fmla="*/ 2788920 w 12192000"/>
              <a:gd name="connsiteY49" fmla="*/ 5895187 h 6858000"/>
              <a:gd name="connsiteX50" fmla="*/ 2788920 w 12192000"/>
              <a:gd name="connsiteY50" fmla="*/ 6858000 h 6858000"/>
              <a:gd name="connsiteX51" fmla="*/ 0 w 1219200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6858000">
                <a:moveTo>
                  <a:pt x="5821681" y="2635717"/>
                </a:moveTo>
                <a:lnTo>
                  <a:pt x="5821681" y="2681436"/>
                </a:lnTo>
                <a:lnTo>
                  <a:pt x="11353800" y="2681436"/>
                </a:lnTo>
                <a:lnTo>
                  <a:pt x="11353800" y="2635717"/>
                </a:lnTo>
                <a:close/>
                <a:moveTo>
                  <a:pt x="2788920" y="2330591"/>
                </a:moveTo>
                <a:lnTo>
                  <a:pt x="2788920" y="4527410"/>
                </a:lnTo>
                <a:lnTo>
                  <a:pt x="2729679" y="4524418"/>
                </a:lnTo>
                <a:cubicBezTo>
                  <a:pt x="2174441" y="4468031"/>
                  <a:pt x="1741157" y="3999114"/>
                  <a:pt x="1741157" y="3429000"/>
                </a:cubicBezTo>
                <a:cubicBezTo>
                  <a:pt x="1741157" y="2858886"/>
                  <a:pt x="2174441" y="2389970"/>
                  <a:pt x="2729679" y="2333582"/>
                </a:cubicBezTo>
                <a:close/>
                <a:moveTo>
                  <a:pt x="2865120" y="2329052"/>
                </a:moveTo>
                <a:lnTo>
                  <a:pt x="2954842" y="2333582"/>
                </a:lnTo>
                <a:cubicBezTo>
                  <a:pt x="3510079" y="2389970"/>
                  <a:pt x="3943363" y="2858886"/>
                  <a:pt x="3943363" y="3429000"/>
                </a:cubicBezTo>
                <a:cubicBezTo>
                  <a:pt x="3943363" y="3999114"/>
                  <a:pt x="3510079" y="4468031"/>
                  <a:pt x="2954842" y="4524418"/>
                </a:cubicBezTo>
                <a:lnTo>
                  <a:pt x="2865120" y="4528949"/>
                </a:lnTo>
                <a:close/>
                <a:moveTo>
                  <a:pt x="2788920" y="1019549"/>
                </a:moveTo>
                <a:lnTo>
                  <a:pt x="2788920" y="1199034"/>
                </a:lnTo>
                <a:lnTo>
                  <a:pt x="2613984" y="1207867"/>
                </a:lnTo>
                <a:cubicBezTo>
                  <a:pt x="1488151" y="1322202"/>
                  <a:pt x="609600" y="2273003"/>
                  <a:pt x="609600" y="3429000"/>
                </a:cubicBezTo>
                <a:cubicBezTo>
                  <a:pt x="609600" y="4584998"/>
                  <a:pt x="1488151" y="5535799"/>
                  <a:pt x="2613984" y="5650133"/>
                </a:cubicBezTo>
                <a:lnTo>
                  <a:pt x="2788920" y="5658967"/>
                </a:lnTo>
                <a:lnTo>
                  <a:pt x="2788920" y="5838452"/>
                </a:lnTo>
                <a:lnTo>
                  <a:pt x="2595633" y="5828692"/>
                </a:lnTo>
                <a:cubicBezTo>
                  <a:pt x="1379294" y="5705166"/>
                  <a:pt x="430115" y="4677929"/>
                  <a:pt x="430115" y="3429000"/>
                </a:cubicBezTo>
                <a:cubicBezTo>
                  <a:pt x="430115" y="2180071"/>
                  <a:pt x="1379294" y="1152835"/>
                  <a:pt x="2595633" y="1029309"/>
                </a:cubicBezTo>
                <a:close/>
                <a:moveTo>
                  <a:pt x="2865120" y="1018010"/>
                </a:moveTo>
                <a:lnTo>
                  <a:pt x="3088888" y="1029309"/>
                </a:lnTo>
                <a:cubicBezTo>
                  <a:pt x="4305227" y="1152835"/>
                  <a:pt x="5254405" y="2180071"/>
                  <a:pt x="5254405" y="3429000"/>
                </a:cubicBezTo>
                <a:cubicBezTo>
                  <a:pt x="5254405" y="4677929"/>
                  <a:pt x="4305227" y="5705166"/>
                  <a:pt x="3088888" y="5828692"/>
                </a:cubicBezTo>
                <a:lnTo>
                  <a:pt x="2865120" y="5839991"/>
                </a:lnTo>
                <a:lnTo>
                  <a:pt x="2865120" y="5660506"/>
                </a:lnTo>
                <a:lnTo>
                  <a:pt x="3070537" y="5650133"/>
                </a:lnTo>
                <a:cubicBezTo>
                  <a:pt x="4196369" y="5535799"/>
                  <a:pt x="5074920" y="4584998"/>
                  <a:pt x="5074920" y="3429000"/>
                </a:cubicBezTo>
                <a:cubicBezTo>
                  <a:pt x="5074920" y="2273003"/>
                  <a:pt x="4196369" y="1322202"/>
                  <a:pt x="3070537" y="1207867"/>
                </a:cubicBezTo>
                <a:lnTo>
                  <a:pt x="2865120" y="1197494"/>
                </a:lnTo>
                <a:close/>
                <a:moveTo>
                  <a:pt x="2865120" y="0"/>
                </a:moveTo>
                <a:lnTo>
                  <a:pt x="12192000" y="0"/>
                </a:lnTo>
                <a:lnTo>
                  <a:pt x="12192000" y="6858000"/>
                </a:lnTo>
                <a:lnTo>
                  <a:pt x="2865120" y="6858000"/>
                </a:lnTo>
                <a:lnTo>
                  <a:pt x="2865120" y="5896726"/>
                </a:lnTo>
                <a:lnTo>
                  <a:pt x="3094689" y="5885134"/>
                </a:lnTo>
                <a:cubicBezTo>
                  <a:pt x="4339638" y="5758702"/>
                  <a:pt x="5311140" y="4707305"/>
                  <a:pt x="5311140" y="3429000"/>
                </a:cubicBezTo>
                <a:cubicBezTo>
                  <a:pt x="5311140" y="2150696"/>
                  <a:pt x="4339638" y="1099298"/>
                  <a:pt x="3094689" y="972867"/>
                </a:cubicBezTo>
                <a:lnTo>
                  <a:pt x="2865120" y="961274"/>
                </a:lnTo>
                <a:close/>
                <a:moveTo>
                  <a:pt x="0" y="0"/>
                </a:moveTo>
                <a:lnTo>
                  <a:pt x="2788920" y="0"/>
                </a:lnTo>
                <a:lnTo>
                  <a:pt x="2788920" y="962814"/>
                </a:lnTo>
                <a:lnTo>
                  <a:pt x="2589832" y="972867"/>
                </a:lnTo>
                <a:cubicBezTo>
                  <a:pt x="1344884" y="1099298"/>
                  <a:pt x="373380" y="2150696"/>
                  <a:pt x="373380" y="3429000"/>
                </a:cubicBezTo>
                <a:cubicBezTo>
                  <a:pt x="373380" y="4707305"/>
                  <a:pt x="1344884" y="5758702"/>
                  <a:pt x="2589832" y="5885134"/>
                </a:cubicBezTo>
                <a:lnTo>
                  <a:pt x="2788920" y="5895187"/>
                </a:lnTo>
                <a:lnTo>
                  <a:pt x="2788920" y="6858000"/>
                </a:lnTo>
                <a:lnTo>
                  <a:pt x="0" y="6858000"/>
                </a:lnTo>
                <a:close/>
              </a:path>
            </a:pathLst>
          </a:cu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FC8B9D35-105F-43B9-B0DD-F2C78EBC307A}"/>
              </a:ext>
            </a:extLst>
          </p:cNvPr>
          <p:cNvSpPr txBox="1"/>
          <p:nvPr/>
        </p:nvSpPr>
        <p:spPr>
          <a:xfrm>
            <a:off x="4020185" y="559327"/>
            <a:ext cx="7199630" cy="1015663"/>
          </a:xfrm>
          <a:prstGeom prst="rect">
            <a:avLst/>
          </a:prstGeom>
          <a:noFill/>
        </p:spPr>
        <p:txBody>
          <a:bodyPr wrap="square" rtlCol="0">
            <a:spAutoFit/>
          </a:bodyPr>
          <a:lstStyle/>
          <a:p>
            <a:pPr algn="ctr"/>
            <a:r>
              <a:rPr lang="en-IN" sz="6000" b="1" spc="-150" dirty="0">
                <a:solidFill>
                  <a:schemeClr val="bg1"/>
                </a:solidFill>
                <a:latin typeface="Century Gothic" panose="020B0502020202020204" pitchFamily="34" charset="0"/>
              </a:rPr>
              <a:t>CRYPTOCURRENCY</a:t>
            </a:r>
            <a:endParaRPr lang="en-IN" sz="8800" b="1" spc="-150" dirty="0">
              <a:solidFill>
                <a:schemeClr val="bg1"/>
              </a:solidFill>
              <a:latin typeface="Century Gothic" panose="020B0502020202020204" pitchFamily="34" charset="0"/>
            </a:endParaRPr>
          </a:p>
        </p:txBody>
      </p:sp>
      <p:sp>
        <p:nvSpPr>
          <p:cNvPr id="20" name="Frame 19">
            <a:extLst>
              <a:ext uri="{FF2B5EF4-FFF2-40B4-BE49-F238E27FC236}">
                <a16:creationId xmlns:a16="http://schemas.microsoft.com/office/drawing/2014/main" id="{113DF693-A570-4D2A-8345-31C7D7CC2976}"/>
              </a:ext>
            </a:extLst>
          </p:cNvPr>
          <p:cNvSpPr/>
          <p:nvPr/>
        </p:nvSpPr>
        <p:spPr>
          <a:xfrm>
            <a:off x="0" y="0"/>
            <a:ext cx="12192000" cy="6858000"/>
          </a:xfrm>
          <a:prstGeom prst="frame">
            <a:avLst>
              <a:gd name="adj1" fmla="val 1167"/>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TextBox 20">
            <a:extLst>
              <a:ext uri="{FF2B5EF4-FFF2-40B4-BE49-F238E27FC236}">
                <a16:creationId xmlns:a16="http://schemas.microsoft.com/office/drawing/2014/main" id="{01B3E2E1-0DB2-44B7-BD72-517419E002E2}"/>
              </a:ext>
            </a:extLst>
          </p:cNvPr>
          <p:cNvSpPr txBox="1"/>
          <p:nvPr/>
        </p:nvSpPr>
        <p:spPr>
          <a:xfrm>
            <a:off x="2903220" y="1606303"/>
            <a:ext cx="9726930" cy="400110"/>
          </a:xfrm>
          <a:prstGeom prst="rect">
            <a:avLst/>
          </a:prstGeom>
          <a:noFill/>
        </p:spPr>
        <p:txBody>
          <a:bodyPr wrap="square" rtlCol="0">
            <a:spAutoFit/>
          </a:bodyPr>
          <a:lstStyle>
            <a:defPPr>
              <a:defRPr lang="en-US"/>
            </a:defPPr>
            <a:lvl1pPr>
              <a:defRPr sz="3200" b="1" spc="-150">
                <a:solidFill>
                  <a:schemeClr val="bg1"/>
                </a:solidFill>
                <a:latin typeface="Century Gothic" panose="020B0502020202020204" pitchFamily="34" charset="0"/>
              </a:defRPr>
            </a:lvl1pPr>
          </a:lstStyle>
          <a:p>
            <a:r>
              <a:rPr lang="en-GB" sz="2000" spc="600" dirty="0"/>
              <a:t>“Crypto is money 2.0, a huge </a:t>
            </a:r>
            <a:r>
              <a:rPr lang="en-GB" sz="2000" spc="600" dirty="0" err="1"/>
              <a:t>huge</a:t>
            </a:r>
            <a:r>
              <a:rPr lang="en-GB" sz="2000" spc="600" dirty="0"/>
              <a:t> </a:t>
            </a:r>
            <a:r>
              <a:rPr lang="en-GB" sz="2000" spc="600" dirty="0" err="1"/>
              <a:t>huge</a:t>
            </a:r>
            <a:r>
              <a:rPr lang="en-GB" sz="2000" spc="600" dirty="0"/>
              <a:t> deal.” </a:t>
            </a:r>
            <a:endParaRPr lang="en-IN" sz="2000" spc="600" dirty="0"/>
          </a:p>
        </p:txBody>
      </p:sp>
    </p:spTree>
    <p:extLst>
      <p:ext uri="{BB962C8B-B14F-4D97-AF65-F5344CB8AC3E}">
        <p14:creationId xmlns:p14="http://schemas.microsoft.com/office/powerpoint/2010/main" val="8397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14970"/>
          <a:stretch/>
        </p:blipFill>
        <p:spPr>
          <a:xfrm>
            <a:off x="0" y="20955"/>
            <a:ext cx="12192000" cy="6905626"/>
          </a:xfrm>
          <a:prstGeom prst="rect">
            <a:avLst/>
          </a:prstGeom>
        </p:spPr>
      </p:pic>
      <p:sp>
        <p:nvSpPr>
          <p:cNvPr id="18" name="Rectangle 17"/>
          <p:cNvSpPr/>
          <p:nvPr/>
        </p:nvSpPr>
        <p:spPr>
          <a:xfrm>
            <a:off x="-82348" y="-32351"/>
            <a:ext cx="12274348" cy="6958931"/>
          </a:xfrm>
          <a:prstGeom prst="rect">
            <a:avLst/>
          </a:pr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Parallelogram 13">
            <a:extLst>
              <a:ext uri="{FF2B5EF4-FFF2-40B4-BE49-F238E27FC236}">
                <a16:creationId xmlns:a16="http://schemas.microsoft.com/office/drawing/2014/main" id="{E7C254F6-C1EB-4C82-938D-EA2169FA8FBE}"/>
              </a:ext>
            </a:extLst>
          </p:cNvPr>
          <p:cNvSpPr/>
          <p:nvPr/>
        </p:nvSpPr>
        <p:spPr>
          <a:xfrm rot="21238518" flipH="1">
            <a:off x="6390603" y="-1962294"/>
            <a:ext cx="10156720" cy="6858000"/>
          </a:xfrm>
          <a:prstGeom prst="parallelogram">
            <a:avLst>
              <a:gd name="adj" fmla="val 90931"/>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Diagonal Corners Snipped 5">
            <a:extLst>
              <a:ext uri="{FF2B5EF4-FFF2-40B4-BE49-F238E27FC236}">
                <a16:creationId xmlns:a16="http://schemas.microsoft.com/office/drawing/2014/main" id="{35558612-8433-44BC-94C1-56BD8B806F91}"/>
              </a:ext>
            </a:extLst>
          </p:cNvPr>
          <p:cNvSpPr/>
          <p:nvPr/>
        </p:nvSpPr>
        <p:spPr>
          <a:xfrm>
            <a:off x="132960" y="486696"/>
            <a:ext cx="4689988" cy="1283110"/>
          </a:xfrm>
          <a:prstGeom prst="snip2DiagRect">
            <a:avLst>
              <a:gd name="adj1" fmla="val 0"/>
              <a:gd name="adj2" fmla="val 22429"/>
            </a:avLst>
          </a:prstGeom>
          <a:gradFill flip="none" rotWithShape="1">
            <a:gsLst>
              <a:gs pos="0">
                <a:schemeClr val="accent2">
                  <a:lumMod val="50000"/>
                </a:schemeClr>
              </a:gs>
              <a:gs pos="42000">
                <a:schemeClr val="accent2">
                  <a:lumMod val="75000"/>
                </a:schemeClr>
              </a:gs>
              <a:gs pos="86000">
                <a:schemeClr val="accent2"/>
              </a:gs>
            </a:gsLst>
            <a:lin ang="2700000" scaled="1"/>
            <a:tileRect/>
          </a:gradFill>
          <a:ln>
            <a:noFill/>
          </a:ln>
          <a:effectLst>
            <a:outerShdw blurRad="190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7A92656A-9860-4539-A43B-315C763F7258}"/>
              </a:ext>
            </a:extLst>
          </p:cNvPr>
          <p:cNvSpPr txBox="1"/>
          <p:nvPr/>
        </p:nvSpPr>
        <p:spPr>
          <a:xfrm>
            <a:off x="-308766" y="697265"/>
            <a:ext cx="5632434" cy="769441"/>
          </a:xfrm>
          <a:prstGeom prst="rect">
            <a:avLst/>
          </a:prstGeom>
          <a:noFill/>
        </p:spPr>
        <p:txBody>
          <a:bodyPr wrap="square" rtlCol="0">
            <a:spAutoFit/>
          </a:bodyPr>
          <a:lstStyle/>
          <a:p>
            <a:pPr algn="ctr"/>
            <a:r>
              <a:rPr lang="en-IN" sz="44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CONCLUSION</a:t>
            </a:r>
            <a:endParaRPr lang="en-IN" sz="2800"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7A92656A-9860-4539-A43B-315C763F7258}"/>
              </a:ext>
            </a:extLst>
          </p:cNvPr>
          <p:cNvSpPr txBox="1"/>
          <p:nvPr/>
        </p:nvSpPr>
        <p:spPr>
          <a:xfrm>
            <a:off x="0" y="4070950"/>
            <a:ext cx="10146892" cy="2677656"/>
          </a:xfrm>
          <a:prstGeom prst="rect">
            <a:avLst/>
          </a:prstGeom>
          <a:noFill/>
        </p:spPr>
        <p:txBody>
          <a:bodyPr wrap="square" rtlCol="0">
            <a:spAutoFit/>
          </a:bodyPr>
          <a:lstStyle/>
          <a:p>
            <a:r>
              <a:rPr lang="en-GB" sz="2400" b="1" dirty="0">
                <a:solidFill>
                  <a:schemeClr val="bg1"/>
                </a:solidFill>
                <a:latin typeface="Century Gothic" panose="020B0502020202020204" pitchFamily="34" charset="0"/>
                <a:ea typeface="Roboto" panose="02000000000000000000" pitchFamily="2" charset="0"/>
                <a:cs typeface="Roboto" panose="02000000000000000000" pitchFamily="2" charset="0"/>
              </a:rPr>
              <a:t>Cryptocurrency is an impressive technical achievement, but it remains a monetary experiment. Even if cryptocurrencies survive, they may not fully displace fiat currencies. As I have tried to show in this presentation, they provide an interesting new perspective from which to view economic questions surrounding currency governance, the characteristics of money, the political economy of financial intermediaries, and the nature of currency competition.</a:t>
            </a:r>
            <a:endParaRPr lang="en-IN" sz="1400" b="1"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16" name="Isosceles Triangle 15">
            <a:extLst>
              <a:ext uri="{FF2B5EF4-FFF2-40B4-BE49-F238E27FC236}">
                <a16:creationId xmlns:a16="http://schemas.microsoft.com/office/drawing/2014/main" id="{DD456F4F-E514-4123-9240-330FFEC44D90}"/>
              </a:ext>
            </a:extLst>
          </p:cNvPr>
          <p:cNvSpPr/>
          <p:nvPr/>
        </p:nvSpPr>
        <p:spPr>
          <a:xfrm flipH="1" flipV="1">
            <a:off x="4822948" y="-1"/>
            <a:ext cx="7369052" cy="6836387"/>
          </a:xfrm>
          <a:prstGeom prst="triangle">
            <a:avLst>
              <a:gd name="adj" fmla="val 0"/>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6850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7FCE6E3-9DF2-44B0-817A-CB7753C430A9}"/>
              </a:ext>
            </a:extLst>
          </p:cNvPr>
          <p:cNvSpPr/>
          <p:nvPr/>
        </p:nvSpPr>
        <p:spPr>
          <a:xfrm>
            <a:off x="0" y="0"/>
            <a:ext cx="12192000" cy="6858000"/>
          </a:xfrm>
          <a:custGeom>
            <a:avLst/>
            <a:gdLst>
              <a:gd name="connsiteX0" fmla="*/ 7282293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379229 h 6858000"/>
              <a:gd name="connsiteX5" fmla="*/ 3598954 w 12192000"/>
              <a:gd name="connsiteY5" fmla="*/ 5978182 h 6858000"/>
              <a:gd name="connsiteX6" fmla="*/ 8429714 w 12192000"/>
              <a:gd name="connsiteY6" fmla="*/ 1147422 h 6858000"/>
              <a:gd name="connsiteX7" fmla="*/ 765442 w 12192000"/>
              <a:gd name="connsiteY7" fmla="*/ 0 h 6858000"/>
              <a:gd name="connsiteX8" fmla="*/ 1452676 w 12192000"/>
              <a:gd name="connsiteY8" fmla="*/ 0 h 6858000"/>
              <a:gd name="connsiteX9" fmla="*/ 305254 w 12192000"/>
              <a:gd name="connsiteY9" fmla="*/ 1147422 h 6858000"/>
              <a:gd name="connsiteX10" fmla="*/ 3598954 w 12192000"/>
              <a:gd name="connsiteY10" fmla="*/ 4441123 h 6858000"/>
              <a:gd name="connsiteX11" fmla="*/ 6892655 w 12192000"/>
              <a:gd name="connsiteY11" fmla="*/ 1147422 h 6858000"/>
              <a:gd name="connsiteX12" fmla="*/ 5745233 w 12192000"/>
              <a:gd name="connsiteY12" fmla="*/ 0 h 6858000"/>
              <a:gd name="connsiteX13" fmla="*/ 6432465 w 12192000"/>
              <a:gd name="connsiteY13" fmla="*/ 0 h 6858000"/>
              <a:gd name="connsiteX14" fmla="*/ 7579886 w 12192000"/>
              <a:gd name="connsiteY14" fmla="*/ 1147422 h 6858000"/>
              <a:gd name="connsiteX15" fmla="*/ 3598954 w 12192000"/>
              <a:gd name="connsiteY15" fmla="*/ 5128354 h 6858000"/>
              <a:gd name="connsiteX16" fmla="*/ 0 w 12192000"/>
              <a:gd name="connsiteY16" fmla="*/ 1529401 h 6858000"/>
              <a:gd name="connsiteX17" fmla="*/ 0 w 12192000"/>
              <a:gd name="connsiteY17" fmla="*/ 7654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7282293" y="0"/>
                </a:moveTo>
                <a:lnTo>
                  <a:pt x="12192000" y="0"/>
                </a:lnTo>
                <a:lnTo>
                  <a:pt x="12192000" y="6858000"/>
                </a:lnTo>
                <a:lnTo>
                  <a:pt x="0" y="6858000"/>
                </a:lnTo>
                <a:lnTo>
                  <a:pt x="0" y="2379229"/>
                </a:lnTo>
                <a:lnTo>
                  <a:pt x="3598954" y="5978182"/>
                </a:lnTo>
                <a:lnTo>
                  <a:pt x="8429714" y="1147422"/>
                </a:lnTo>
                <a:close/>
                <a:moveTo>
                  <a:pt x="765442" y="0"/>
                </a:moveTo>
                <a:lnTo>
                  <a:pt x="1452676" y="0"/>
                </a:lnTo>
                <a:lnTo>
                  <a:pt x="305254" y="1147422"/>
                </a:lnTo>
                <a:lnTo>
                  <a:pt x="3598954" y="4441123"/>
                </a:lnTo>
                <a:lnTo>
                  <a:pt x="6892655" y="1147422"/>
                </a:lnTo>
                <a:lnTo>
                  <a:pt x="5745233" y="0"/>
                </a:lnTo>
                <a:lnTo>
                  <a:pt x="6432465" y="0"/>
                </a:lnTo>
                <a:lnTo>
                  <a:pt x="7579886" y="1147422"/>
                </a:lnTo>
                <a:lnTo>
                  <a:pt x="3598954" y="5128354"/>
                </a:lnTo>
                <a:lnTo>
                  <a:pt x="0" y="1529401"/>
                </a:lnTo>
                <a:lnTo>
                  <a:pt x="0" y="765442"/>
                </a:lnTo>
                <a:close/>
              </a:path>
            </a:pathLst>
          </a:cu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p>
        </p:txBody>
      </p:sp>
      <p:grpSp>
        <p:nvGrpSpPr>
          <p:cNvPr id="16" name="Group 15">
            <a:extLst>
              <a:ext uri="{FF2B5EF4-FFF2-40B4-BE49-F238E27FC236}">
                <a16:creationId xmlns:a16="http://schemas.microsoft.com/office/drawing/2014/main" id="{91AEA5C5-CB79-4369-9839-CDA1E32E6924}"/>
              </a:ext>
            </a:extLst>
          </p:cNvPr>
          <p:cNvGrpSpPr/>
          <p:nvPr/>
        </p:nvGrpSpPr>
        <p:grpSpPr>
          <a:xfrm rot="2700000">
            <a:off x="8385987" y="-597806"/>
            <a:ext cx="3404440" cy="3404440"/>
            <a:chOff x="3840228" y="1590514"/>
            <a:chExt cx="3960000" cy="3960000"/>
          </a:xfrm>
          <a:solidFill>
            <a:schemeClr val="bg1">
              <a:alpha val="10000"/>
            </a:schemeClr>
          </a:solidFill>
        </p:grpSpPr>
        <p:sp>
          <p:nvSpPr>
            <p:cNvPr id="17" name="Frame 16">
              <a:extLst>
                <a:ext uri="{FF2B5EF4-FFF2-40B4-BE49-F238E27FC236}">
                  <a16:creationId xmlns:a16="http://schemas.microsoft.com/office/drawing/2014/main" id="{EC5BB84D-189B-46BF-9B84-971F360ADA9A}"/>
                </a:ext>
              </a:extLst>
            </p:cNvPr>
            <p:cNvSpPr/>
            <p:nvPr/>
          </p:nvSpPr>
          <p:spPr>
            <a:xfrm>
              <a:off x="3840228" y="1590514"/>
              <a:ext cx="3960000" cy="3960000"/>
            </a:xfrm>
            <a:prstGeom prst="frame">
              <a:avLst>
                <a:gd name="adj1" fmla="val 87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Rectangle 17">
              <a:extLst>
                <a:ext uri="{FF2B5EF4-FFF2-40B4-BE49-F238E27FC236}">
                  <a16:creationId xmlns:a16="http://schemas.microsoft.com/office/drawing/2014/main" id="{B4E704F4-4FC9-4AE7-A64E-19DD044E2795}"/>
                </a:ext>
              </a:extLst>
            </p:cNvPr>
            <p:cNvSpPr/>
            <p:nvPr/>
          </p:nvSpPr>
          <p:spPr>
            <a:xfrm>
              <a:off x="4470228" y="2220514"/>
              <a:ext cx="2700000" cy="27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2" name="Group 21">
            <a:extLst>
              <a:ext uri="{FF2B5EF4-FFF2-40B4-BE49-F238E27FC236}">
                <a16:creationId xmlns:a16="http://schemas.microsoft.com/office/drawing/2014/main" id="{34DE8E75-F323-4322-96A6-32922C570D38}"/>
              </a:ext>
            </a:extLst>
          </p:cNvPr>
          <p:cNvGrpSpPr/>
          <p:nvPr/>
        </p:nvGrpSpPr>
        <p:grpSpPr>
          <a:xfrm rot="2700000">
            <a:off x="10580025" y="5465936"/>
            <a:ext cx="1556094" cy="1556094"/>
            <a:chOff x="3840228" y="1590514"/>
            <a:chExt cx="3960000" cy="3960000"/>
          </a:xfrm>
          <a:solidFill>
            <a:srgbClr val="F6FD02">
              <a:alpha val="10000"/>
            </a:srgbClr>
          </a:solidFill>
        </p:grpSpPr>
        <p:sp>
          <p:nvSpPr>
            <p:cNvPr id="23" name="Frame 22">
              <a:extLst>
                <a:ext uri="{FF2B5EF4-FFF2-40B4-BE49-F238E27FC236}">
                  <a16:creationId xmlns:a16="http://schemas.microsoft.com/office/drawing/2014/main" id="{3C827216-E501-4D30-ABF3-41C74A464361}"/>
                </a:ext>
              </a:extLst>
            </p:cNvPr>
            <p:cNvSpPr/>
            <p:nvPr/>
          </p:nvSpPr>
          <p:spPr>
            <a:xfrm>
              <a:off x="3840228" y="1590514"/>
              <a:ext cx="3960000" cy="3960000"/>
            </a:xfrm>
            <a:prstGeom prst="frame">
              <a:avLst>
                <a:gd name="adj1" fmla="val 87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Rectangle 23">
              <a:extLst>
                <a:ext uri="{FF2B5EF4-FFF2-40B4-BE49-F238E27FC236}">
                  <a16:creationId xmlns:a16="http://schemas.microsoft.com/office/drawing/2014/main" id="{C60CF304-DF1C-4E2D-AA4C-3C163DD1BECF}"/>
                </a:ext>
              </a:extLst>
            </p:cNvPr>
            <p:cNvSpPr/>
            <p:nvPr/>
          </p:nvSpPr>
          <p:spPr>
            <a:xfrm>
              <a:off x="4470228" y="2220514"/>
              <a:ext cx="2700000" cy="27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5" name="Rectangle 14">
            <a:extLst>
              <a:ext uri="{FF2B5EF4-FFF2-40B4-BE49-F238E27FC236}">
                <a16:creationId xmlns:a16="http://schemas.microsoft.com/office/drawing/2014/main" id="{828E0A5F-D20F-481E-A3EC-17747DF3D5B7}"/>
              </a:ext>
            </a:extLst>
          </p:cNvPr>
          <p:cNvSpPr/>
          <p:nvPr/>
        </p:nvSpPr>
        <p:spPr>
          <a:xfrm>
            <a:off x="7745756" y="4836592"/>
            <a:ext cx="36000" cy="102342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alpha val="60000"/>
                </a:schemeClr>
              </a:solidFill>
            </a:endParaRPr>
          </a:p>
        </p:txBody>
      </p:sp>
      <p:sp>
        <p:nvSpPr>
          <p:cNvPr id="26" name="TextBox 25">
            <a:extLst>
              <a:ext uri="{FF2B5EF4-FFF2-40B4-BE49-F238E27FC236}">
                <a16:creationId xmlns:a16="http://schemas.microsoft.com/office/drawing/2014/main" id="{FC8B9D35-105F-43B9-B0DD-F2C78EBC307A}"/>
              </a:ext>
            </a:extLst>
          </p:cNvPr>
          <p:cNvSpPr txBox="1"/>
          <p:nvPr/>
        </p:nvSpPr>
        <p:spPr>
          <a:xfrm>
            <a:off x="-10536" y="781247"/>
            <a:ext cx="7199630" cy="646331"/>
          </a:xfrm>
          <a:prstGeom prst="rect">
            <a:avLst/>
          </a:prstGeom>
          <a:noFill/>
        </p:spPr>
        <p:txBody>
          <a:bodyPr wrap="square" rtlCol="0">
            <a:spAutoFit/>
          </a:bodyPr>
          <a:lstStyle/>
          <a:p>
            <a:pPr algn="ctr"/>
            <a:r>
              <a:rPr lang="en-IN" sz="3600" b="1" spc="-150" dirty="0">
                <a:solidFill>
                  <a:schemeClr val="tx1">
                    <a:lumMod val="95000"/>
                    <a:lumOff val="5000"/>
                  </a:schemeClr>
                </a:solidFill>
                <a:latin typeface="Century Gothic" panose="020B0502020202020204" pitchFamily="34" charset="0"/>
              </a:rPr>
              <a:t>WHAT IS CRYPTOCURRENCY?</a:t>
            </a:r>
            <a:endParaRPr lang="en-IN" sz="5400" b="1" spc="-150" dirty="0">
              <a:solidFill>
                <a:schemeClr val="tx1">
                  <a:lumMod val="95000"/>
                  <a:lumOff val="5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FC8B9D35-105F-43B9-B0DD-F2C78EBC307A}"/>
              </a:ext>
            </a:extLst>
          </p:cNvPr>
          <p:cNvSpPr txBox="1"/>
          <p:nvPr/>
        </p:nvSpPr>
        <p:spPr>
          <a:xfrm>
            <a:off x="5613259" y="4030696"/>
            <a:ext cx="6495034" cy="2308324"/>
          </a:xfrm>
          <a:prstGeom prst="rect">
            <a:avLst/>
          </a:prstGeom>
          <a:noFill/>
        </p:spPr>
        <p:txBody>
          <a:bodyPr wrap="square" rtlCol="0">
            <a:spAutoFit/>
          </a:bodyPr>
          <a:lstStyle/>
          <a:p>
            <a:pPr algn="just"/>
            <a:r>
              <a:rPr lang="en-GB" sz="2400" dirty="0">
                <a:solidFill>
                  <a:schemeClr val="bg1"/>
                </a:solidFill>
                <a:latin typeface="Century Gothic" panose="020B0502020202020204" pitchFamily="34" charset="0"/>
              </a:rPr>
              <a:t>A cryptocurrency (or crypto currency) is a</a:t>
            </a:r>
          </a:p>
          <a:p>
            <a:pPr algn="just"/>
            <a:r>
              <a:rPr lang="en-GB" sz="2400" dirty="0">
                <a:solidFill>
                  <a:schemeClr val="bg1"/>
                </a:solidFill>
                <a:latin typeface="Century Gothic" panose="020B0502020202020204" pitchFamily="34" charset="0"/>
              </a:rPr>
              <a:t>digital asset designed to work as a medium of exchange using cryptography to secure the transactions and to control the creation of additional units of the currency.</a:t>
            </a:r>
            <a:endParaRPr lang="en-IN" sz="4000" dirty="0">
              <a:solidFill>
                <a:schemeClr val="bg1"/>
              </a:solidFill>
              <a:latin typeface="Century Gothic" panose="020B0502020202020204" pitchFamily="34" charset="0"/>
            </a:endParaRPr>
          </a:p>
        </p:txBody>
      </p:sp>
      <p:sp>
        <p:nvSpPr>
          <p:cNvPr id="29" name="Diamond 28"/>
          <p:cNvSpPr/>
          <p:nvPr/>
        </p:nvSpPr>
        <p:spPr>
          <a:xfrm>
            <a:off x="5809940" y="6428347"/>
            <a:ext cx="6075575" cy="5715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13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275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8"/>
            <a:ext cx="12192000" cy="6859988"/>
          </a:xfrm>
          <a:prstGeom prst="rect">
            <a:avLst/>
          </a:prstGeom>
        </p:spPr>
      </p:pic>
      <p:sp>
        <p:nvSpPr>
          <p:cNvPr id="5" name="Rectangle 4">
            <a:extLst>
              <a:ext uri="{FF2B5EF4-FFF2-40B4-BE49-F238E27FC236}">
                <a16:creationId xmlns:a16="http://schemas.microsoft.com/office/drawing/2014/main" id="{7B8F904C-8F54-4A50-9A79-39E659DD902E}"/>
              </a:ext>
            </a:extLst>
          </p:cNvPr>
          <p:cNvSpPr/>
          <p:nvPr/>
        </p:nvSpPr>
        <p:spPr>
          <a:xfrm>
            <a:off x="0" y="824588"/>
            <a:ext cx="12192000" cy="6033412"/>
          </a:xfrm>
          <a:prstGeom prst="rect">
            <a:avLst/>
          </a:pr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Chevron 23">
            <a:extLst>
              <a:ext uri="{FF2B5EF4-FFF2-40B4-BE49-F238E27FC236}">
                <a16:creationId xmlns:a16="http://schemas.microsoft.com/office/drawing/2014/main" id="{92B50252-E5D0-4129-964F-ABD608553316}"/>
              </a:ext>
            </a:extLst>
          </p:cNvPr>
          <p:cNvSpPr/>
          <p:nvPr/>
        </p:nvSpPr>
        <p:spPr>
          <a:xfrm>
            <a:off x="704171" y="6355585"/>
            <a:ext cx="180000" cy="18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Arrow: Chevron 24">
            <a:extLst>
              <a:ext uri="{FF2B5EF4-FFF2-40B4-BE49-F238E27FC236}">
                <a16:creationId xmlns:a16="http://schemas.microsoft.com/office/drawing/2014/main" id="{1A79FDF7-ABDD-4F79-99BF-708EBF482069}"/>
              </a:ext>
            </a:extLst>
          </p:cNvPr>
          <p:cNvSpPr/>
          <p:nvPr/>
        </p:nvSpPr>
        <p:spPr>
          <a:xfrm flipH="1">
            <a:off x="339212" y="6355585"/>
            <a:ext cx="180000" cy="18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TextBox 35">
            <a:extLst>
              <a:ext uri="{FF2B5EF4-FFF2-40B4-BE49-F238E27FC236}">
                <a16:creationId xmlns:a16="http://schemas.microsoft.com/office/drawing/2014/main" id="{8CE5D007-6551-42AA-BD29-F00C8A8BA73B}"/>
              </a:ext>
            </a:extLst>
          </p:cNvPr>
          <p:cNvSpPr txBox="1"/>
          <p:nvPr/>
        </p:nvSpPr>
        <p:spPr>
          <a:xfrm>
            <a:off x="339212" y="38100"/>
            <a:ext cx="11397744" cy="646331"/>
          </a:xfrm>
          <a:prstGeom prst="rect">
            <a:avLst/>
          </a:prstGeom>
          <a:noFill/>
        </p:spPr>
        <p:txBody>
          <a:bodyPr wrap="square" rtlCol="0">
            <a:spAutoFit/>
          </a:bodyPr>
          <a:lstStyle/>
          <a:p>
            <a:r>
              <a:rPr lang="en-IN" sz="3600" b="1" dirty="0">
                <a:solidFill>
                  <a:schemeClr val="bg1"/>
                </a:solidFill>
                <a:latin typeface="Century Gothic" panose="020B0502020202020204" pitchFamily="34" charset="0"/>
              </a:rPr>
              <a:t>CONVENTIONAL VS DIGITAL CURRENCY</a:t>
            </a:r>
          </a:p>
        </p:txBody>
      </p:sp>
      <p:graphicFrame>
        <p:nvGraphicFramePr>
          <p:cNvPr id="3" name="Table 2"/>
          <p:cNvGraphicFramePr>
            <a:graphicFrameLocks noGrp="1"/>
          </p:cNvGraphicFramePr>
          <p:nvPr>
            <p:extLst>
              <p:ext uri="{D42A27DB-BD31-4B8C-83A1-F6EECF244321}">
                <p14:modId xmlns:p14="http://schemas.microsoft.com/office/powerpoint/2010/main" val="2668226802"/>
              </p:ext>
            </p:extLst>
          </p:nvPr>
        </p:nvGraphicFramePr>
        <p:xfrm>
          <a:off x="895349" y="1339557"/>
          <a:ext cx="10401301" cy="4729436"/>
        </p:xfrm>
        <a:graphic>
          <a:graphicData uri="http://schemas.openxmlformats.org/drawingml/2006/table">
            <a:tbl>
              <a:tblPr firstRow="1" bandRow="1">
                <a:tableStyleId>{5C22544A-7EE6-4342-B048-85BDC9FD1C3A}</a:tableStyleId>
              </a:tblPr>
              <a:tblGrid>
                <a:gridCol w="3657898">
                  <a:extLst>
                    <a:ext uri="{9D8B030D-6E8A-4147-A177-3AD203B41FA5}">
                      <a16:colId xmlns:a16="http://schemas.microsoft.com/office/drawing/2014/main" val="3045837624"/>
                    </a:ext>
                  </a:extLst>
                </a:gridCol>
                <a:gridCol w="3276303">
                  <a:extLst>
                    <a:ext uri="{9D8B030D-6E8A-4147-A177-3AD203B41FA5}">
                      <a16:colId xmlns:a16="http://schemas.microsoft.com/office/drawing/2014/main" val="2533721853"/>
                    </a:ext>
                  </a:extLst>
                </a:gridCol>
                <a:gridCol w="3467100">
                  <a:extLst>
                    <a:ext uri="{9D8B030D-6E8A-4147-A177-3AD203B41FA5}">
                      <a16:colId xmlns:a16="http://schemas.microsoft.com/office/drawing/2014/main" val="3852322581"/>
                    </a:ext>
                  </a:extLst>
                </a:gridCol>
              </a:tblGrid>
              <a:tr h="770879">
                <a:tc>
                  <a:txBody>
                    <a:bodyPr/>
                    <a:lstStyle/>
                    <a:p>
                      <a:pPr algn="ctr"/>
                      <a:endParaRPr lang="en-GB" sz="2400" dirty="0"/>
                    </a:p>
                  </a:txBody>
                  <a:tcPr>
                    <a:solidFill>
                      <a:schemeClr val="accent2"/>
                    </a:solidFill>
                  </a:tcPr>
                </a:tc>
                <a:tc>
                  <a:txBody>
                    <a:bodyPr/>
                    <a:lstStyle/>
                    <a:p>
                      <a:pPr algn="ctr"/>
                      <a:r>
                        <a:rPr lang="en-GB" sz="2400" dirty="0"/>
                        <a:t>Flat</a:t>
                      </a:r>
                      <a:r>
                        <a:rPr lang="en-GB" sz="2400" baseline="0" dirty="0"/>
                        <a:t> or conventional currency</a:t>
                      </a:r>
                      <a:endParaRPr lang="en-GB" sz="2400" dirty="0"/>
                    </a:p>
                  </a:txBody>
                  <a:tcPr>
                    <a:solidFill>
                      <a:schemeClr val="accent2"/>
                    </a:solidFill>
                  </a:tcPr>
                </a:tc>
                <a:tc>
                  <a:txBody>
                    <a:bodyPr/>
                    <a:lstStyle/>
                    <a:p>
                      <a:pPr algn="ctr"/>
                      <a:r>
                        <a:rPr lang="en-GB" sz="2400" dirty="0"/>
                        <a:t>Cryptocurrency</a:t>
                      </a:r>
                    </a:p>
                  </a:txBody>
                  <a:tcPr>
                    <a:solidFill>
                      <a:schemeClr val="accent2"/>
                    </a:solidFill>
                  </a:tcPr>
                </a:tc>
                <a:extLst>
                  <a:ext uri="{0D108BD9-81ED-4DB2-BD59-A6C34878D82A}">
                    <a16:rowId xmlns:a16="http://schemas.microsoft.com/office/drawing/2014/main" val="85511547"/>
                  </a:ext>
                </a:extLst>
              </a:tr>
              <a:tr h="770879">
                <a:tc>
                  <a:txBody>
                    <a:bodyPr/>
                    <a:lstStyle/>
                    <a:p>
                      <a:pPr algn="ctr"/>
                      <a:r>
                        <a:rPr lang="en-GB" sz="2400" b="1" dirty="0"/>
                        <a:t>Type</a:t>
                      </a:r>
                    </a:p>
                  </a:txBody>
                  <a:tcPr/>
                </a:tc>
                <a:tc>
                  <a:txBody>
                    <a:bodyPr/>
                    <a:lstStyle/>
                    <a:p>
                      <a:pPr algn="ctr"/>
                      <a:r>
                        <a:rPr lang="en-GB" sz="2400" dirty="0"/>
                        <a:t>Real</a:t>
                      </a:r>
                    </a:p>
                  </a:txBody>
                  <a:tcPr/>
                </a:tc>
                <a:tc>
                  <a:txBody>
                    <a:bodyPr/>
                    <a:lstStyle/>
                    <a:p>
                      <a:pPr algn="ctr"/>
                      <a:r>
                        <a:rPr lang="en-GB" sz="2400" dirty="0"/>
                        <a:t>Virtual</a:t>
                      </a:r>
                    </a:p>
                  </a:txBody>
                  <a:tcPr/>
                </a:tc>
                <a:extLst>
                  <a:ext uri="{0D108BD9-81ED-4DB2-BD59-A6C34878D82A}">
                    <a16:rowId xmlns:a16="http://schemas.microsoft.com/office/drawing/2014/main" val="3255902979"/>
                  </a:ext>
                </a:extLst>
              </a:tr>
              <a:tr h="770879">
                <a:tc>
                  <a:txBody>
                    <a:bodyPr/>
                    <a:lstStyle/>
                    <a:p>
                      <a:pPr algn="ctr"/>
                      <a:r>
                        <a:rPr lang="en-GB" sz="2400" b="1" dirty="0"/>
                        <a:t>Intermediates</a:t>
                      </a:r>
                    </a:p>
                  </a:txBody>
                  <a:tcPr/>
                </a:tc>
                <a:tc>
                  <a:txBody>
                    <a:bodyPr/>
                    <a:lstStyle/>
                    <a:p>
                      <a:pPr algn="ctr"/>
                      <a:r>
                        <a:rPr lang="en-GB" sz="2400" dirty="0"/>
                        <a:t>Yes</a:t>
                      </a:r>
                    </a:p>
                  </a:txBody>
                  <a:tcPr/>
                </a:tc>
                <a:tc>
                  <a:txBody>
                    <a:bodyPr/>
                    <a:lstStyle/>
                    <a:p>
                      <a:pPr algn="ctr"/>
                      <a:r>
                        <a:rPr lang="en-GB" sz="2400" dirty="0"/>
                        <a:t>No (peer-to-peer)</a:t>
                      </a:r>
                    </a:p>
                  </a:txBody>
                  <a:tcPr/>
                </a:tc>
                <a:extLst>
                  <a:ext uri="{0D108BD9-81ED-4DB2-BD59-A6C34878D82A}">
                    <a16:rowId xmlns:a16="http://schemas.microsoft.com/office/drawing/2014/main" val="526560457"/>
                  </a:ext>
                </a:extLst>
              </a:tr>
              <a:tr h="770879">
                <a:tc>
                  <a:txBody>
                    <a:bodyPr/>
                    <a:lstStyle/>
                    <a:p>
                      <a:pPr algn="ctr"/>
                      <a:r>
                        <a:rPr lang="en-GB" sz="2400" b="1" dirty="0"/>
                        <a:t>Portability</a:t>
                      </a:r>
                    </a:p>
                  </a:txBody>
                  <a:tcPr/>
                </a:tc>
                <a:tc>
                  <a:txBody>
                    <a:bodyPr/>
                    <a:lstStyle/>
                    <a:p>
                      <a:pPr algn="ctr"/>
                      <a:r>
                        <a:rPr lang="en-GB" sz="2400" dirty="0"/>
                        <a:t>Yes (except heavy cash)</a:t>
                      </a:r>
                    </a:p>
                  </a:txBody>
                  <a:tcPr/>
                </a:tc>
                <a:tc>
                  <a:txBody>
                    <a:bodyPr/>
                    <a:lstStyle/>
                    <a:p>
                      <a:pPr algn="ctr"/>
                      <a:r>
                        <a:rPr lang="en-GB" sz="2400" dirty="0"/>
                        <a:t>Highly portable</a:t>
                      </a:r>
                    </a:p>
                  </a:txBody>
                  <a:tcPr/>
                </a:tc>
                <a:extLst>
                  <a:ext uri="{0D108BD9-81ED-4DB2-BD59-A6C34878D82A}">
                    <a16:rowId xmlns:a16="http://schemas.microsoft.com/office/drawing/2014/main" val="4087476728"/>
                  </a:ext>
                </a:extLst>
              </a:tr>
              <a:tr h="770879">
                <a:tc>
                  <a:txBody>
                    <a:bodyPr/>
                    <a:lstStyle/>
                    <a:p>
                      <a:pPr algn="ctr"/>
                      <a:r>
                        <a:rPr lang="en-GB" sz="2400" b="1" dirty="0"/>
                        <a:t>Durable</a:t>
                      </a:r>
                    </a:p>
                  </a:txBody>
                  <a:tcPr/>
                </a:tc>
                <a:tc>
                  <a:txBody>
                    <a:bodyPr/>
                    <a:lstStyle/>
                    <a:p>
                      <a:pPr algn="ctr"/>
                      <a:r>
                        <a:rPr lang="en-GB" sz="2400" dirty="0"/>
                        <a:t>Moderate</a:t>
                      </a:r>
                    </a:p>
                  </a:txBody>
                  <a:tcPr/>
                </a:tc>
                <a:tc>
                  <a:txBody>
                    <a:bodyPr/>
                    <a:lstStyle/>
                    <a:p>
                      <a:pPr algn="ctr"/>
                      <a:r>
                        <a:rPr lang="en-GB" sz="2400" dirty="0"/>
                        <a:t>Highly durable</a:t>
                      </a:r>
                    </a:p>
                  </a:txBody>
                  <a:tcPr/>
                </a:tc>
                <a:extLst>
                  <a:ext uri="{0D108BD9-81ED-4DB2-BD59-A6C34878D82A}">
                    <a16:rowId xmlns:a16="http://schemas.microsoft.com/office/drawing/2014/main" val="301445409"/>
                  </a:ext>
                </a:extLst>
              </a:tr>
              <a:tr h="770879">
                <a:tc>
                  <a:txBody>
                    <a:bodyPr/>
                    <a:lstStyle/>
                    <a:p>
                      <a:pPr algn="ctr"/>
                      <a:r>
                        <a:rPr lang="en-GB" sz="2400" b="1" dirty="0"/>
                        <a:t>Acceptance </a:t>
                      </a:r>
                    </a:p>
                  </a:txBody>
                  <a:tcPr/>
                </a:tc>
                <a:tc>
                  <a:txBody>
                    <a:bodyPr/>
                    <a:lstStyle/>
                    <a:p>
                      <a:pPr algn="ctr"/>
                      <a:r>
                        <a:rPr lang="en-GB" sz="2400" dirty="0"/>
                        <a:t>National</a:t>
                      </a:r>
                    </a:p>
                  </a:txBody>
                  <a:tcPr/>
                </a:tc>
                <a:tc>
                  <a:txBody>
                    <a:bodyPr/>
                    <a:lstStyle/>
                    <a:p>
                      <a:pPr algn="ctr"/>
                      <a:r>
                        <a:rPr lang="en-GB" sz="2400" dirty="0"/>
                        <a:t>Global</a:t>
                      </a:r>
                      <a:r>
                        <a:rPr lang="en-GB" sz="2400" baseline="0" dirty="0"/>
                        <a:t> (throughout the Internet)</a:t>
                      </a:r>
                      <a:endParaRPr lang="en-GB" sz="2400" dirty="0"/>
                    </a:p>
                  </a:txBody>
                  <a:tcPr/>
                </a:tc>
                <a:extLst>
                  <a:ext uri="{0D108BD9-81ED-4DB2-BD59-A6C34878D82A}">
                    <a16:rowId xmlns:a16="http://schemas.microsoft.com/office/drawing/2014/main" val="3220320121"/>
                  </a:ext>
                </a:extLst>
              </a:tr>
            </a:tbl>
          </a:graphicData>
        </a:graphic>
      </p:graphicFrame>
    </p:spTree>
    <p:extLst>
      <p:ext uri="{BB962C8B-B14F-4D97-AF65-F5344CB8AC3E}">
        <p14:creationId xmlns:p14="http://schemas.microsoft.com/office/powerpoint/2010/main" val="2671481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8"/>
            <a:ext cx="12192000" cy="6859988"/>
          </a:xfrm>
          <a:prstGeom prst="rect">
            <a:avLst/>
          </a:prstGeom>
        </p:spPr>
      </p:pic>
      <p:sp>
        <p:nvSpPr>
          <p:cNvPr id="5" name="Rectangle 4">
            <a:extLst>
              <a:ext uri="{FF2B5EF4-FFF2-40B4-BE49-F238E27FC236}">
                <a16:creationId xmlns:a16="http://schemas.microsoft.com/office/drawing/2014/main" id="{7B8F904C-8F54-4A50-9A79-39E659DD902E}"/>
              </a:ext>
            </a:extLst>
          </p:cNvPr>
          <p:cNvSpPr/>
          <p:nvPr/>
        </p:nvSpPr>
        <p:spPr>
          <a:xfrm>
            <a:off x="0" y="824588"/>
            <a:ext cx="12192000" cy="6033412"/>
          </a:xfrm>
          <a:prstGeom prst="rect">
            <a:avLst/>
          </a:pr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Chevron 23">
            <a:extLst>
              <a:ext uri="{FF2B5EF4-FFF2-40B4-BE49-F238E27FC236}">
                <a16:creationId xmlns:a16="http://schemas.microsoft.com/office/drawing/2014/main" id="{92B50252-E5D0-4129-964F-ABD608553316}"/>
              </a:ext>
            </a:extLst>
          </p:cNvPr>
          <p:cNvSpPr/>
          <p:nvPr/>
        </p:nvSpPr>
        <p:spPr>
          <a:xfrm>
            <a:off x="704171" y="6355585"/>
            <a:ext cx="180000" cy="18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Arrow: Chevron 24">
            <a:extLst>
              <a:ext uri="{FF2B5EF4-FFF2-40B4-BE49-F238E27FC236}">
                <a16:creationId xmlns:a16="http://schemas.microsoft.com/office/drawing/2014/main" id="{1A79FDF7-ABDD-4F79-99BF-708EBF482069}"/>
              </a:ext>
            </a:extLst>
          </p:cNvPr>
          <p:cNvSpPr/>
          <p:nvPr/>
        </p:nvSpPr>
        <p:spPr>
          <a:xfrm flipH="1">
            <a:off x="339212" y="6355585"/>
            <a:ext cx="180000" cy="180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TextBox 35">
            <a:extLst>
              <a:ext uri="{FF2B5EF4-FFF2-40B4-BE49-F238E27FC236}">
                <a16:creationId xmlns:a16="http://schemas.microsoft.com/office/drawing/2014/main" id="{8CE5D007-6551-42AA-BD29-F00C8A8BA73B}"/>
              </a:ext>
            </a:extLst>
          </p:cNvPr>
          <p:cNvSpPr txBox="1"/>
          <p:nvPr/>
        </p:nvSpPr>
        <p:spPr>
          <a:xfrm>
            <a:off x="339212" y="38100"/>
            <a:ext cx="11397744" cy="646331"/>
          </a:xfrm>
          <a:prstGeom prst="rect">
            <a:avLst/>
          </a:prstGeom>
          <a:noFill/>
        </p:spPr>
        <p:txBody>
          <a:bodyPr wrap="square" rtlCol="0">
            <a:spAutoFit/>
          </a:bodyPr>
          <a:lstStyle/>
          <a:p>
            <a:r>
              <a:rPr lang="en-IN" sz="3600" b="1" dirty="0">
                <a:solidFill>
                  <a:schemeClr val="bg1"/>
                </a:solidFill>
                <a:latin typeface="Century Gothic" panose="020B0502020202020204" pitchFamily="34" charset="0"/>
              </a:rPr>
              <a:t>CONVENTIONAL VS DIGITAL CURRENCY</a:t>
            </a:r>
          </a:p>
        </p:txBody>
      </p:sp>
      <p:graphicFrame>
        <p:nvGraphicFramePr>
          <p:cNvPr id="3" name="Table 2"/>
          <p:cNvGraphicFramePr>
            <a:graphicFrameLocks noGrp="1"/>
          </p:cNvGraphicFramePr>
          <p:nvPr>
            <p:extLst>
              <p:ext uri="{D42A27DB-BD31-4B8C-83A1-F6EECF244321}">
                <p14:modId xmlns:p14="http://schemas.microsoft.com/office/powerpoint/2010/main" val="2287969000"/>
              </p:ext>
            </p:extLst>
          </p:nvPr>
        </p:nvGraphicFramePr>
        <p:xfrm>
          <a:off x="1066799" y="1339557"/>
          <a:ext cx="9967104" cy="4885679"/>
        </p:xfrm>
        <a:graphic>
          <a:graphicData uri="http://schemas.openxmlformats.org/drawingml/2006/table">
            <a:tbl>
              <a:tblPr firstRow="1" bandRow="1">
                <a:tableStyleId>{5C22544A-7EE6-4342-B048-85BDC9FD1C3A}</a:tableStyleId>
              </a:tblPr>
              <a:tblGrid>
                <a:gridCol w="3505201">
                  <a:extLst>
                    <a:ext uri="{9D8B030D-6E8A-4147-A177-3AD203B41FA5}">
                      <a16:colId xmlns:a16="http://schemas.microsoft.com/office/drawing/2014/main" val="3045837624"/>
                    </a:ext>
                  </a:extLst>
                </a:gridCol>
                <a:gridCol w="3139535">
                  <a:extLst>
                    <a:ext uri="{9D8B030D-6E8A-4147-A177-3AD203B41FA5}">
                      <a16:colId xmlns:a16="http://schemas.microsoft.com/office/drawing/2014/main" val="2533721853"/>
                    </a:ext>
                  </a:extLst>
                </a:gridCol>
                <a:gridCol w="3322368">
                  <a:extLst>
                    <a:ext uri="{9D8B030D-6E8A-4147-A177-3AD203B41FA5}">
                      <a16:colId xmlns:a16="http://schemas.microsoft.com/office/drawing/2014/main" val="3852322581"/>
                    </a:ext>
                  </a:extLst>
                </a:gridCol>
              </a:tblGrid>
              <a:tr h="770879">
                <a:tc>
                  <a:txBody>
                    <a:bodyPr/>
                    <a:lstStyle/>
                    <a:p>
                      <a:pPr algn="ctr"/>
                      <a:endParaRPr lang="en-GB" sz="2400" dirty="0"/>
                    </a:p>
                  </a:txBody>
                  <a:tcPr>
                    <a:solidFill>
                      <a:schemeClr val="accent2"/>
                    </a:solidFill>
                  </a:tcPr>
                </a:tc>
                <a:tc>
                  <a:txBody>
                    <a:bodyPr/>
                    <a:lstStyle/>
                    <a:p>
                      <a:pPr algn="ctr"/>
                      <a:r>
                        <a:rPr lang="en-GB" sz="2400" dirty="0"/>
                        <a:t>Flat</a:t>
                      </a:r>
                      <a:r>
                        <a:rPr lang="en-GB" sz="2400" baseline="0" dirty="0"/>
                        <a:t> or conventional currency</a:t>
                      </a:r>
                      <a:endParaRPr lang="en-GB" sz="2400" dirty="0"/>
                    </a:p>
                  </a:txBody>
                  <a:tcPr>
                    <a:solidFill>
                      <a:schemeClr val="accent2"/>
                    </a:solidFill>
                  </a:tcPr>
                </a:tc>
                <a:tc>
                  <a:txBody>
                    <a:bodyPr/>
                    <a:lstStyle/>
                    <a:p>
                      <a:pPr algn="ctr"/>
                      <a:r>
                        <a:rPr lang="en-GB" sz="2400" dirty="0"/>
                        <a:t>Cryptocurrency</a:t>
                      </a:r>
                    </a:p>
                  </a:txBody>
                  <a:tcPr>
                    <a:solidFill>
                      <a:schemeClr val="accent2"/>
                    </a:solidFill>
                  </a:tcPr>
                </a:tc>
                <a:extLst>
                  <a:ext uri="{0D108BD9-81ED-4DB2-BD59-A6C34878D82A}">
                    <a16:rowId xmlns:a16="http://schemas.microsoft.com/office/drawing/2014/main" val="85511547"/>
                  </a:ext>
                </a:extLst>
              </a:tr>
              <a:tr h="770879">
                <a:tc>
                  <a:txBody>
                    <a:bodyPr/>
                    <a:lstStyle/>
                    <a:p>
                      <a:pPr algn="ctr"/>
                      <a:r>
                        <a:rPr lang="en-GB" sz="2400" b="1" dirty="0"/>
                        <a:t>Secure</a:t>
                      </a:r>
                    </a:p>
                    <a:p>
                      <a:pPr algn="ctr"/>
                      <a:r>
                        <a:rPr lang="en-GB" sz="2400" b="1" dirty="0"/>
                        <a:t>(</a:t>
                      </a:r>
                      <a:r>
                        <a:rPr lang="en-GB" sz="2400" b="1" baseline="0" dirty="0"/>
                        <a:t> cannot be counterfeited)</a:t>
                      </a:r>
                      <a:endParaRPr lang="en-GB" sz="2400" b="1" dirty="0"/>
                    </a:p>
                  </a:txBody>
                  <a:tcPr/>
                </a:tc>
                <a:tc>
                  <a:txBody>
                    <a:bodyPr/>
                    <a:lstStyle/>
                    <a:p>
                      <a:pPr algn="ctr"/>
                      <a:r>
                        <a:rPr lang="en-GB" sz="2400" dirty="0"/>
                        <a:t>Moderate</a:t>
                      </a:r>
                    </a:p>
                  </a:txBody>
                  <a:tcPr/>
                </a:tc>
                <a:tc>
                  <a:txBody>
                    <a:bodyPr/>
                    <a:lstStyle/>
                    <a:p>
                      <a:pPr algn="ctr"/>
                      <a:r>
                        <a:rPr lang="en-GB" sz="2400" dirty="0"/>
                        <a:t>High</a:t>
                      </a:r>
                    </a:p>
                  </a:txBody>
                  <a:tcPr/>
                </a:tc>
                <a:extLst>
                  <a:ext uri="{0D108BD9-81ED-4DB2-BD59-A6C34878D82A}">
                    <a16:rowId xmlns:a16="http://schemas.microsoft.com/office/drawing/2014/main" val="3255902979"/>
                  </a:ext>
                </a:extLst>
              </a:tr>
              <a:tr h="770879">
                <a:tc>
                  <a:txBody>
                    <a:bodyPr/>
                    <a:lstStyle/>
                    <a:p>
                      <a:pPr algn="ctr"/>
                      <a:r>
                        <a:rPr lang="en-GB" sz="2400" b="1" dirty="0"/>
                        <a:t>Scarce</a:t>
                      </a:r>
                    </a:p>
                    <a:p>
                      <a:pPr algn="ctr"/>
                      <a:r>
                        <a:rPr lang="en-GB" sz="2400" b="1" dirty="0"/>
                        <a:t>(Predictable</a:t>
                      </a:r>
                      <a:r>
                        <a:rPr lang="en-GB" sz="2400" b="1" baseline="0" dirty="0"/>
                        <a:t> Supply)</a:t>
                      </a:r>
                      <a:endParaRPr lang="en-GB" sz="2400" b="1" dirty="0"/>
                    </a:p>
                  </a:txBody>
                  <a:tcPr/>
                </a:tc>
                <a:tc>
                  <a:txBody>
                    <a:bodyPr/>
                    <a:lstStyle/>
                    <a:p>
                      <a:pPr algn="ctr"/>
                      <a:r>
                        <a:rPr lang="en-GB" sz="2400" dirty="0"/>
                        <a:t>Low</a:t>
                      </a:r>
                    </a:p>
                  </a:txBody>
                  <a:tcPr/>
                </a:tc>
                <a:tc>
                  <a:txBody>
                    <a:bodyPr/>
                    <a:lstStyle/>
                    <a:p>
                      <a:pPr algn="ctr"/>
                      <a:r>
                        <a:rPr lang="en-GB" sz="2400" dirty="0"/>
                        <a:t>High</a:t>
                      </a:r>
                    </a:p>
                  </a:txBody>
                  <a:tcPr/>
                </a:tc>
                <a:extLst>
                  <a:ext uri="{0D108BD9-81ED-4DB2-BD59-A6C34878D82A}">
                    <a16:rowId xmlns:a16="http://schemas.microsoft.com/office/drawing/2014/main" val="526560457"/>
                  </a:ext>
                </a:extLst>
              </a:tr>
              <a:tr h="770879">
                <a:tc>
                  <a:txBody>
                    <a:bodyPr/>
                    <a:lstStyle/>
                    <a:p>
                      <a:pPr algn="ctr"/>
                      <a:r>
                        <a:rPr lang="en-GB" sz="2400" b="1" dirty="0"/>
                        <a:t>Sovereign</a:t>
                      </a:r>
                    </a:p>
                    <a:p>
                      <a:pPr algn="ctr"/>
                      <a:r>
                        <a:rPr lang="en-GB" sz="2400" b="1" dirty="0"/>
                        <a:t>(Government</a:t>
                      </a:r>
                      <a:r>
                        <a:rPr lang="en-GB" sz="2400" b="1" baseline="0" dirty="0"/>
                        <a:t> Issued)</a:t>
                      </a:r>
                      <a:endParaRPr lang="en-GB" sz="2400" b="1" dirty="0"/>
                    </a:p>
                  </a:txBody>
                  <a:tcPr/>
                </a:tc>
                <a:tc>
                  <a:txBody>
                    <a:bodyPr/>
                    <a:lstStyle/>
                    <a:p>
                      <a:pPr algn="ctr"/>
                      <a:r>
                        <a:rPr lang="en-GB" sz="2400" dirty="0"/>
                        <a:t>Yes</a:t>
                      </a:r>
                    </a:p>
                  </a:txBody>
                  <a:tcPr/>
                </a:tc>
                <a:tc>
                  <a:txBody>
                    <a:bodyPr/>
                    <a:lstStyle/>
                    <a:p>
                      <a:pPr algn="ctr"/>
                      <a:r>
                        <a:rPr lang="en-GB" sz="2400" dirty="0"/>
                        <a:t>No</a:t>
                      </a:r>
                    </a:p>
                  </a:txBody>
                  <a:tcPr/>
                </a:tc>
                <a:extLst>
                  <a:ext uri="{0D108BD9-81ED-4DB2-BD59-A6C34878D82A}">
                    <a16:rowId xmlns:a16="http://schemas.microsoft.com/office/drawing/2014/main" val="4087476728"/>
                  </a:ext>
                </a:extLst>
              </a:tr>
              <a:tr h="770879">
                <a:tc>
                  <a:txBody>
                    <a:bodyPr/>
                    <a:lstStyle/>
                    <a:p>
                      <a:pPr algn="ctr"/>
                      <a:r>
                        <a:rPr lang="en-GB" sz="2400" b="1" dirty="0"/>
                        <a:t>Decentralized</a:t>
                      </a:r>
                    </a:p>
                  </a:txBody>
                  <a:tcPr/>
                </a:tc>
                <a:tc>
                  <a:txBody>
                    <a:bodyPr/>
                    <a:lstStyle/>
                    <a:p>
                      <a:pPr algn="ctr"/>
                      <a:r>
                        <a:rPr lang="en-GB" sz="2400" dirty="0"/>
                        <a:t>No</a:t>
                      </a:r>
                    </a:p>
                  </a:txBody>
                  <a:tcPr/>
                </a:tc>
                <a:tc>
                  <a:txBody>
                    <a:bodyPr/>
                    <a:lstStyle/>
                    <a:p>
                      <a:pPr algn="ctr"/>
                      <a:r>
                        <a:rPr lang="en-GB" sz="2400" dirty="0"/>
                        <a:t>Yes</a:t>
                      </a:r>
                    </a:p>
                  </a:txBody>
                  <a:tcPr/>
                </a:tc>
                <a:extLst>
                  <a:ext uri="{0D108BD9-81ED-4DB2-BD59-A6C34878D82A}">
                    <a16:rowId xmlns:a16="http://schemas.microsoft.com/office/drawing/2014/main" val="301445409"/>
                  </a:ext>
                </a:extLst>
              </a:tr>
              <a:tr h="770879">
                <a:tc>
                  <a:txBody>
                    <a:bodyPr/>
                    <a:lstStyle/>
                    <a:p>
                      <a:pPr algn="ctr"/>
                      <a:r>
                        <a:rPr lang="en-GB" sz="2400" b="1" dirty="0"/>
                        <a:t>Smart</a:t>
                      </a:r>
                    </a:p>
                    <a:p>
                      <a:pPr algn="ctr"/>
                      <a:r>
                        <a:rPr lang="en-GB" sz="2400" b="1" dirty="0"/>
                        <a:t>(Programmable)</a:t>
                      </a:r>
                    </a:p>
                  </a:txBody>
                  <a:tcPr/>
                </a:tc>
                <a:tc>
                  <a:txBody>
                    <a:bodyPr/>
                    <a:lstStyle/>
                    <a:p>
                      <a:pPr algn="ctr"/>
                      <a:r>
                        <a:rPr lang="en-GB" sz="2400" dirty="0"/>
                        <a:t>No</a:t>
                      </a:r>
                    </a:p>
                  </a:txBody>
                  <a:tcPr/>
                </a:tc>
                <a:tc>
                  <a:txBody>
                    <a:bodyPr/>
                    <a:lstStyle/>
                    <a:p>
                      <a:pPr algn="ctr"/>
                      <a:r>
                        <a:rPr lang="en-GB" sz="2400" dirty="0"/>
                        <a:t>Yes</a:t>
                      </a:r>
                    </a:p>
                  </a:txBody>
                  <a:tcPr/>
                </a:tc>
                <a:extLst>
                  <a:ext uri="{0D108BD9-81ED-4DB2-BD59-A6C34878D82A}">
                    <a16:rowId xmlns:a16="http://schemas.microsoft.com/office/drawing/2014/main" val="3220320121"/>
                  </a:ext>
                </a:extLst>
              </a:tr>
            </a:tbl>
          </a:graphicData>
        </a:graphic>
      </p:graphicFrame>
    </p:spTree>
    <p:extLst>
      <p:ext uri="{BB962C8B-B14F-4D97-AF65-F5344CB8AC3E}">
        <p14:creationId xmlns:p14="http://schemas.microsoft.com/office/powerpoint/2010/main" val="1442721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extLst>
              <a:ext uri="{28A0092B-C50C-407E-A947-70E740481C1C}">
                <a14:useLocalDpi xmlns:a14="http://schemas.microsoft.com/office/drawing/2010/main" val="0"/>
              </a:ext>
            </a:extLst>
          </a:blip>
          <a:srcRect b="13852"/>
          <a:stretch/>
        </p:blipFill>
        <p:spPr>
          <a:xfrm flipV="1">
            <a:off x="5936342" y="3829050"/>
            <a:ext cx="6250627" cy="3028950"/>
          </a:xfrm>
          <a:prstGeom prst="rect">
            <a:avLst/>
          </a:prstGeom>
        </p:spPr>
      </p:pic>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852"/>
          <a:stretch/>
        </p:blipFill>
        <p:spPr>
          <a:xfrm>
            <a:off x="5936342" y="0"/>
            <a:ext cx="6250627" cy="3028950"/>
          </a:xfrm>
          <a:prstGeom prst="rect">
            <a:avLst/>
          </a:prstGeom>
        </p:spPr>
      </p:pic>
      <p:sp>
        <p:nvSpPr>
          <p:cNvPr id="5" name="Rectangle 4">
            <a:extLst>
              <a:ext uri="{FF2B5EF4-FFF2-40B4-BE49-F238E27FC236}">
                <a16:creationId xmlns:a16="http://schemas.microsoft.com/office/drawing/2014/main" id="{786FB588-DF23-45C0-BCE3-3968C3B9BF18}"/>
              </a:ext>
            </a:extLst>
          </p:cNvPr>
          <p:cNvSpPr/>
          <p:nvPr/>
        </p:nvSpPr>
        <p:spPr>
          <a:xfrm>
            <a:off x="-1" y="0"/>
            <a:ext cx="5936343"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p:cNvSpPr/>
          <p:nvPr/>
        </p:nvSpPr>
        <p:spPr>
          <a:xfrm>
            <a:off x="0" y="0"/>
            <a:ext cx="12230100" cy="6858000"/>
          </a:xfrm>
          <a:prstGeom prst="rect">
            <a:avLst/>
          </a:pr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a:extLst>
              <a:ext uri="{FF2B5EF4-FFF2-40B4-BE49-F238E27FC236}">
                <a16:creationId xmlns:a16="http://schemas.microsoft.com/office/drawing/2014/main" id="{7A92656A-9860-4539-A43B-315C763F7258}"/>
              </a:ext>
            </a:extLst>
          </p:cNvPr>
          <p:cNvSpPr txBox="1"/>
          <p:nvPr/>
        </p:nvSpPr>
        <p:spPr>
          <a:xfrm>
            <a:off x="6035222" y="2767281"/>
            <a:ext cx="6450690" cy="1323439"/>
          </a:xfrm>
          <a:prstGeom prst="rect">
            <a:avLst/>
          </a:prstGeom>
          <a:noFill/>
        </p:spPr>
        <p:txBody>
          <a:bodyPr wrap="square" rtlCol="0">
            <a:spAutoFit/>
          </a:bodyPr>
          <a:lstStyle/>
          <a:p>
            <a:r>
              <a:rPr lang="en-IN" sz="40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WHY USE CRYPTOCURRENCY?</a:t>
            </a:r>
            <a:endPar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endParaRPr>
          </a:p>
        </p:txBody>
      </p:sp>
      <p:sp>
        <p:nvSpPr>
          <p:cNvPr id="55" name="TextBox 54">
            <a:extLst>
              <a:ext uri="{FF2B5EF4-FFF2-40B4-BE49-F238E27FC236}">
                <a16:creationId xmlns:a16="http://schemas.microsoft.com/office/drawing/2014/main" id="{7A92656A-9860-4539-A43B-315C763F7258}"/>
              </a:ext>
            </a:extLst>
          </p:cNvPr>
          <p:cNvSpPr txBox="1"/>
          <p:nvPr/>
        </p:nvSpPr>
        <p:spPr>
          <a:xfrm>
            <a:off x="255812" y="797510"/>
            <a:ext cx="5581650" cy="5262979"/>
          </a:xfrm>
          <a:prstGeom prst="rect">
            <a:avLst/>
          </a:prstGeom>
          <a:noFill/>
        </p:spPr>
        <p:txBody>
          <a:bodyPr wrap="square" rtlCol="0">
            <a:spAutoFit/>
          </a:bodyPr>
          <a:lstStyle/>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Fast, Safe and </a:t>
            </a:r>
            <a:r>
              <a:rPr lang="en-IN" sz="2400" b="1" spc="600" dirty="0" err="1">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chea</a:t>
            </a: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a:t>
            </a:r>
          </a:p>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Ease of use and highly portable.</a:t>
            </a:r>
          </a:p>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Untraceable.</a:t>
            </a:r>
          </a:p>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Transparent and neutral.</a:t>
            </a:r>
          </a:p>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Decentralized nature.</a:t>
            </a:r>
          </a:p>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Active involvement of users.</a:t>
            </a:r>
          </a:p>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Fewer risks for merchants.</a:t>
            </a:r>
          </a:p>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Freedom to transact.</a:t>
            </a:r>
          </a:p>
          <a:p>
            <a:pPr marL="514350" indent="-514350">
              <a:buFont typeface="+mj-lt"/>
              <a:buAutoNum type="arabicPeriod"/>
            </a:pPr>
            <a:r>
              <a:rPr lang="en-IN" sz="2400" b="1" spc="600" dirty="0">
                <a:solidFill>
                  <a:schemeClr val="bg1">
                    <a:lumMod val="95000"/>
                  </a:schemeClr>
                </a:solidFill>
                <a:latin typeface="Century Gothic" panose="020B0502020202020204" pitchFamily="34" charset="0"/>
                <a:ea typeface="Roboto" panose="02000000000000000000" pitchFamily="2" charset="0"/>
                <a:cs typeface="Roboto" panose="02000000000000000000" pitchFamily="2" charset="0"/>
              </a:rPr>
              <a:t>Low inflation and collapse risk.</a:t>
            </a:r>
          </a:p>
        </p:txBody>
      </p:sp>
      <p:sp>
        <p:nvSpPr>
          <p:cNvPr id="9" name="Diamond 8">
            <a:extLst>
              <a:ext uri="{FF2B5EF4-FFF2-40B4-BE49-F238E27FC236}">
                <a16:creationId xmlns:a16="http://schemas.microsoft.com/office/drawing/2014/main" id="{28B454E1-FEC7-46F6-9661-8309DB17C65E}"/>
              </a:ext>
            </a:extLst>
          </p:cNvPr>
          <p:cNvSpPr/>
          <p:nvPr/>
        </p:nvSpPr>
        <p:spPr>
          <a:xfrm>
            <a:off x="6396722" y="4231769"/>
            <a:ext cx="5475962" cy="18962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957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rotWithShape="1">
          <a:blip r:embed="rId2">
            <a:extLst>
              <a:ext uri="{28A0092B-C50C-407E-A947-70E740481C1C}">
                <a14:useLocalDpi xmlns:a14="http://schemas.microsoft.com/office/drawing/2010/main" val="0"/>
              </a:ext>
            </a:extLst>
          </a:blip>
          <a:srcRect b="14970"/>
          <a:stretch/>
        </p:blipFill>
        <p:spPr>
          <a:xfrm>
            <a:off x="-38100" y="0"/>
            <a:ext cx="12192000" cy="6905626"/>
          </a:xfrm>
          <a:prstGeom prst="rect">
            <a:avLst/>
          </a:prstGeom>
        </p:spPr>
      </p:pic>
      <p:sp>
        <p:nvSpPr>
          <p:cNvPr id="66" name="Rectangle 65"/>
          <p:cNvSpPr/>
          <p:nvPr/>
        </p:nvSpPr>
        <p:spPr>
          <a:xfrm>
            <a:off x="-57150" y="0"/>
            <a:ext cx="12230100" cy="6922700"/>
          </a:xfrm>
          <a:prstGeom prst="rect">
            <a:avLst/>
          </a:pr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7" name="Parallelogram 56">
            <a:extLst>
              <a:ext uri="{FF2B5EF4-FFF2-40B4-BE49-F238E27FC236}">
                <a16:creationId xmlns:a16="http://schemas.microsoft.com/office/drawing/2014/main" id="{E2C44A69-796A-4FF3-AE0F-F4AC9007D3AD}"/>
              </a:ext>
            </a:extLst>
          </p:cNvPr>
          <p:cNvSpPr/>
          <p:nvPr/>
        </p:nvSpPr>
        <p:spPr>
          <a:xfrm>
            <a:off x="9100003" y="917244"/>
            <a:ext cx="2278502" cy="5722742"/>
          </a:xfrm>
          <a:prstGeom prst="parallelogram">
            <a:avLst>
              <a:gd name="adj" fmla="val 93099"/>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58" name="Parallelogram 57">
            <a:extLst>
              <a:ext uri="{FF2B5EF4-FFF2-40B4-BE49-F238E27FC236}">
                <a16:creationId xmlns:a16="http://schemas.microsoft.com/office/drawing/2014/main" id="{F6942893-F81D-4BCE-A757-DCA83C381072}"/>
              </a:ext>
            </a:extLst>
          </p:cNvPr>
          <p:cNvSpPr/>
          <p:nvPr/>
        </p:nvSpPr>
        <p:spPr>
          <a:xfrm>
            <a:off x="9627157" y="1093"/>
            <a:ext cx="2278502" cy="5722742"/>
          </a:xfrm>
          <a:prstGeom prst="parallelogram">
            <a:avLst>
              <a:gd name="adj" fmla="val 93099"/>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56" name="Rectangle 55">
            <a:extLst>
              <a:ext uri="{FF2B5EF4-FFF2-40B4-BE49-F238E27FC236}">
                <a16:creationId xmlns:a16="http://schemas.microsoft.com/office/drawing/2014/main" id="{8A24CBE6-5984-444A-8461-5B4A75DE020F}"/>
              </a:ext>
            </a:extLst>
          </p:cNvPr>
          <p:cNvSpPr/>
          <p:nvPr/>
        </p:nvSpPr>
        <p:spPr>
          <a:xfrm>
            <a:off x="2743998" y="2197395"/>
            <a:ext cx="5292907" cy="8151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2" name="Parallelogram 11">
            <a:extLst>
              <a:ext uri="{FF2B5EF4-FFF2-40B4-BE49-F238E27FC236}">
                <a16:creationId xmlns:a16="http://schemas.microsoft.com/office/drawing/2014/main" id="{5C06B93E-6E70-4A43-92B1-6912C2D982B2}"/>
              </a:ext>
            </a:extLst>
          </p:cNvPr>
          <p:cNvSpPr/>
          <p:nvPr/>
        </p:nvSpPr>
        <p:spPr>
          <a:xfrm>
            <a:off x="2859092" y="799800"/>
            <a:ext cx="9304333" cy="6105826"/>
          </a:xfrm>
          <a:prstGeom prst="parallelogram">
            <a:avLst>
              <a:gd name="adj" fmla="val 23952"/>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Shape 5">
            <a:extLst>
              <a:ext uri="{FF2B5EF4-FFF2-40B4-BE49-F238E27FC236}">
                <a16:creationId xmlns:a16="http://schemas.microsoft.com/office/drawing/2014/main" id="{3CF43A2F-D4D6-4235-ABCA-12EF54D16037}"/>
              </a:ext>
            </a:extLst>
          </p:cNvPr>
          <p:cNvSpPr/>
          <p:nvPr/>
        </p:nvSpPr>
        <p:spPr>
          <a:xfrm flipV="1">
            <a:off x="-66837" y="0"/>
            <a:ext cx="3852473" cy="6922700"/>
          </a:xfrm>
          <a:custGeom>
            <a:avLst/>
            <a:gdLst>
              <a:gd name="connsiteX0" fmla="*/ 0 w 3327816"/>
              <a:gd name="connsiteY0" fmla="*/ 6858000 h 6858000"/>
              <a:gd name="connsiteX1" fmla="*/ 1169233 w 3327816"/>
              <a:gd name="connsiteY1" fmla="*/ 6858000 h 6858000"/>
              <a:gd name="connsiteX2" fmla="*/ 3327816 w 3327816"/>
              <a:gd name="connsiteY2" fmla="*/ 6858000 h 6858000"/>
              <a:gd name="connsiteX3" fmla="*/ 1169233 w 3327816"/>
              <a:gd name="connsiteY3" fmla="*/ 0 h 6858000"/>
              <a:gd name="connsiteX4" fmla="*/ 0 w 332781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816" h="6858000">
                <a:moveTo>
                  <a:pt x="0" y="6858000"/>
                </a:moveTo>
                <a:lnTo>
                  <a:pt x="1169233" y="6858000"/>
                </a:lnTo>
                <a:lnTo>
                  <a:pt x="3327816" y="6858000"/>
                </a:lnTo>
                <a:lnTo>
                  <a:pt x="1169233" y="0"/>
                </a:lnTo>
                <a:lnTo>
                  <a:pt x="0" y="0"/>
                </a:lnTo>
                <a:close/>
              </a:path>
            </a:pathLst>
          </a:cu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9" name="Parallelogram 8">
            <a:extLst>
              <a:ext uri="{FF2B5EF4-FFF2-40B4-BE49-F238E27FC236}">
                <a16:creationId xmlns:a16="http://schemas.microsoft.com/office/drawing/2014/main" id="{268D51CC-ED8E-4151-9964-C1D95E07BB77}"/>
              </a:ext>
            </a:extLst>
          </p:cNvPr>
          <p:cNvSpPr/>
          <p:nvPr/>
        </p:nvSpPr>
        <p:spPr>
          <a:xfrm>
            <a:off x="1573969" y="916151"/>
            <a:ext cx="2278502" cy="5722742"/>
          </a:xfrm>
          <a:prstGeom prst="parallelogram">
            <a:avLst>
              <a:gd name="adj" fmla="val 93099"/>
            </a:avLst>
          </a:prstGeom>
          <a:gradFill flip="none" rotWithShape="1">
            <a:gsLst>
              <a:gs pos="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4" name="Freeform: Shape 23">
            <a:extLst>
              <a:ext uri="{FF2B5EF4-FFF2-40B4-BE49-F238E27FC236}">
                <a16:creationId xmlns:a16="http://schemas.microsoft.com/office/drawing/2014/main" id="{2C195B9A-C453-494A-952A-BC4E4F359128}"/>
              </a:ext>
            </a:extLst>
          </p:cNvPr>
          <p:cNvSpPr/>
          <p:nvPr/>
        </p:nvSpPr>
        <p:spPr>
          <a:xfrm>
            <a:off x="4008939" y="5478705"/>
            <a:ext cx="370686" cy="626228"/>
          </a:xfrm>
          <a:custGeom>
            <a:avLst/>
            <a:gdLst>
              <a:gd name="connsiteX0" fmla="*/ 263422 w 420661"/>
              <a:gd name="connsiteY0" fmla="*/ 0 h 710658"/>
              <a:gd name="connsiteX1" fmla="*/ 420661 w 420661"/>
              <a:gd name="connsiteY1" fmla="*/ 0 h 710658"/>
              <a:gd name="connsiteX2" fmla="*/ 157239 w 420661"/>
              <a:gd name="connsiteY2" fmla="*/ 710658 h 710658"/>
              <a:gd name="connsiteX3" fmla="*/ 0 w 420661"/>
              <a:gd name="connsiteY3" fmla="*/ 710658 h 710658"/>
            </a:gdLst>
            <a:ahLst/>
            <a:cxnLst>
              <a:cxn ang="0">
                <a:pos x="connsiteX0" y="connsiteY0"/>
              </a:cxn>
              <a:cxn ang="0">
                <a:pos x="connsiteX1" y="connsiteY1"/>
              </a:cxn>
              <a:cxn ang="0">
                <a:pos x="connsiteX2" y="connsiteY2"/>
              </a:cxn>
              <a:cxn ang="0">
                <a:pos x="connsiteX3" y="connsiteY3"/>
              </a:cxn>
            </a:cxnLst>
            <a:rect l="l" t="t" r="r" b="b"/>
            <a:pathLst>
              <a:path w="420661" h="710658">
                <a:moveTo>
                  <a:pt x="263422" y="0"/>
                </a:moveTo>
                <a:lnTo>
                  <a:pt x="420661" y="0"/>
                </a:lnTo>
                <a:lnTo>
                  <a:pt x="157239" y="710658"/>
                </a:lnTo>
                <a:lnTo>
                  <a:pt x="0" y="710658"/>
                </a:lnTo>
                <a:close/>
              </a:path>
            </a:pathLst>
          </a:cu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5" name="Freeform: Shape 24">
            <a:extLst>
              <a:ext uri="{FF2B5EF4-FFF2-40B4-BE49-F238E27FC236}">
                <a16:creationId xmlns:a16="http://schemas.microsoft.com/office/drawing/2014/main" id="{C774FEA0-B598-41AC-ABF5-039FB5A52479}"/>
              </a:ext>
            </a:extLst>
          </p:cNvPr>
          <p:cNvSpPr/>
          <p:nvPr/>
        </p:nvSpPr>
        <p:spPr>
          <a:xfrm>
            <a:off x="6480748" y="5478705"/>
            <a:ext cx="370686" cy="626228"/>
          </a:xfrm>
          <a:custGeom>
            <a:avLst/>
            <a:gdLst>
              <a:gd name="connsiteX0" fmla="*/ 263422 w 420661"/>
              <a:gd name="connsiteY0" fmla="*/ 0 h 710658"/>
              <a:gd name="connsiteX1" fmla="*/ 420661 w 420661"/>
              <a:gd name="connsiteY1" fmla="*/ 0 h 710658"/>
              <a:gd name="connsiteX2" fmla="*/ 157239 w 420661"/>
              <a:gd name="connsiteY2" fmla="*/ 710658 h 710658"/>
              <a:gd name="connsiteX3" fmla="*/ 0 w 420661"/>
              <a:gd name="connsiteY3" fmla="*/ 710658 h 710658"/>
            </a:gdLst>
            <a:ahLst/>
            <a:cxnLst>
              <a:cxn ang="0">
                <a:pos x="connsiteX0" y="connsiteY0"/>
              </a:cxn>
              <a:cxn ang="0">
                <a:pos x="connsiteX1" y="connsiteY1"/>
              </a:cxn>
              <a:cxn ang="0">
                <a:pos x="connsiteX2" y="connsiteY2"/>
              </a:cxn>
              <a:cxn ang="0">
                <a:pos x="connsiteX3" y="connsiteY3"/>
              </a:cxn>
            </a:cxnLst>
            <a:rect l="l" t="t" r="r" b="b"/>
            <a:pathLst>
              <a:path w="420661" h="710658">
                <a:moveTo>
                  <a:pt x="263422" y="0"/>
                </a:moveTo>
                <a:lnTo>
                  <a:pt x="420661" y="0"/>
                </a:lnTo>
                <a:lnTo>
                  <a:pt x="157239" y="710658"/>
                </a:lnTo>
                <a:lnTo>
                  <a:pt x="0" y="710658"/>
                </a:lnTo>
                <a:close/>
              </a:path>
            </a:pathLst>
          </a:cu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6" name="Freeform: Shape 25">
            <a:extLst>
              <a:ext uri="{FF2B5EF4-FFF2-40B4-BE49-F238E27FC236}">
                <a16:creationId xmlns:a16="http://schemas.microsoft.com/office/drawing/2014/main" id="{8C27B26B-9AE6-4C7D-9CBD-04711C60038C}"/>
              </a:ext>
            </a:extLst>
          </p:cNvPr>
          <p:cNvSpPr/>
          <p:nvPr/>
        </p:nvSpPr>
        <p:spPr>
          <a:xfrm>
            <a:off x="8802509" y="5478705"/>
            <a:ext cx="370686" cy="626228"/>
          </a:xfrm>
          <a:custGeom>
            <a:avLst/>
            <a:gdLst>
              <a:gd name="connsiteX0" fmla="*/ 263422 w 420661"/>
              <a:gd name="connsiteY0" fmla="*/ 0 h 710658"/>
              <a:gd name="connsiteX1" fmla="*/ 420661 w 420661"/>
              <a:gd name="connsiteY1" fmla="*/ 0 h 710658"/>
              <a:gd name="connsiteX2" fmla="*/ 157239 w 420661"/>
              <a:gd name="connsiteY2" fmla="*/ 710658 h 710658"/>
              <a:gd name="connsiteX3" fmla="*/ 0 w 420661"/>
              <a:gd name="connsiteY3" fmla="*/ 710658 h 710658"/>
            </a:gdLst>
            <a:ahLst/>
            <a:cxnLst>
              <a:cxn ang="0">
                <a:pos x="connsiteX0" y="connsiteY0"/>
              </a:cxn>
              <a:cxn ang="0">
                <a:pos x="connsiteX1" y="connsiteY1"/>
              </a:cxn>
              <a:cxn ang="0">
                <a:pos x="connsiteX2" y="connsiteY2"/>
              </a:cxn>
              <a:cxn ang="0">
                <a:pos x="connsiteX3" y="connsiteY3"/>
              </a:cxn>
            </a:cxnLst>
            <a:rect l="l" t="t" r="r" b="b"/>
            <a:pathLst>
              <a:path w="420661" h="710658">
                <a:moveTo>
                  <a:pt x="263422" y="0"/>
                </a:moveTo>
                <a:lnTo>
                  <a:pt x="420661" y="0"/>
                </a:lnTo>
                <a:lnTo>
                  <a:pt x="157239" y="710658"/>
                </a:lnTo>
                <a:lnTo>
                  <a:pt x="0" y="710658"/>
                </a:lnTo>
                <a:close/>
              </a:path>
            </a:pathLst>
          </a:cu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38" name="Graphic 37" descr="Link">
            <a:extLst>
              <a:ext uri="{FF2B5EF4-FFF2-40B4-BE49-F238E27FC236}">
                <a16:creationId xmlns:a16="http://schemas.microsoft.com/office/drawing/2014/main" id="{13C6DBFB-FC0B-4D78-8135-60916403E5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030" y="5281285"/>
            <a:ext cx="1001910" cy="1001910"/>
          </a:xfrm>
          <a:prstGeom prst="rect">
            <a:avLst/>
          </a:prstGeom>
        </p:spPr>
      </p:pic>
      <p:pic>
        <p:nvPicPr>
          <p:cNvPr id="51" name="Graphic 50" descr="Monitor" hidden="1">
            <a:extLst>
              <a:ext uri="{FF2B5EF4-FFF2-40B4-BE49-F238E27FC236}">
                <a16:creationId xmlns:a16="http://schemas.microsoft.com/office/drawing/2014/main" id="{863342FD-CB76-4C09-A694-6ABAFA3F11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08453" y="5530870"/>
            <a:ext cx="432000" cy="432000"/>
          </a:xfrm>
          <a:prstGeom prst="rect">
            <a:avLst/>
          </a:prstGeom>
        </p:spPr>
      </p:pic>
      <p:sp>
        <p:nvSpPr>
          <p:cNvPr id="53" name="TextBox 52">
            <a:extLst>
              <a:ext uri="{FF2B5EF4-FFF2-40B4-BE49-F238E27FC236}">
                <a16:creationId xmlns:a16="http://schemas.microsoft.com/office/drawing/2014/main" id="{95204C47-CF70-4C3B-BC6A-9DDC68CED143}"/>
              </a:ext>
            </a:extLst>
          </p:cNvPr>
          <p:cNvSpPr txBox="1"/>
          <p:nvPr/>
        </p:nvSpPr>
        <p:spPr>
          <a:xfrm>
            <a:off x="505678" y="1136168"/>
            <a:ext cx="2367650" cy="923330"/>
          </a:xfrm>
          <a:prstGeom prst="rect">
            <a:avLst/>
          </a:prstGeom>
          <a:noFill/>
        </p:spPr>
        <p:txBody>
          <a:bodyPr wrap="square" rtlCol="0">
            <a:spAutoFit/>
          </a:bodyPr>
          <a:lstStyle/>
          <a:p>
            <a:r>
              <a:rPr lang="en-IN" sz="5400" b="1" dirty="0">
                <a:solidFill>
                  <a:schemeClr val="bg1"/>
                </a:solidFill>
                <a:latin typeface="Century Gothic" panose="020B0502020202020204" pitchFamily="34" charset="0"/>
                <a:ea typeface="Roboto" panose="02000000000000000000" pitchFamily="2" charset="0"/>
                <a:cs typeface="Roboto" panose="02000000000000000000" pitchFamily="2" charset="0"/>
              </a:rPr>
              <a:t>RISKS</a:t>
            </a:r>
            <a:endParaRPr lang="en-IN" sz="3600" b="1"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10" name="Parallelogram 9">
            <a:extLst>
              <a:ext uri="{FF2B5EF4-FFF2-40B4-BE49-F238E27FC236}">
                <a16:creationId xmlns:a16="http://schemas.microsoft.com/office/drawing/2014/main" id="{4D69EFCC-E497-4A2F-9572-E4A3EFDA60A4}"/>
              </a:ext>
            </a:extLst>
          </p:cNvPr>
          <p:cNvSpPr/>
          <p:nvPr/>
        </p:nvSpPr>
        <p:spPr>
          <a:xfrm>
            <a:off x="2101123" y="0"/>
            <a:ext cx="2278502" cy="5722742"/>
          </a:xfrm>
          <a:prstGeom prst="parallelogram">
            <a:avLst>
              <a:gd name="adj" fmla="val 93099"/>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59" name="Oval 58">
            <a:extLst>
              <a:ext uri="{FF2B5EF4-FFF2-40B4-BE49-F238E27FC236}">
                <a16:creationId xmlns:a16="http://schemas.microsoft.com/office/drawing/2014/main" id="{51599792-97B3-40F3-9D26-3AEE8F722F77}"/>
              </a:ext>
            </a:extLst>
          </p:cNvPr>
          <p:cNvSpPr/>
          <p:nvPr/>
        </p:nvSpPr>
        <p:spPr>
          <a:xfrm>
            <a:off x="8618736" y="117444"/>
            <a:ext cx="429076" cy="42907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a:extLst>
              <a:ext uri="{FF2B5EF4-FFF2-40B4-BE49-F238E27FC236}">
                <a16:creationId xmlns:a16="http://schemas.microsoft.com/office/drawing/2014/main" id="{B04BE69F-8183-40B3-995F-60857E1A7E78}"/>
              </a:ext>
            </a:extLst>
          </p:cNvPr>
          <p:cNvSpPr/>
          <p:nvPr/>
        </p:nvSpPr>
        <p:spPr>
          <a:xfrm>
            <a:off x="9164645" y="117444"/>
            <a:ext cx="429076" cy="42907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a:extLst>
              <a:ext uri="{FF2B5EF4-FFF2-40B4-BE49-F238E27FC236}">
                <a16:creationId xmlns:a16="http://schemas.microsoft.com/office/drawing/2014/main" id="{0330846D-F3F3-45A6-95E4-3A1B6DFFD9ED}"/>
              </a:ext>
            </a:extLst>
          </p:cNvPr>
          <p:cNvSpPr/>
          <p:nvPr/>
        </p:nvSpPr>
        <p:spPr>
          <a:xfrm>
            <a:off x="9710554" y="117444"/>
            <a:ext cx="429076" cy="42907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a:extLst>
              <a:ext uri="{FF2B5EF4-FFF2-40B4-BE49-F238E27FC236}">
                <a16:creationId xmlns:a16="http://schemas.microsoft.com/office/drawing/2014/main" id="{01AAC497-9C9E-4475-A7D0-790637643429}"/>
              </a:ext>
            </a:extLst>
          </p:cNvPr>
          <p:cNvSpPr/>
          <p:nvPr/>
        </p:nvSpPr>
        <p:spPr>
          <a:xfrm>
            <a:off x="10256463" y="117444"/>
            <a:ext cx="429076" cy="42907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00A2DDCD-3FA5-4AA7-A1FE-130D9420DB63}"/>
              </a:ext>
            </a:extLst>
          </p:cNvPr>
          <p:cNvSpPr/>
          <p:nvPr/>
        </p:nvSpPr>
        <p:spPr>
          <a:xfrm>
            <a:off x="10802372" y="117444"/>
            <a:ext cx="429076" cy="42907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5" name="Graphic 64" descr="Network">
            <a:extLst>
              <a:ext uri="{FF2B5EF4-FFF2-40B4-BE49-F238E27FC236}">
                <a16:creationId xmlns:a16="http://schemas.microsoft.com/office/drawing/2014/main" id="{14FCBDA1-36C5-46D5-831D-E76D803B76C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72910" y="180643"/>
            <a:ext cx="288000" cy="288000"/>
          </a:xfrm>
          <a:prstGeom prst="rect">
            <a:avLst/>
          </a:prstGeom>
        </p:spPr>
      </p:pic>
      <p:pic>
        <p:nvPicPr>
          <p:cNvPr id="69" name="Graphic 68" descr="Receiver">
            <a:extLst>
              <a:ext uri="{FF2B5EF4-FFF2-40B4-BE49-F238E27FC236}">
                <a16:creationId xmlns:a16="http://schemas.microsoft.com/office/drawing/2014/main" id="{6F85A031-B087-4EAB-AE65-9167F38E149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32735" y="186090"/>
            <a:ext cx="288000" cy="288000"/>
          </a:xfrm>
          <a:prstGeom prst="rect">
            <a:avLst/>
          </a:prstGeom>
        </p:spPr>
      </p:pic>
      <p:pic>
        <p:nvPicPr>
          <p:cNvPr id="71" name="Graphic 70" descr="Call center">
            <a:extLst>
              <a:ext uri="{FF2B5EF4-FFF2-40B4-BE49-F238E27FC236}">
                <a16:creationId xmlns:a16="http://schemas.microsoft.com/office/drawing/2014/main" id="{49AC9D67-B4AC-409D-8FD9-423C2173273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86826" y="181892"/>
            <a:ext cx="288000" cy="288000"/>
          </a:xfrm>
          <a:prstGeom prst="rect">
            <a:avLst/>
          </a:prstGeom>
        </p:spPr>
      </p:pic>
      <p:pic>
        <p:nvPicPr>
          <p:cNvPr id="73" name="Graphic 72" descr="Radio microphone">
            <a:extLst>
              <a:ext uri="{FF2B5EF4-FFF2-40B4-BE49-F238E27FC236}">
                <a16:creationId xmlns:a16="http://schemas.microsoft.com/office/drawing/2014/main" id="{DBED2157-CFF4-4291-A188-62286421B54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36856" y="182138"/>
            <a:ext cx="288000" cy="288000"/>
          </a:xfrm>
          <a:prstGeom prst="rect">
            <a:avLst/>
          </a:prstGeom>
        </p:spPr>
      </p:pic>
      <p:pic>
        <p:nvPicPr>
          <p:cNvPr id="75" name="Graphic 74" descr="Megaphone">
            <a:extLst>
              <a:ext uri="{FF2B5EF4-FFF2-40B4-BE49-F238E27FC236}">
                <a16:creationId xmlns:a16="http://schemas.microsoft.com/office/drawing/2014/main" id="{0B74CA2C-35C6-4DC9-8EC2-B7EC9F81CF7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89274" y="187982"/>
            <a:ext cx="288000" cy="288000"/>
          </a:xfrm>
          <a:prstGeom prst="rect">
            <a:avLst/>
          </a:prstGeom>
        </p:spPr>
      </p:pic>
      <p:sp>
        <p:nvSpPr>
          <p:cNvPr id="78" name="Freeform: Shape 77">
            <a:extLst>
              <a:ext uri="{FF2B5EF4-FFF2-40B4-BE49-F238E27FC236}">
                <a16:creationId xmlns:a16="http://schemas.microsoft.com/office/drawing/2014/main" id="{260625AE-627D-47A8-A11F-F20D9AAB54BA}"/>
              </a:ext>
            </a:extLst>
          </p:cNvPr>
          <p:cNvSpPr/>
          <p:nvPr/>
        </p:nvSpPr>
        <p:spPr>
          <a:xfrm>
            <a:off x="6484894" y="-219107"/>
            <a:ext cx="5717648" cy="6858000"/>
          </a:xfrm>
          <a:custGeom>
            <a:avLst/>
            <a:gdLst>
              <a:gd name="connsiteX0" fmla="*/ 0 w 5717648"/>
              <a:gd name="connsiteY0" fmla="*/ 0 h 6858000"/>
              <a:gd name="connsiteX1" fmla="*/ 5717648 w 5717648"/>
              <a:gd name="connsiteY1" fmla="*/ 0 h 6858000"/>
              <a:gd name="connsiteX2" fmla="*/ 5717648 w 5717648"/>
              <a:gd name="connsiteY2" fmla="*/ 6858000 h 6858000"/>
              <a:gd name="connsiteX3" fmla="*/ 2687075 w 5717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17648" h="6858000">
                <a:moveTo>
                  <a:pt x="0" y="0"/>
                </a:moveTo>
                <a:lnTo>
                  <a:pt x="5717648" y="0"/>
                </a:lnTo>
                <a:lnTo>
                  <a:pt x="5717648" y="6858000"/>
                </a:lnTo>
                <a:lnTo>
                  <a:pt x="2687075" y="6858000"/>
                </a:lnTo>
                <a:close/>
              </a:path>
            </a:pathLst>
          </a:custGeom>
          <a:gradFill>
            <a:gsLst>
              <a:gs pos="0">
                <a:schemeClr val="bg1">
                  <a:alpha val="2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Parallelogram 73">
            <a:extLst>
              <a:ext uri="{FF2B5EF4-FFF2-40B4-BE49-F238E27FC236}">
                <a16:creationId xmlns:a16="http://schemas.microsoft.com/office/drawing/2014/main" id="{5C06B93E-6E70-4A43-92B1-6912C2D982B2}"/>
              </a:ext>
            </a:extLst>
          </p:cNvPr>
          <p:cNvSpPr/>
          <p:nvPr/>
        </p:nvSpPr>
        <p:spPr>
          <a:xfrm>
            <a:off x="2927801" y="852143"/>
            <a:ext cx="9304333" cy="6105826"/>
          </a:xfrm>
          <a:prstGeom prst="parallelogram">
            <a:avLst>
              <a:gd name="adj" fmla="val 23952"/>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Parallelogram 75">
            <a:extLst>
              <a:ext uri="{FF2B5EF4-FFF2-40B4-BE49-F238E27FC236}">
                <a16:creationId xmlns:a16="http://schemas.microsoft.com/office/drawing/2014/main" id="{5C06B93E-6E70-4A43-92B1-6912C2D982B2}"/>
              </a:ext>
            </a:extLst>
          </p:cNvPr>
          <p:cNvSpPr/>
          <p:nvPr/>
        </p:nvSpPr>
        <p:spPr>
          <a:xfrm>
            <a:off x="3011631" y="868248"/>
            <a:ext cx="9304333" cy="6105826"/>
          </a:xfrm>
          <a:prstGeom prst="parallelogram">
            <a:avLst>
              <a:gd name="adj" fmla="val 23952"/>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Parallelogram 76">
            <a:extLst>
              <a:ext uri="{FF2B5EF4-FFF2-40B4-BE49-F238E27FC236}">
                <a16:creationId xmlns:a16="http://schemas.microsoft.com/office/drawing/2014/main" id="{5C06B93E-6E70-4A43-92B1-6912C2D982B2}"/>
              </a:ext>
            </a:extLst>
          </p:cNvPr>
          <p:cNvSpPr/>
          <p:nvPr/>
        </p:nvSpPr>
        <p:spPr>
          <a:xfrm>
            <a:off x="3095461" y="884353"/>
            <a:ext cx="9304333" cy="6105826"/>
          </a:xfrm>
          <a:prstGeom prst="parallelogram">
            <a:avLst>
              <a:gd name="adj" fmla="val 23952"/>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TextBox 71">
            <a:extLst>
              <a:ext uri="{FF2B5EF4-FFF2-40B4-BE49-F238E27FC236}">
                <a16:creationId xmlns:a16="http://schemas.microsoft.com/office/drawing/2014/main" id="{95204C47-CF70-4C3B-BC6A-9DDC68CED143}"/>
              </a:ext>
            </a:extLst>
          </p:cNvPr>
          <p:cNvSpPr txBox="1"/>
          <p:nvPr/>
        </p:nvSpPr>
        <p:spPr>
          <a:xfrm>
            <a:off x="4185132" y="1200586"/>
            <a:ext cx="6996183" cy="5632311"/>
          </a:xfrm>
          <a:prstGeom prst="rect">
            <a:avLst/>
          </a:prstGeom>
          <a:noFill/>
        </p:spPr>
        <p:txBody>
          <a:bodyPr wrap="square" rtlCol="0">
            <a:spAutoFit/>
          </a:bodyPr>
          <a:lstStyle/>
          <a:p>
            <a:r>
              <a:rPr lang="en-GB" sz="2000" b="1" dirty="0">
                <a:latin typeface="Century Gothic" panose="020B0502020202020204" pitchFamily="34" charset="0"/>
              </a:rPr>
              <a:t>Hackers. </a:t>
            </a:r>
            <a:r>
              <a:rPr lang="en-GB" sz="2000" dirty="0">
                <a:latin typeface="Century Gothic" panose="020B0502020202020204" pitchFamily="34" charset="0"/>
              </a:rPr>
              <a:t>Cryptocurrencies are targets for highly sophisticated hackers, who have been able to breach advanced security systems.</a:t>
            </a:r>
          </a:p>
          <a:p>
            <a:r>
              <a:rPr lang="en-GB" sz="2000" dirty="0">
                <a:latin typeface="Century Gothic" panose="020B0502020202020204" pitchFamily="34" charset="0"/>
              </a:rPr>
              <a:t>•</a:t>
            </a:r>
            <a:r>
              <a:rPr lang="en-GB" sz="2000" b="1" dirty="0">
                <a:latin typeface="Century Gothic" panose="020B0502020202020204" pitchFamily="34" charset="0"/>
              </a:rPr>
              <a:t>Fewer protections. </a:t>
            </a:r>
            <a:r>
              <a:rPr lang="en-GB" sz="2000" dirty="0">
                <a:latin typeface="Century Gothic" panose="020B0502020202020204" pitchFamily="34" charset="0"/>
              </a:rPr>
              <a:t>If you trust someone else to hold your</a:t>
            </a:r>
          </a:p>
          <a:p>
            <a:r>
              <a:rPr lang="en-GB" sz="2000" dirty="0">
                <a:latin typeface="Century Gothic" panose="020B0502020202020204" pitchFamily="34" charset="0"/>
              </a:rPr>
              <a:t>cryptocurrencies and something goes wrong, that company may not offer you the kind of help you expect from a bank or debit or credit card provider.</a:t>
            </a:r>
          </a:p>
          <a:p>
            <a:r>
              <a:rPr lang="en-GB" sz="2000" dirty="0">
                <a:latin typeface="Century Gothic" panose="020B0502020202020204" pitchFamily="34" charset="0"/>
              </a:rPr>
              <a:t>•</a:t>
            </a:r>
            <a:r>
              <a:rPr lang="en-GB" sz="2000" b="1" dirty="0">
                <a:latin typeface="Century Gothic" panose="020B0502020202020204" pitchFamily="34" charset="0"/>
              </a:rPr>
              <a:t>Cost. </a:t>
            </a:r>
            <a:r>
              <a:rPr lang="en-GB" sz="2000" dirty="0">
                <a:latin typeface="Century Gothic" panose="020B0502020202020204" pitchFamily="34" charset="0"/>
              </a:rPr>
              <a:t>Cryptocurrencies can cost consumers much more to use than credit cards or even regular cash, often due to price volatility.</a:t>
            </a:r>
          </a:p>
          <a:p>
            <a:r>
              <a:rPr lang="en-GB" sz="2000" dirty="0">
                <a:latin typeface="Century Gothic" panose="020B0502020202020204" pitchFamily="34" charset="0"/>
              </a:rPr>
              <a:t>•</a:t>
            </a:r>
            <a:r>
              <a:rPr lang="en-GB" sz="2000" b="1" dirty="0">
                <a:latin typeface="Century Gothic" panose="020B0502020202020204" pitchFamily="34" charset="0"/>
              </a:rPr>
              <a:t>Scams. </a:t>
            </a:r>
            <a:r>
              <a:rPr lang="en-GB" sz="2000" dirty="0">
                <a:latin typeface="Century Gothic" panose="020B0502020202020204" pitchFamily="34" charset="0"/>
              </a:rPr>
              <a:t>Fraudsters are taking advantage of the hype surrounding virtual currencies to cheat people with fake opportunities.</a:t>
            </a:r>
          </a:p>
          <a:p>
            <a:r>
              <a:rPr lang="en-GB" sz="2000" dirty="0">
                <a:latin typeface="Century Gothic" panose="020B0502020202020204" pitchFamily="34" charset="0"/>
              </a:rPr>
              <a:t>•</a:t>
            </a:r>
            <a:r>
              <a:rPr lang="en-GB" sz="2000" b="1" dirty="0">
                <a:latin typeface="Century Gothic" panose="020B0502020202020204" pitchFamily="34" charset="0"/>
              </a:rPr>
              <a:t>Lack of Transparency. </a:t>
            </a:r>
            <a:r>
              <a:rPr lang="en-GB" sz="2000" dirty="0">
                <a:latin typeface="Century Gothic" panose="020B0502020202020204" pitchFamily="34" charset="0"/>
              </a:rPr>
              <a:t>The anonymous nature of cryptocurrencies make transparency and accountability difficult for consumers seeking to ensure the safety of their investments.</a:t>
            </a:r>
            <a:endParaRPr lang="en-IN" sz="1200" dirty="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0694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876"/>
          </a:xfrm>
          <a:prstGeom prst="rect">
            <a:avLst/>
          </a:prstGeom>
        </p:spPr>
      </p:pic>
      <p:sp>
        <p:nvSpPr>
          <p:cNvPr id="54" name="Parallelogram 53">
            <a:extLst>
              <a:ext uri="{FF2B5EF4-FFF2-40B4-BE49-F238E27FC236}">
                <a16:creationId xmlns:a16="http://schemas.microsoft.com/office/drawing/2014/main" id="{7999438C-77DE-400D-9F80-48293E2D2FA7}"/>
              </a:ext>
            </a:extLst>
          </p:cNvPr>
          <p:cNvSpPr/>
          <p:nvPr/>
        </p:nvSpPr>
        <p:spPr>
          <a:xfrm flipV="1">
            <a:off x="-22118" y="-2124"/>
            <a:ext cx="12214118" cy="6858000"/>
          </a:xfrm>
          <a:prstGeom prst="parallelogram">
            <a:avLst>
              <a:gd name="adj" fmla="val 61257"/>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Parallelogram 52">
            <a:extLst>
              <a:ext uri="{FF2B5EF4-FFF2-40B4-BE49-F238E27FC236}">
                <a16:creationId xmlns:a16="http://schemas.microsoft.com/office/drawing/2014/main" id="{5A9B14AA-C643-4FFE-9C6D-AC70E5402671}"/>
              </a:ext>
            </a:extLst>
          </p:cNvPr>
          <p:cNvSpPr/>
          <p:nvPr/>
        </p:nvSpPr>
        <p:spPr>
          <a:xfrm>
            <a:off x="3886710" y="0"/>
            <a:ext cx="8305286" cy="6858000"/>
          </a:xfrm>
          <a:prstGeom prst="parallelogram">
            <a:avLst>
              <a:gd name="adj" fmla="val 61257"/>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Parallelogram 50">
            <a:extLst>
              <a:ext uri="{FF2B5EF4-FFF2-40B4-BE49-F238E27FC236}">
                <a16:creationId xmlns:a16="http://schemas.microsoft.com/office/drawing/2014/main" id="{E51A6789-7C5A-4C50-B8A6-416262C6EE54}"/>
              </a:ext>
            </a:extLst>
          </p:cNvPr>
          <p:cNvSpPr/>
          <p:nvPr/>
        </p:nvSpPr>
        <p:spPr>
          <a:xfrm>
            <a:off x="0" y="0"/>
            <a:ext cx="10281844" cy="6858000"/>
          </a:xfrm>
          <a:prstGeom prst="parallelogram">
            <a:avLst>
              <a:gd name="adj" fmla="val 61257"/>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C4403853-CE14-4799-B1B1-B6E921F49554}"/>
              </a:ext>
            </a:extLst>
          </p:cNvPr>
          <p:cNvGrpSpPr/>
          <p:nvPr/>
        </p:nvGrpSpPr>
        <p:grpSpPr>
          <a:xfrm>
            <a:off x="3396548" y="1977516"/>
            <a:ext cx="5398904" cy="4063518"/>
            <a:chOff x="2849854" y="1454508"/>
            <a:chExt cx="6450335" cy="4854887"/>
          </a:xfrm>
        </p:grpSpPr>
        <p:grpSp>
          <p:nvGrpSpPr>
            <p:cNvPr id="3" name="Group 2">
              <a:extLst>
                <a:ext uri="{FF2B5EF4-FFF2-40B4-BE49-F238E27FC236}">
                  <a16:creationId xmlns:a16="http://schemas.microsoft.com/office/drawing/2014/main" id="{A1C9180F-A636-4420-A355-285F9B8D2CF1}"/>
                </a:ext>
              </a:extLst>
            </p:cNvPr>
            <p:cNvGrpSpPr/>
            <p:nvPr/>
          </p:nvGrpSpPr>
          <p:grpSpPr>
            <a:xfrm>
              <a:off x="2849854" y="1454508"/>
              <a:ext cx="6450335" cy="4854887"/>
              <a:chOff x="2849854" y="1454508"/>
              <a:chExt cx="6450335" cy="4854887"/>
            </a:xfrm>
            <a:effectLst>
              <a:outerShdw blurRad="76200" dist="114300" dir="2700000" algn="tl" rotWithShape="0">
                <a:prstClr val="black">
                  <a:alpha val="40000"/>
                </a:prstClr>
              </a:outerShdw>
            </a:effectLst>
          </p:grpSpPr>
          <p:sp>
            <p:nvSpPr>
              <p:cNvPr id="18" name="Freeform: Shape 17">
                <a:extLst>
                  <a:ext uri="{FF2B5EF4-FFF2-40B4-BE49-F238E27FC236}">
                    <a16:creationId xmlns:a16="http://schemas.microsoft.com/office/drawing/2014/main" id="{421119EE-167E-4C91-BCB4-9ED7C30F145C}"/>
                  </a:ext>
                </a:extLst>
              </p:cNvPr>
              <p:cNvSpPr/>
              <p:nvPr/>
            </p:nvSpPr>
            <p:spPr>
              <a:xfrm rot="17280000" flipH="1" flipV="1">
                <a:off x="5561736" y="3420310"/>
                <a:ext cx="4421318" cy="1356852"/>
              </a:xfrm>
              <a:custGeom>
                <a:avLst/>
                <a:gdLst>
                  <a:gd name="connsiteX0" fmla="*/ 0 w 4421318"/>
                  <a:gd name="connsiteY0" fmla="*/ 1356852 h 1356852"/>
                  <a:gd name="connsiteX1" fmla="*/ 440081 w 4421318"/>
                  <a:gd name="connsiteY1" fmla="*/ 0 h 1356852"/>
                  <a:gd name="connsiteX2" fmla="*/ 3981237 w 4421318"/>
                  <a:gd name="connsiteY2" fmla="*/ 0 h 1356852"/>
                  <a:gd name="connsiteX3" fmla="*/ 4421318 w 4421318"/>
                  <a:gd name="connsiteY3" fmla="*/ 1356852 h 1356852"/>
                  <a:gd name="connsiteX4" fmla="*/ 1431152 w 4421318"/>
                  <a:gd name="connsiteY4" fmla="*/ 1356852 h 1356852"/>
                  <a:gd name="connsiteX5" fmla="*/ 1869322 w 4421318"/>
                  <a:gd name="connsiteY5" fmla="*/ 8302 h 1356852"/>
                  <a:gd name="connsiteX6" fmla="*/ 442887 w 4421318"/>
                  <a:gd name="connsiteY6" fmla="*/ 7553 h 1356852"/>
                  <a:gd name="connsiteX7" fmla="*/ 4473 w 4421318"/>
                  <a:gd name="connsiteY7" fmla="*/ 1356852 h 13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1318" h="1356852">
                    <a:moveTo>
                      <a:pt x="0" y="1356852"/>
                    </a:moveTo>
                    <a:lnTo>
                      <a:pt x="440081" y="0"/>
                    </a:lnTo>
                    <a:lnTo>
                      <a:pt x="3981237" y="0"/>
                    </a:lnTo>
                    <a:lnTo>
                      <a:pt x="4421318" y="1356852"/>
                    </a:lnTo>
                    <a:lnTo>
                      <a:pt x="1431152" y="1356852"/>
                    </a:lnTo>
                    <a:lnTo>
                      <a:pt x="1869322" y="8302"/>
                    </a:lnTo>
                    <a:lnTo>
                      <a:pt x="442887" y="7553"/>
                    </a:lnTo>
                    <a:lnTo>
                      <a:pt x="4473" y="1356852"/>
                    </a:lnTo>
                    <a:close/>
                  </a:path>
                </a:pathLst>
              </a:custGeom>
              <a:gradFill flip="none" rotWithShape="1">
                <a:gsLst>
                  <a:gs pos="26000">
                    <a:srgbClr val="003399"/>
                  </a:gs>
                  <a:gs pos="100000">
                    <a:srgbClr val="33CCFF">
                      <a:alpha val="7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9" name="Freeform: Shape 8">
                <a:extLst>
                  <a:ext uri="{FF2B5EF4-FFF2-40B4-BE49-F238E27FC236}">
                    <a16:creationId xmlns:a16="http://schemas.microsoft.com/office/drawing/2014/main" id="{DAD81B2B-E1B7-4C01-93DC-19E1EC09E260}"/>
                  </a:ext>
                </a:extLst>
              </p:cNvPr>
              <p:cNvSpPr/>
              <p:nvPr/>
            </p:nvSpPr>
            <p:spPr>
              <a:xfrm rot="12960000" flipH="1" flipV="1">
                <a:off x="5318255" y="1583641"/>
                <a:ext cx="3981934" cy="1356852"/>
              </a:xfrm>
              <a:custGeom>
                <a:avLst/>
                <a:gdLst>
                  <a:gd name="connsiteX0" fmla="*/ 697 w 3981934"/>
                  <a:gd name="connsiteY0" fmla="*/ 0 h 1356852"/>
                  <a:gd name="connsiteX1" fmla="*/ 3541853 w 3981934"/>
                  <a:gd name="connsiteY1" fmla="*/ 0 h 1356852"/>
                  <a:gd name="connsiteX2" fmla="*/ 3981934 w 3981934"/>
                  <a:gd name="connsiteY2" fmla="*/ 1356852 h 1356852"/>
                  <a:gd name="connsiteX3" fmla="*/ 984246 w 3981934"/>
                  <a:gd name="connsiteY3" fmla="*/ 1356852 h 1356852"/>
                  <a:gd name="connsiteX4" fmla="*/ 1424173 w 3981934"/>
                  <a:gd name="connsiteY4" fmla="*/ 2896 h 1356852"/>
                  <a:gd name="connsiteX5" fmla="*/ 0 w 3981934"/>
                  <a:gd name="connsiteY5" fmla="*/ 2149 h 13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934" h="1356852">
                    <a:moveTo>
                      <a:pt x="697" y="0"/>
                    </a:moveTo>
                    <a:lnTo>
                      <a:pt x="3541853" y="0"/>
                    </a:lnTo>
                    <a:lnTo>
                      <a:pt x="3981934" y="1356852"/>
                    </a:lnTo>
                    <a:lnTo>
                      <a:pt x="984246" y="1356852"/>
                    </a:lnTo>
                    <a:lnTo>
                      <a:pt x="1424173" y="2896"/>
                    </a:lnTo>
                    <a:lnTo>
                      <a:pt x="0" y="2149"/>
                    </a:lnTo>
                    <a:close/>
                  </a:path>
                </a:pathLst>
              </a:custGeom>
              <a:gradFill flip="none" rotWithShape="1">
                <a:gsLst>
                  <a:gs pos="24000">
                    <a:srgbClr val="003399"/>
                  </a:gs>
                  <a:gs pos="100000">
                    <a:srgbClr val="33CCFF">
                      <a:alpha val="7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Trapezoid 18">
                <a:extLst>
                  <a:ext uri="{FF2B5EF4-FFF2-40B4-BE49-F238E27FC236}">
                    <a16:creationId xmlns:a16="http://schemas.microsoft.com/office/drawing/2014/main" id="{B02C611A-6304-40FA-AD95-4A2974147340}"/>
                  </a:ext>
                </a:extLst>
              </p:cNvPr>
              <p:cNvSpPr/>
              <p:nvPr/>
            </p:nvSpPr>
            <p:spPr>
              <a:xfrm rot="8640000" flipV="1">
                <a:off x="2849854" y="1454508"/>
                <a:ext cx="4421318" cy="1356852"/>
              </a:xfrm>
              <a:prstGeom prst="trapezoid">
                <a:avLst>
                  <a:gd name="adj" fmla="val 32434"/>
                </a:avLst>
              </a:prstGeom>
              <a:gradFill flip="none" rotWithShape="1">
                <a:gsLst>
                  <a:gs pos="18000">
                    <a:srgbClr val="003399"/>
                  </a:gs>
                  <a:gs pos="100000">
                    <a:srgbClr val="33CCFF">
                      <a:alpha val="7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10">
                <a:extLst>
                  <a:ext uri="{FF2B5EF4-FFF2-40B4-BE49-F238E27FC236}">
                    <a16:creationId xmlns:a16="http://schemas.microsoft.com/office/drawing/2014/main" id="{2D4E1CF7-E8D7-4865-9BFE-7604C1E284A9}"/>
                  </a:ext>
                </a:extLst>
              </p:cNvPr>
              <p:cNvSpPr/>
              <p:nvPr/>
            </p:nvSpPr>
            <p:spPr>
              <a:xfrm rot="4320000" flipV="1">
                <a:off x="2705761" y="2742788"/>
                <a:ext cx="2997389" cy="1356852"/>
              </a:xfrm>
              <a:custGeom>
                <a:avLst/>
                <a:gdLst>
                  <a:gd name="connsiteX0" fmla="*/ 0 w 2997389"/>
                  <a:gd name="connsiteY0" fmla="*/ 1356852 h 1356852"/>
                  <a:gd name="connsiteX1" fmla="*/ 2997389 w 2997389"/>
                  <a:gd name="connsiteY1" fmla="*/ 1356852 h 1356852"/>
                  <a:gd name="connsiteX2" fmla="*/ 2556521 w 2997389"/>
                  <a:gd name="connsiteY2" fmla="*/ 0 h 1356852"/>
                  <a:gd name="connsiteX3" fmla="*/ 440081 w 2997389"/>
                  <a:gd name="connsiteY3" fmla="*/ 0 h 1356852"/>
                </a:gdLst>
                <a:ahLst/>
                <a:cxnLst>
                  <a:cxn ang="0">
                    <a:pos x="connsiteX0" y="connsiteY0"/>
                  </a:cxn>
                  <a:cxn ang="0">
                    <a:pos x="connsiteX1" y="connsiteY1"/>
                  </a:cxn>
                  <a:cxn ang="0">
                    <a:pos x="connsiteX2" y="connsiteY2"/>
                  </a:cxn>
                  <a:cxn ang="0">
                    <a:pos x="connsiteX3" y="connsiteY3"/>
                  </a:cxn>
                </a:cxnLst>
                <a:rect l="l" t="t" r="r" b="b"/>
                <a:pathLst>
                  <a:path w="2997389" h="1356852">
                    <a:moveTo>
                      <a:pt x="0" y="1356852"/>
                    </a:moveTo>
                    <a:lnTo>
                      <a:pt x="2997389" y="1356852"/>
                    </a:lnTo>
                    <a:lnTo>
                      <a:pt x="2556521" y="0"/>
                    </a:lnTo>
                    <a:lnTo>
                      <a:pt x="440081" y="0"/>
                    </a:lnTo>
                    <a:close/>
                  </a:path>
                </a:pathLst>
              </a:custGeom>
              <a:gradFill flip="none" rotWithShape="1">
                <a:gsLst>
                  <a:gs pos="0">
                    <a:srgbClr val="003399"/>
                  </a:gs>
                  <a:gs pos="100000">
                    <a:srgbClr val="33CCFF">
                      <a:alpha val="7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4" name="Freeform: Shape 13">
                <a:extLst>
                  <a:ext uri="{FF2B5EF4-FFF2-40B4-BE49-F238E27FC236}">
                    <a16:creationId xmlns:a16="http://schemas.microsoft.com/office/drawing/2014/main" id="{46F3E750-3C91-42F4-90AD-C3EFD3E6D9BC}"/>
                  </a:ext>
                </a:extLst>
              </p:cNvPr>
              <p:cNvSpPr/>
              <p:nvPr/>
            </p:nvSpPr>
            <p:spPr>
              <a:xfrm flipV="1">
                <a:off x="3885341" y="4636912"/>
                <a:ext cx="4421318" cy="1356852"/>
              </a:xfrm>
              <a:custGeom>
                <a:avLst/>
                <a:gdLst>
                  <a:gd name="connsiteX0" fmla="*/ 0 w 4421318"/>
                  <a:gd name="connsiteY0" fmla="*/ 1356852 h 1356852"/>
                  <a:gd name="connsiteX1" fmla="*/ 2993992 w 4421318"/>
                  <a:gd name="connsiteY1" fmla="*/ 1356852 h 1356852"/>
                  <a:gd name="connsiteX2" fmla="*/ 2553843 w 4421318"/>
                  <a:gd name="connsiteY2" fmla="*/ 2212 h 1356852"/>
                  <a:gd name="connsiteX3" fmla="*/ 3980278 w 4421318"/>
                  <a:gd name="connsiteY3" fmla="*/ 1463 h 1356852"/>
                  <a:gd name="connsiteX4" fmla="*/ 4420671 w 4421318"/>
                  <a:gd name="connsiteY4" fmla="*/ 1356852 h 1356852"/>
                  <a:gd name="connsiteX5" fmla="*/ 4421318 w 4421318"/>
                  <a:gd name="connsiteY5" fmla="*/ 1356852 h 1356852"/>
                  <a:gd name="connsiteX6" fmla="*/ 3981237 w 4421318"/>
                  <a:gd name="connsiteY6" fmla="*/ 0 h 1356852"/>
                  <a:gd name="connsiteX7" fmla="*/ 440081 w 4421318"/>
                  <a:gd name="connsiteY7" fmla="*/ 0 h 13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1318" h="1356852">
                    <a:moveTo>
                      <a:pt x="0" y="1356852"/>
                    </a:moveTo>
                    <a:lnTo>
                      <a:pt x="2993992" y="1356852"/>
                    </a:lnTo>
                    <a:lnTo>
                      <a:pt x="2553843" y="2212"/>
                    </a:lnTo>
                    <a:lnTo>
                      <a:pt x="3980278" y="1463"/>
                    </a:lnTo>
                    <a:lnTo>
                      <a:pt x="4420671" y="1356852"/>
                    </a:lnTo>
                    <a:lnTo>
                      <a:pt x="4421318" y="1356852"/>
                    </a:lnTo>
                    <a:lnTo>
                      <a:pt x="3981237" y="0"/>
                    </a:lnTo>
                    <a:lnTo>
                      <a:pt x="440081" y="0"/>
                    </a:lnTo>
                    <a:close/>
                  </a:path>
                </a:pathLst>
              </a:custGeom>
              <a:gradFill flip="none" rotWithShape="1">
                <a:gsLst>
                  <a:gs pos="35000">
                    <a:srgbClr val="003399"/>
                  </a:gs>
                  <a:gs pos="100000">
                    <a:srgbClr val="33CCFF">
                      <a:alpha val="7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2" name="Oval 1">
              <a:extLst>
                <a:ext uri="{FF2B5EF4-FFF2-40B4-BE49-F238E27FC236}">
                  <a16:creationId xmlns:a16="http://schemas.microsoft.com/office/drawing/2014/main" id="{6A46FDA4-0D08-4A5F-92B7-EB6E0D9A4454}"/>
                </a:ext>
              </a:extLst>
            </p:cNvPr>
            <p:cNvSpPr/>
            <p:nvPr/>
          </p:nvSpPr>
          <p:spPr>
            <a:xfrm>
              <a:off x="4678616" y="2180430"/>
              <a:ext cx="2792810" cy="2792810"/>
            </a:xfrm>
            <a:prstGeom prst="ellipse">
              <a:avLst/>
            </a:prstGeom>
            <a:gradFill>
              <a:gsLst>
                <a:gs pos="49000">
                  <a:schemeClr val="bg1"/>
                </a:gs>
                <a:gs pos="93000">
                  <a:schemeClr val="tx2">
                    <a:lumMod val="40000"/>
                    <a:lumOff val="60000"/>
                  </a:schemeClr>
                </a:gs>
              </a:gsLst>
              <a:path path="circle">
                <a:fillToRect l="50000" t="50000" r="50000" b="50000"/>
              </a:path>
            </a:gradFill>
            <a:ln>
              <a:noFill/>
            </a:ln>
            <a:effectLst>
              <a:innerShdw blurRad="228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AFB2AD51-CF1A-4BD3-94B0-9A94D439D01E}"/>
                </a:ext>
              </a:extLst>
            </p:cNvPr>
            <p:cNvSpPr/>
            <p:nvPr/>
          </p:nvSpPr>
          <p:spPr>
            <a:xfrm>
              <a:off x="4859325" y="2361139"/>
              <a:ext cx="2431392" cy="243139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6A46FDA4-0D08-4A5F-92B7-EB6E0D9A4454}"/>
                </a:ext>
              </a:extLst>
            </p:cNvPr>
            <p:cNvSpPr/>
            <p:nvPr/>
          </p:nvSpPr>
          <p:spPr>
            <a:xfrm>
              <a:off x="5201385" y="2660140"/>
              <a:ext cx="1734116" cy="1734115"/>
            </a:xfrm>
            <a:prstGeom prst="ellipse">
              <a:avLst/>
            </a:prstGeom>
            <a:solidFill>
              <a:schemeClr val="accent2"/>
            </a:solidFill>
            <a:ln>
              <a:noFill/>
            </a:ln>
            <a:effectLst>
              <a:innerShdw blurRad="2286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5" name="TextBox 54">
            <a:extLst>
              <a:ext uri="{FF2B5EF4-FFF2-40B4-BE49-F238E27FC236}">
                <a16:creationId xmlns:a16="http://schemas.microsoft.com/office/drawing/2014/main" id="{7A92656A-9860-4539-A43B-315C763F7258}"/>
              </a:ext>
            </a:extLst>
          </p:cNvPr>
          <p:cNvSpPr txBox="1"/>
          <p:nvPr/>
        </p:nvSpPr>
        <p:spPr>
          <a:xfrm>
            <a:off x="2196687" y="5876110"/>
            <a:ext cx="9677813" cy="707886"/>
          </a:xfrm>
          <a:prstGeom prst="rect">
            <a:avLst/>
          </a:prstGeom>
          <a:noFill/>
        </p:spPr>
        <p:txBody>
          <a:bodyPr wrap="square" rtlCol="0">
            <a:spAutoFit/>
          </a:bodyPr>
          <a:lstStyle/>
          <a:p>
            <a:r>
              <a:rPr lang="en-IN" sz="40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TYPES OF CRYPTOCURRENCY</a:t>
            </a:r>
            <a:endParaRPr lang="en-IN" sz="2400"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57" name="TextBox 56">
            <a:extLst>
              <a:ext uri="{FF2B5EF4-FFF2-40B4-BE49-F238E27FC236}">
                <a16:creationId xmlns:a16="http://schemas.microsoft.com/office/drawing/2014/main" id="{7A92656A-9860-4539-A43B-315C763F7258}"/>
              </a:ext>
            </a:extLst>
          </p:cNvPr>
          <p:cNvSpPr txBox="1"/>
          <p:nvPr/>
        </p:nvSpPr>
        <p:spPr>
          <a:xfrm rot="19976325">
            <a:off x="4737636" y="1673597"/>
            <a:ext cx="2438938" cy="584775"/>
          </a:xfrm>
          <a:prstGeom prst="rect">
            <a:avLst/>
          </a:prstGeom>
          <a:noFill/>
        </p:spPr>
        <p:txBody>
          <a:bodyPr wrap="square" rtlCol="0">
            <a:spAutoFit/>
          </a:bodyPr>
          <a:lstStyle/>
          <a:p>
            <a:r>
              <a:rPr lang="en-IN" sz="32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Bitcoin</a:t>
            </a:r>
            <a:endParaRPr lang="en-IN"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58" name="TextBox 57">
            <a:extLst>
              <a:ext uri="{FF2B5EF4-FFF2-40B4-BE49-F238E27FC236}">
                <a16:creationId xmlns:a16="http://schemas.microsoft.com/office/drawing/2014/main" id="{7A92656A-9860-4539-A43B-315C763F7258}"/>
              </a:ext>
            </a:extLst>
          </p:cNvPr>
          <p:cNvSpPr txBox="1"/>
          <p:nvPr/>
        </p:nvSpPr>
        <p:spPr>
          <a:xfrm rot="2416103">
            <a:off x="6371467" y="2763243"/>
            <a:ext cx="2438938" cy="523220"/>
          </a:xfrm>
          <a:prstGeom prst="rect">
            <a:avLst/>
          </a:prstGeom>
          <a:noFill/>
        </p:spPr>
        <p:txBody>
          <a:bodyPr wrap="square" rtlCol="0">
            <a:spAutoFit/>
          </a:bodyPr>
          <a:lstStyle/>
          <a:p>
            <a:r>
              <a:rPr lang="en-IN" sz="2800" b="1" spc="600" dirty="0" err="1">
                <a:solidFill>
                  <a:schemeClr val="bg1"/>
                </a:solidFill>
                <a:latin typeface="Century Gothic" panose="020B0502020202020204" pitchFamily="34" charset="0"/>
                <a:ea typeface="Roboto" panose="02000000000000000000" pitchFamily="2" charset="0"/>
                <a:cs typeface="Roboto" panose="02000000000000000000" pitchFamily="2" charset="0"/>
              </a:rPr>
              <a:t>Litecoin</a:t>
            </a:r>
            <a:endParaRPr lang="en-IN" sz="1600"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59" name="TextBox 58">
            <a:extLst>
              <a:ext uri="{FF2B5EF4-FFF2-40B4-BE49-F238E27FC236}">
                <a16:creationId xmlns:a16="http://schemas.microsoft.com/office/drawing/2014/main" id="{7A92656A-9860-4539-A43B-315C763F7258}"/>
              </a:ext>
            </a:extLst>
          </p:cNvPr>
          <p:cNvSpPr txBox="1"/>
          <p:nvPr/>
        </p:nvSpPr>
        <p:spPr>
          <a:xfrm rot="18083473">
            <a:off x="6076315" y="4420336"/>
            <a:ext cx="2438938" cy="461665"/>
          </a:xfrm>
          <a:prstGeom prst="rect">
            <a:avLst/>
          </a:prstGeom>
          <a:noFill/>
        </p:spPr>
        <p:txBody>
          <a:bodyPr wrap="square" rtlCol="0">
            <a:spAutoFit/>
          </a:bodyPr>
          <a:lstStyle/>
          <a:p>
            <a:r>
              <a:rPr lang="en-IN" sz="2400" b="1" spc="600" dirty="0" err="1">
                <a:solidFill>
                  <a:schemeClr val="bg1"/>
                </a:solidFill>
                <a:latin typeface="Century Gothic" panose="020B0502020202020204" pitchFamily="34" charset="0"/>
                <a:ea typeface="Roboto" panose="02000000000000000000" pitchFamily="2" charset="0"/>
                <a:cs typeface="Roboto" panose="02000000000000000000" pitchFamily="2" charset="0"/>
              </a:rPr>
              <a:t>Peercoin</a:t>
            </a:r>
            <a:endParaRPr lang="en-IN" sz="1400"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60" name="TextBox 59">
            <a:extLst>
              <a:ext uri="{FF2B5EF4-FFF2-40B4-BE49-F238E27FC236}">
                <a16:creationId xmlns:a16="http://schemas.microsoft.com/office/drawing/2014/main" id="{7A92656A-9860-4539-A43B-315C763F7258}"/>
              </a:ext>
            </a:extLst>
          </p:cNvPr>
          <p:cNvSpPr txBox="1"/>
          <p:nvPr/>
        </p:nvSpPr>
        <p:spPr>
          <a:xfrm rot="1205557">
            <a:off x="4420767" y="5008955"/>
            <a:ext cx="2438938" cy="400110"/>
          </a:xfrm>
          <a:prstGeom prst="rect">
            <a:avLst/>
          </a:prstGeom>
          <a:noFill/>
        </p:spPr>
        <p:txBody>
          <a:bodyPr wrap="square" rtlCol="0">
            <a:spAutoFit/>
          </a:bodyPr>
          <a:lstStyle/>
          <a:p>
            <a:r>
              <a:rPr lang="en-IN" sz="2000" b="1" spc="600" dirty="0" err="1">
                <a:solidFill>
                  <a:schemeClr val="bg1"/>
                </a:solidFill>
                <a:latin typeface="Century Gothic" panose="020B0502020202020204" pitchFamily="34" charset="0"/>
                <a:ea typeface="Roboto" panose="02000000000000000000" pitchFamily="2" charset="0"/>
                <a:cs typeface="Roboto" panose="02000000000000000000" pitchFamily="2" charset="0"/>
              </a:rPr>
              <a:t>Namecoin</a:t>
            </a:r>
            <a:endParaRPr lang="en-IN" sz="1200"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61" name="TextBox 60">
            <a:extLst>
              <a:ext uri="{FF2B5EF4-FFF2-40B4-BE49-F238E27FC236}">
                <a16:creationId xmlns:a16="http://schemas.microsoft.com/office/drawing/2014/main" id="{7A92656A-9860-4539-A43B-315C763F7258}"/>
              </a:ext>
            </a:extLst>
          </p:cNvPr>
          <p:cNvSpPr txBox="1"/>
          <p:nvPr/>
        </p:nvSpPr>
        <p:spPr>
          <a:xfrm rot="3700777">
            <a:off x="3361596" y="3681760"/>
            <a:ext cx="2438938" cy="400110"/>
          </a:xfrm>
          <a:prstGeom prst="rect">
            <a:avLst/>
          </a:prstGeom>
          <a:noFill/>
        </p:spPr>
        <p:txBody>
          <a:bodyPr wrap="square" rtlCol="0">
            <a:spAutoFit/>
          </a:bodyPr>
          <a:lstStyle/>
          <a:p>
            <a:r>
              <a:rPr lang="en-IN" sz="2000" b="1" spc="600" dirty="0" err="1">
                <a:solidFill>
                  <a:schemeClr val="bg1"/>
                </a:solidFill>
                <a:latin typeface="Century Gothic" panose="020B0502020202020204" pitchFamily="34" charset="0"/>
                <a:ea typeface="Roboto" panose="02000000000000000000" pitchFamily="2" charset="0"/>
                <a:cs typeface="Roboto" panose="02000000000000000000" pitchFamily="2" charset="0"/>
              </a:rPr>
              <a:t>Novacoin</a:t>
            </a:r>
            <a:endParaRPr lang="en-IN" sz="1200"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4616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C85D40-8154-4B38-8055-E6257C7A0416}"/>
              </a:ext>
            </a:extLst>
          </p:cNvPr>
          <p:cNvSpPr/>
          <p:nvPr/>
        </p:nvSpPr>
        <p:spPr>
          <a:xfrm>
            <a:off x="5268677" y="0"/>
            <a:ext cx="6923323" cy="6858000"/>
          </a:xfrm>
          <a:prstGeom prst="rect">
            <a:avLst/>
          </a:prstGeom>
          <a:blipFill dpi="0" rotWithShape="1">
            <a:blip r:embed="rId2"/>
            <a:srcRect/>
            <a:stretch>
              <a:fillRect l="-21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16571" y="-54529"/>
            <a:ext cx="12204457" cy="6871009"/>
          </a:xfrm>
          <a:prstGeom prst="rect">
            <a:avLst/>
          </a:pr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6685" y="-54529"/>
            <a:ext cx="2307772" cy="2307772"/>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5713" y="2269058"/>
            <a:ext cx="2295315" cy="2302941"/>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039" y="2281342"/>
            <a:ext cx="2295315" cy="2295315"/>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039" y="2279684"/>
            <a:ext cx="2290521" cy="2290521"/>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6393" y="4545742"/>
            <a:ext cx="2295315" cy="2295315"/>
          </a:xfrm>
          <a:prstGeom prst="rect">
            <a:avLst/>
          </a:prstGeom>
        </p:spPr>
      </p:pic>
      <p:sp>
        <p:nvSpPr>
          <p:cNvPr id="40" name="TextBox 39">
            <a:extLst>
              <a:ext uri="{FF2B5EF4-FFF2-40B4-BE49-F238E27FC236}">
                <a16:creationId xmlns:a16="http://schemas.microsoft.com/office/drawing/2014/main" id="{7A92656A-9860-4539-A43B-315C763F7258}"/>
              </a:ext>
            </a:extLst>
          </p:cNvPr>
          <p:cNvSpPr txBox="1"/>
          <p:nvPr/>
        </p:nvSpPr>
        <p:spPr>
          <a:xfrm>
            <a:off x="15891" y="2431370"/>
            <a:ext cx="5464338" cy="1077218"/>
          </a:xfrm>
          <a:prstGeom prst="rect">
            <a:avLst/>
          </a:prstGeom>
          <a:noFill/>
        </p:spPr>
        <p:txBody>
          <a:bodyPr wrap="square" rtlCol="0">
            <a:spAutoFit/>
          </a:bodyPr>
          <a:lstStyle/>
          <a:p>
            <a:pPr algn="ctr"/>
            <a:r>
              <a:rPr lang="en-IN" sz="32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OPEN OUT ON CRYPTOCURRENCY</a:t>
            </a:r>
            <a:endParaRPr lang="en-IN"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41" name="Diamond 40"/>
          <p:cNvSpPr/>
          <p:nvPr/>
        </p:nvSpPr>
        <p:spPr>
          <a:xfrm>
            <a:off x="217833" y="3480013"/>
            <a:ext cx="5021136" cy="5715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26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 y="0"/>
            <a:ext cx="12193121" cy="6871182"/>
          </a:xfrm>
          <a:prstGeom prst="rect">
            <a:avLst/>
          </a:prstGeom>
        </p:spPr>
      </p:pic>
      <p:sp>
        <p:nvSpPr>
          <p:cNvPr id="7" name="Rectangle 6"/>
          <p:cNvSpPr/>
          <p:nvPr/>
        </p:nvSpPr>
        <p:spPr>
          <a:xfrm>
            <a:off x="1121" y="0"/>
            <a:ext cx="12230100" cy="6858000"/>
          </a:xfrm>
          <a:prstGeom prst="rect">
            <a:avLst/>
          </a:prstGeom>
          <a:gradFill flip="none" rotWithShape="1">
            <a:gsLst>
              <a:gs pos="100000">
                <a:srgbClr val="00B0F0">
                  <a:alpha val="49000"/>
                </a:srgbClr>
              </a:gs>
              <a:gs pos="33000">
                <a:schemeClr val="tx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1122" y="2787706"/>
            <a:ext cx="5021136" cy="5715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19033" y="4210255"/>
            <a:ext cx="5021136" cy="5715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92656A-9860-4539-A43B-315C763F7258}"/>
              </a:ext>
            </a:extLst>
          </p:cNvPr>
          <p:cNvSpPr txBox="1"/>
          <p:nvPr/>
        </p:nvSpPr>
        <p:spPr>
          <a:xfrm>
            <a:off x="-306771" y="2919150"/>
            <a:ext cx="5632434" cy="1200329"/>
          </a:xfrm>
          <a:prstGeom prst="rect">
            <a:avLst/>
          </a:prstGeom>
          <a:noFill/>
        </p:spPr>
        <p:txBody>
          <a:bodyPr wrap="square" rtlCol="0">
            <a:spAutoFit/>
          </a:bodyPr>
          <a:lstStyle/>
          <a:p>
            <a:pPr algn="ctr"/>
            <a:r>
              <a:rPr lang="en-IN" sz="36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BITCOIN TECHNOLOGY</a:t>
            </a:r>
            <a:endParaRPr lang="en-IN" sz="2000"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7A92656A-9860-4539-A43B-315C763F7258}"/>
              </a:ext>
            </a:extLst>
          </p:cNvPr>
          <p:cNvSpPr txBox="1"/>
          <p:nvPr/>
        </p:nvSpPr>
        <p:spPr>
          <a:xfrm>
            <a:off x="5517832" y="1374716"/>
            <a:ext cx="6905558" cy="4832092"/>
          </a:xfrm>
          <a:prstGeom prst="rect">
            <a:avLst/>
          </a:prstGeom>
          <a:noFill/>
        </p:spPr>
        <p:txBody>
          <a:bodyPr wrap="square" rtlCol="0">
            <a:spAutoFit/>
          </a:bodyPr>
          <a:lstStyle/>
          <a:p>
            <a:pPr marL="742950" indent="-742950">
              <a:buFont typeface="+mj-lt"/>
              <a:buAutoNum type="arabicPeriod"/>
            </a:pPr>
            <a:r>
              <a:rPr lang="en-IN" sz="40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Distributed ledger technology.</a:t>
            </a:r>
          </a:p>
          <a:p>
            <a:pPr marL="742950" indent="-742950">
              <a:buFont typeface="+mj-lt"/>
              <a:buAutoNum type="arabicPeriod"/>
            </a:pPr>
            <a:r>
              <a:rPr lang="en-IN" sz="40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Mining.</a:t>
            </a:r>
          </a:p>
          <a:p>
            <a:pPr marL="742950" indent="-742950">
              <a:buFont typeface="+mj-lt"/>
              <a:buAutoNum type="arabicPeriod"/>
            </a:pPr>
            <a:r>
              <a:rPr lang="en-IN" sz="40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Mining hardware.</a:t>
            </a:r>
          </a:p>
          <a:p>
            <a:pPr marL="742950" indent="-742950">
              <a:buFont typeface="+mj-lt"/>
              <a:buAutoNum type="arabicPeriod"/>
            </a:pPr>
            <a:r>
              <a:rPr lang="en-IN" sz="40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Mining Software.</a:t>
            </a:r>
          </a:p>
          <a:p>
            <a:pPr marL="742950" indent="-742950">
              <a:buFont typeface="+mj-lt"/>
              <a:buAutoNum type="arabicPeriod"/>
            </a:pPr>
            <a:r>
              <a:rPr lang="en-IN" sz="4000" b="1" spc="600" dirty="0" err="1">
                <a:solidFill>
                  <a:schemeClr val="bg1"/>
                </a:solidFill>
                <a:latin typeface="Century Gothic" panose="020B0502020202020204" pitchFamily="34" charset="0"/>
                <a:ea typeface="Roboto" panose="02000000000000000000" pitchFamily="2" charset="0"/>
                <a:cs typeface="Roboto" panose="02000000000000000000" pitchFamily="2" charset="0"/>
              </a:rPr>
              <a:t>Blockchain</a:t>
            </a:r>
            <a:r>
              <a:rPr lang="en-IN" sz="40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a:t>
            </a:r>
          </a:p>
          <a:p>
            <a:pPr marL="742950" indent="-742950">
              <a:buFont typeface="+mj-lt"/>
              <a:buAutoNum type="arabicPeriod"/>
            </a:pPr>
            <a:r>
              <a:rPr lang="en-IN" sz="4000" b="1" spc="600" dirty="0">
                <a:solidFill>
                  <a:schemeClr val="bg1"/>
                </a:solidFill>
                <a:latin typeface="Century Gothic" panose="020B0502020202020204" pitchFamily="34" charset="0"/>
                <a:ea typeface="Roboto" panose="02000000000000000000" pitchFamily="2" charset="0"/>
                <a:cs typeface="Roboto" panose="02000000000000000000" pitchFamily="2" charset="0"/>
              </a:rPr>
              <a:t>Bitcoin Wallets</a:t>
            </a:r>
          </a:p>
          <a:p>
            <a:pPr marL="742950" indent="-742950">
              <a:buFont typeface="+mj-lt"/>
              <a:buAutoNum type="arabicPeriod"/>
            </a:pPr>
            <a:endParaRPr lang="en-IN" sz="2400" b="1" spc="600" dirty="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98684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415</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Michal Zavacky</cp:lastModifiedBy>
  <cp:revision>163</cp:revision>
  <dcterms:created xsi:type="dcterms:W3CDTF">2019-06-21T18:00:35Z</dcterms:created>
  <dcterms:modified xsi:type="dcterms:W3CDTF">2019-06-22T12:08:13Z</dcterms:modified>
</cp:coreProperties>
</file>