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277" r:id="rId3"/>
    <p:sldId id="278" r:id="rId4"/>
    <p:sldId id="279" r:id="rId5"/>
    <p:sldId id="280" r:id="rId6"/>
    <p:sldId id="286" r:id="rId7"/>
    <p:sldId id="287" r:id="rId8"/>
    <p:sldId id="288" r:id="rId9"/>
    <p:sldId id="289" r:id="rId10"/>
    <p:sldId id="28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4536"/>
    <a:srgbClr val="26978A"/>
    <a:srgbClr val="C93656"/>
    <a:srgbClr val="355E71"/>
    <a:srgbClr val="C26E32"/>
    <a:srgbClr val="CF7263"/>
    <a:srgbClr val="F09C60"/>
    <a:srgbClr val="54C5B8"/>
    <a:srgbClr val="2A4B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660"/>
  </p:normalViewPr>
  <p:slideViewPr>
    <p:cSldViewPr snapToGrid="0">
      <p:cViewPr>
        <p:scale>
          <a:sx n="60" d="100"/>
          <a:sy n="60" d="100"/>
        </p:scale>
        <p:origin x="1236"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AB59A-9260-4549-BC63-19BC83537205}" type="datetimeFigureOut">
              <a:rPr lang="en-GB" smtClean="0"/>
              <a:t>19/07/2019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0A6BF-9C0F-4B75-B649-308EE76ADC91}" type="slidenum">
              <a:rPr lang="en-GB" smtClean="0"/>
              <a:t>‹#›</a:t>
            </a:fld>
            <a:endParaRPr lang="en-GB"/>
          </a:p>
        </p:txBody>
      </p:sp>
    </p:spTree>
    <p:extLst>
      <p:ext uri="{BB962C8B-B14F-4D97-AF65-F5344CB8AC3E}">
        <p14:creationId xmlns:p14="http://schemas.microsoft.com/office/powerpoint/2010/main" val="1621326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713704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22000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2357599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62B800-DB70-4784-A0C9-95F616570C95}"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296093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F62B800-DB70-4784-A0C9-95F616570C95}" type="datetimeFigureOut">
              <a:rPr lang="en-GB" smtClean="0"/>
              <a:t>19/07/2019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192599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62B800-DB70-4784-A0C9-95F616570C95}" type="datetimeFigureOut">
              <a:rPr lang="en-GB" smtClean="0"/>
              <a:t>19/07/2019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136729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62B800-DB70-4784-A0C9-95F616570C95}" type="datetimeFigureOut">
              <a:rPr lang="en-GB" smtClean="0"/>
              <a:t>19/07/2019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43282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62B800-DB70-4784-A0C9-95F616570C95}" type="datetimeFigureOut">
              <a:rPr lang="en-GB" smtClean="0"/>
              <a:t>19/07/2019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107614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2B800-DB70-4784-A0C9-95F616570C95}" type="datetimeFigureOut">
              <a:rPr lang="en-GB" smtClean="0"/>
              <a:t>19/07/2019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3459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62B800-DB70-4784-A0C9-95F616570C95}" type="datetimeFigureOut">
              <a:rPr lang="en-GB" smtClean="0"/>
              <a:t>19/07/2019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49615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F62B800-DB70-4784-A0C9-95F616570C95}" type="datetimeFigureOut">
              <a:rPr lang="en-GB" smtClean="0"/>
              <a:t>19/07/2019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3FF95-C57E-4573-8FBD-8B3EFB8DF721}" type="slidenum">
              <a:rPr lang="en-GB" smtClean="0"/>
              <a:t>‹#›</a:t>
            </a:fld>
            <a:endParaRPr lang="en-GB"/>
          </a:p>
        </p:txBody>
      </p:sp>
    </p:spTree>
    <p:extLst>
      <p:ext uri="{BB962C8B-B14F-4D97-AF65-F5344CB8AC3E}">
        <p14:creationId xmlns:p14="http://schemas.microsoft.com/office/powerpoint/2010/main" val="1381756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2B800-DB70-4784-A0C9-95F616570C95}" type="datetimeFigureOut">
              <a:rPr lang="en-GB" smtClean="0"/>
              <a:t>19/07/2019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3FF95-C57E-4573-8FBD-8B3EFB8DF721}" type="slidenum">
              <a:rPr lang="en-GB" smtClean="0"/>
              <a:t>‹#›</a:t>
            </a:fld>
            <a:endParaRPr lang="en-GB"/>
          </a:p>
        </p:txBody>
      </p:sp>
    </p:spTree>
    <p:extLst>
      <p:ext uri="{BB962C8B-B14F-4D97-AF65-F5344CB8AC3E}">
        <p14:creationId xmlns:p14="http://schemas.microsoft.com/office/powerpoint/2010/main" val="100122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6"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4"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00448" y="2652322"/>
            <a:ext cx="4991100" cy="675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lumMod val="95000"/>
                    <a:lumOff val="5000"/>
                  </a:schemeClr>
                </a:solidFill>
                <a:latin typeface="Century Gothic" panose="020B0502020202020204" pitchFamily="34" charset="0"/>
              </a:rPr>
              <a:t>ABSTRACT</a:t>
            </a:r>
            <a:endParaRPr lang="en-GB" sz="4000" b="1" dirty="0">
              <a:solidFill>
                <a:schemeClr val="tx1">
                  <a:lumMod val="95000"/>
                  <a:lumOff val="5000"/>
                </a:schemeClr>
              </a:solidFill>
              <a:latin typeface="Century Gothic" panose="020B0502020202020204" pitchFamily="34" charset="0"/>
            </a:endParaRPr>
          </a:p>
        </p:txBody>
      </p:sp>
      <p:sp>
        <p:nvSpPr>
          <p:cNvPr id="9" name="Rectangle 8"/>
          <p:cNvSpPr/>
          <p:nvPr/>
        </p:nvSpPr>
        <p:spPr>
          <a:xfrm>
            <a:off x="2198913" y="3416300"/>
            <a:ext cx="7794171" cy="791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spc="600" dirty="0" smtClean="0">
                <a:solidFill>
                  <a:schemeClr val="bg1"/>
                </a:solidFill>
                <a:latin typeface="Century Gothic" panose="020B0502020202020204" pitchFamily="34" charset="0"/>
              </a:rPr>
              <a:t>“People </a:t>
            </a:r>
            <a:r>
              <a:rPr lang="en-GB" sz="2000" spc="600" dirty="0">
                <a:solidFill>
                  <a:schemeClr val="bg1"/>
                </a:solidFill>
                <a:latin typeface="Century Gothic" panose="020B0502020202020204" pitchFamily="34" charset="0"/>
              </a:rPr>
              <a:t>like abstract art because it makes them feel </a:t>
            </a:r>
            <a:r>
              <a:rPr lang="en-GB" sz="2000" spc="600" dirty="0" smtClean="0">
                <a:solidFill>
                  <a:schemeClr val="bg1"/>
                </a:solidFill>
                <a:latin typeface="Century Gothic" panose="020B0502020202020204" pitchFamily="34" charset="0"/>
              </a:rPr>
              <a:t>clever”</a:t>
            </a:r>
            <a:endParaRPr lang="en-GB" sz="2000" spc="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9648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88687" y="-159657"/>
            <a:ext cx="12675493" cy="7205034"/>
          </a:xfrm>
          <a:prstGeom prst="rect">
            <a:avLst/>
          </a:prstGeom>
          <a:gradFill flip="none" rotWithShape="1">
            <a:gsLst>
              <a:gs pos="100000">
                <a:schemeClr val="bg1">
                  <a:lumMod val="85000"/>
                </a:schemeClr>
              </a:gs>
              <a:gs pos="0">
                <a:schemeClr val="bg1">
                  <a:lumMod val="9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9" name="Straight Connector 38" hidden="1"/>
          <p:cNvCxnSpPr>
            <a:cxnSpLocks/>
          </p:cNvCxnSpPr>
          <p:nvPr/>
        </p:nvCxnSpPr>
        <p:spPr>
          <a:xfrm rot="3600000">
            <a:off x="6866021" y="2126655"/>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hidden="1"/>
          <p:cNvCxnSpPr>
            <a:cxnSpLocks/>
          </p:cNvCxnSpPr>
          <p:nvPr/>
        </p:nvCxnSpPr>
        <p:spPr>
          <a:xfrm rot="18000000" flipV="1">
            <a:off x="6866019" y="4794086"/>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hidden="1"/>
          <p:cNvCxnSpPr/>
          <p:nvPr/>
        </p:nvCxnSpPr>
        <p:spPr>
          <a:xfrm>
            <a:off x="4555958" y="792939"/>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hidden="1"/>
          <p:cNvCxnSpPr/>
          <p:nvPr/>
        </p:nvCxnSpPr>
        <p:spPr>
          <a:xfrm>
            <a:off x="4555956" y="6127802"/>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hidden="1"/>
          <p:cNvCxnSpPr>
            <a:cxnSpLocks/>
          </p:cNvCxnSpPr>
          <p:nvPr/>
        </p:nvCxnSpPr>
        <p:spPr>
          <a:xfrm rot="18000000" flipH="1">
            <a:off x="2245894" y="2126655"/>
            <a:ext cx="30800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hidden="1"/>
          <p:cNvCxnSpPr>
            <a:cxnSpLocks/>
          </p:cNvCxnSpPr>
          <p:nvPr/>
        </p:nvCxnSpPr>
        <p:spPr>
          <a:xfrm rot="3600000" flipH="1" flipV="1">
            <a:off x="2245894" y="4794086"/>
            <a:ext cx="308008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004476" y="1603828"/>
            <a:ext cx="10289166" cy="1016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latin typeface="Century Gothic" panose="020B0502020202020204" pitchFamily="34" charset="0"/>
              </a:rPr>
              <a:t>WHAT MAKES A GOOD ABSTRACT?</a:t>
            </a:r>
            <a:endParaRPr lang="en-GB" sz="4800" b="1" dirty="0">
              <a:solidFill>
                <a:schemeClr val="bg1"/>
              </a:solidFill>
              <a:latin typeface="Century Gothic" panose="020B0502020202020204" pitchFamily="34" charset="0"/>
            </a:endParaRPr>
          </a:p>
        </p:txBody>
      </p:sp>
      <p:sp>
        <p:nvSpPr>
          <p:cNvPr id="47" name="Rectangle 46"/>
          <p:cNvSpPr/>
          <p:nvPr/>
        </p:nvSpPr>
        <p:spPr>
          <a:xfrm>
            <a:off x="1489973" y="2619828"/>
            <a:ext cx="9318172"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Century Gothic" panose="020B0502020202020204" pitchFamily="34" charset="0"/>
              </a:rPr>
              <a:t>A good informative abstract acts as a surrogate for the work itself. That is, the researcher presents and explains all the main arguments and the important results and evidence in the paper.</a:t>
            </a:r>
            <a:endParaRPr lang="en-GB" sz="2000" b="1" dirty="0">
              <a:solidFill>
                <a:schemeClr val="tx1"/>
              </a:solidFill>
              <a:latin typeface="Century Gothic" panose="020B0502020202020204" pitchFamily="34" charset="0"/>
            </a:endParaRPr>
          </a:p>
        </p:txBody>
      </p:sp>
      <p:sp>
        <p:nvSpPr>
          <p:cNvPr id="48" name="Rectangle 47"/>
          <p:cNvSpPr/>
          <p:nvPr/>
        </p:nvSpPr>
        <p:spPr>
          <a:xfrm>
            <a:off x="10247085" y="5842000"/>
            <a:ext cx="2239719" cy="6604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Century Gothic" panose="020B0502020202020204" pitchFamily="34" charset="0"/>
              </a:rPr>
              <a:t>Thank You</a:t>
            </a:r>
            <a:endParaRPr lang="en-GB"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2562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2B271AF6-78B2-4228-8832-098BA6386738}"/>
              </a:ext>
            </a:extLst>
          </p:cNvPr>
          <p:cNvSpPr/>
          <p:nvPr/>
        </p:nvSpPr>
        <p:spPr>
          <a:xfrm>
            <a:off x="-12700" y="0"/>
            <a:ext cx="12192000" cy="6858000"/>
          </a:xfrm>
          <a:prstGeom prst="rect">
            <a:avLst/>
          </a:prstGeom>
          <a:gradFill>
            <a:gsLst>
              <a:gs pos="0">
                <a:schemeClr val="tx1">
                  <a:alpha val="3000"/>
                </a:schemeClr>
              </a:gs>
              <a:gs pos="48000">
                <a:schemeClr val="tx1">
                  <a:lumMod val="85000"/>
                  <a:lumOff val="15000"/>
                  <a:alpha val="80000"/>
                </a:schemeClr>
              </a:gs>
              <a:gs pos="100000">
                <a:srgbClr val="00206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429822"/>
            <a:ext cx="8204200"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bg1"/>
                </a:solidFill>
                <a:latin typeface="Century Gothic" panose="020B0502020202020204" pitchFamily="34" charset="0"/>
              </a:rPr>
              <a:t>WHAT IS ABSTRACT OF RESEARCH PAPER?</a:t>
            </a:r>
            <a:endParaRPr lang="en-GB" sz="3200" b="1" dirty="0">
              <a:solidFill>
                <a:schemeClr val="bg1"/>
              </a:solidFill>
              <a:latin typeface="Century Gothic" panose="020B0502020202020204" pitchFamily="34" charset="0"/>
            </a:endParaRPr>
          </a:p>
        </p:txBody>
      </p:sp>
      <p:sp>
        <p:nvSpPr>
          <p:cNvPr id="8" name="Rectangle 7"/>
          <p:cNvSpPr/>
          <p:nvPr/>
        </p:nvSpPr>
        <p:spPr>
          <a:xfrm>
            <a:off x="0" y="1104900"/>
            <a:ext cx="9144000" cy="3751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sz="2400" dirty="0">
                <a:solidFill>
                  <a:schemeClr val="tx1">
                    <a:lumMod val="95000"/>
                    <a:lumOff val="5000"/>
                  </a:schemeClr>
                </a:solidFill>
                <a:latin typeface="Century Gothic" panose="020B0502020202020204" pitchFamily="34" charset="0"/>
              </a:rPr>
              <a:t>An abstract summarizes, usually in one paragraph of 300 words or less, the major aspects of the entire paper in a prescribed sequence that includes: 1) the overall purpose of the study and the research problem(s) you investigated; 2) the basic design of the study; 3) major findings or trends found as a result of your analysis; and, 4) a brief summary of your interpretations and conclusions.</a:t>
            </a:r>
            <a:endParaRPr lang="en-GB" sz="2400" dirty="0">
              <a:solidFill>
                <a:schemeClr val="tx1">
                  <a:lumMod val="95000"/>
                  <a:lumOff val="5000"/>
                </a:schemeClr>
              </a:solidFill>
              <a:latin typeface="Century Gothic" panose="020B0502020202020204" pitchFamily="34" charset="0"/>
            </a:endParaRPr>
          </a:p>
        </p:txBody>
      </p:sp>
    </p:spTree>
    <p:extLst>
      <p:ext uri="{BB962C8B-B14F-4D97-AF65-F5344CB8AC3E}">
        <p14:creationId xmlns:p14="http://schemas.microsoft.com/office/powerpoint/2010/main" val="229256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1" y="429822"/>
            <a:ext cx="10058401"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Century Gothic" panose="020B0502020202020204" pitchFamily="34" charset="0"/>
              </a:rPr>
              <a:t>WHAT IS THE DIFFERENCE BETWEEN AN ABSTRACT AND A SUMMARY?</a:t>
            </a:r>
            <a:endParaRPr lang="en-GB" sz="2400" b="1" dirty="0">
              <a:solidFill>
                <a:schemeClr val="bg1"/>
              </a:solidFill>
              <a:latin typeface="Century Gothic" panose="020B0502020202020204" pitchFamily="34" charset="0"/>
            </a:endParaRPr>
          </a:p>
        </p:txBody>
      </p:sp>
      <p:sp>
        <p:nvSpPr>
          <p:cNvPr id="43" name="Rectangle 42"/>
          <p:cNvSpPr/>
          <p:nvPr/>
        </p:nvSpPr>
        <p:spPr>
          <a:xfrm>
            <a:off x="368968" y="1461083"/>
            <a:ext cx="7491663" cy="374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sz="2000" dirty="0">
                <a:solidFill>
                  <a:schemeClr val="tx1">
                    <a:lumMod val="95000"/>
                    <a:lumOff val="5000"/>
                  </a:schemeClr>
                </a:solidFill>
                <a:latin typeface="Century Gothic" panose="020B0502020202020204" pitchFamily="34" charset="0"/>
              </a:rPr>
              <a:t>Its a short note that express the contents of the </a:t>
            </a:r>
            <a:r>
              <a:rPr lang="en-GB" sz="2000" dirty="0" smtClean="0">
                <a:solidFill>
                  <a:schemeClr val="tx1">
                    <a:lumMod val="95000"/>
                    <a:lumOff val="5000"/>
                  </a:schemeClr>
                </a:solidFill>
                <a:latin typeface="Century Gothic" panose="020B0502020202020204" pitchFamily="34" charset="0"/>
              </a:rPr>
              <a:t>work. One </a:t>
            </a:r>
            <a:r>
              <a:rPr lang="en-GB" sz="2000" dirty="0">
                <a:solidFill>
                  <a:schemeClr val="tx1">
                    <a:lumMod val="95000"/>
                    <a:lumOff val="5000"/>
                  </a:schemeClr>
                </a:solidFill>
                <a:latin typeface="Century Gothic" panose="020B0502020202020204" pitchFamily="34" charset="0"/>
              </a:rPr>
              <a:t>basic difference: An abstract is always at the beginning of a academic paper. A conclusion is always at the end. A summary could be anywhere, even separate from the paper itself, so it's a bit more slippery.</a:t>
            </a:r>
            <a:endParaRPr lang="en-GB" sz="2000" dirty="0">
              <a:solidFill>
                <a:schemeClr val="tx1">
                  <a:lumMod val="95000"/>
                  <a:lumOff val="5000"/>
                </a:schemeClr>
              </a:solidFill>
              <a:latin typeface="Century Gothic" panose="020B0502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5757" y="1461082"/>
            <a:ext cx="2438400" cy="3743325"/>
          </a:xfrm>
          <a:prstGeom prst="rect">
            <a:avLst/>
          </a:prstGeom>
        </p:spPr>
      </p:pic>
    </p:spTree>
    <p:extLst>
      <p:ext uri="{BB962C8B-B14F-4D97-AF65-F5344CB8AC3E}">
        <p14:creationId xmlns:p14="http://schemas.microsoft.com/office/powerpoint/2010/main" val="2294540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0" y="429822"/>
            <a:ext cx="6320590"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Century Gothic" panose="020B0502020202020204" pitchFamily="34" charset="0"/>
              </a:rPr>
              <a:t>HOW DO YOU SUMMARIZE AN ABSTRACT?</a:t>
            </a:r>
            <a:endParaRPr lang="en-GB" sz="2400" b="1" dirty="0">
              <a:solidFill>
                <a:schemeClr val="bg1"/>
              </a:solidFill>
              <a:latin typeface="Century Gothic" panose="020B0502020202020204" pitchFamily="34" charset="0"/>
            </a:endParaRPr>
          </a:p>
        </p:txBody>
      </p:sp>
      <p:sp>
        <p:nvSpPr>
          <p:cNvPr id="40" name="Rectangle 39"/>
          <p:cNvSpPr/>
          <p:nvPr/>
        </p:nvSpPr>
        <p:spPr>
          <a:xfrm>
            <a:off x="176464" y="1316704"/>
            <a:ext cx="9304421" cy="374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anose="05000000000000000000" pitchFamily="2" charset="2"/>
              <a:buChar char="v"/>
            </a:pPr>
            <a:r>
              <a:rPr lang="en-GB" sz="2000" dirty="0" smtClean="0">
                <a:solidFill>
                  <a:schemeClr val="tx1">
                    <a:lumMod val="95000"/>
                    <a:lumOff val="5000"/>
                  </a:schemeClr>
                </a:solidFill>
                <a:latin typeface="Century Gothic" panose="020B0502020202020204" pitchFamily="34" charset="0"/>
              </a:rPr>
              <a:t>Read the abstract. Abstracts </a:t>
            </a:r>
            <a:r>
              <a:rPr lang="en-GB" sz="2000" dirty="0">
                <a:solidFill>
                  <a:schemeClr val="tx1">
                    <a:lumMod val="95000"/>
                    <a:lumOff val="5000"/>
                  </a:schemeClr>
                </a:solidFill>
                <a:latin typeface="Century Gothic" panose="020B0502020202020204" pitchFamily="34" charset="0"/>
              </a:rPr>
              <a:t>are short paragraphs written by the author to summarize research articles</a:t>
            </a:r>
            <a:r>
              <a:rPr lang="en-GB" sz="2000" dirty="0" smtClean="0">
                <a:solidFill>
                  <a:schemeClr val="tx1">
                    <a:lumMod val="95000"/>
                    <a:lumOff val="5000"/>
                  </a:schemeClr>
                </a:solidFill>
                <a:latin typeface="Century Gothic" panose="020B0502020202020204" pitchFamily="34" charset="0"/>
              </a:rPr>
              <a:t>.</a:t>
            </a:r>
          </a:p>
          <a:p>
            <a:pPr marL="342900" indent="-342900">
              <a:lnSpc>
                <a:spcPct val="150000"/>
              </a:lnSpc>
              <a:buFont typeface="Wingdings" panose="05000000000000000000" pitchFamily="2" charset="2"/>
              <a:buChar char="v"/>
            </a:pPr>
            <a:r>
              <a:rPr lang="en-GB" sz="2000" dirty="0" smtClean="0">
                <a:solidFill>
                  <a:schemeClr val="tx1">
                    <a:lumMod val="95000"/>
                    <a:lumOff val="5000"/>
                  </a:schemeClr>
                </a:solidFill>
                <a:latin typeface="Century Gothic" panose="020B0502020202020204" pitchFamily="34" charset="0"/>
              </a:rPr>
              <a:t>Understand the context of the research.</a:t>
            </a:r>
          </a:p>
          <a:p>
            <a:pPr marL="342900" indent="-342900">
              <a:lnSpc>
                <a:spcPct val="150000"/>
              </a:lnSpc>
              <a:buFont typeface="Wingdings" panose="05000000000000000000" pitchFamily="2" charset="2"/>
              <a:buChar char="v"/>
            </a:pPr>
            <a:r>
              <a:rPr lang="en-GB" sz="2000" dirty="0" smtClean="0">
                <a:solidFill>
                  <a:schemeClr val="tx1">
                    <a:lumMod val="95000"/>
                    <a:lumOff val="5000"/>
                  </a:schemeClr>
                </a:solidFill>
                <a:latin typeface="Century Gothic" panose="020B0502020202020204" pitchFamily="34" charset="0"/>
              </a:rPr>
              <a:t>Skip </a:t>
            </a:r>
            <a:r>
              <a:rPr lang="en-GB" sz="2000" dirty="0">
                <a:solidFill>
                  <a:schemeClr val="tx1">
                    <a:lumMod val="95000"/>
                    <a:lumOff val="5000"/>
                  </a:schemeClr>
                </a:solidFill>
                <a:latin typeface="Century Gothic" panose="020B0502020202020204" pitchFamily="34" charset="0"/>
              </a:rPr>
              <a:t>to the conclusion</a:t>
            </a:r>
            <a:r>
              <a:rPr lang="en-GB" sz="2000" dirty="0" smtClean="0">
                <a:solidFill>
                  <a:schemeClr val="tx1">
                    <a:lumMod val="95000"/>
                    <a:lumOff val="5000"/>
                  </a:schemeClr>
                </a:solidFill>
                <a:latin typeface="Century Gothic" panose="020B0502020202020204" pitchFamily="34" charset="0"/>
              </a:rPr>
              <a:t>.</a:t>
            </a:r>
            <a:endParaRPr lang="en-GB" sz="2000" dirty="0">
              <a:solidFill>
                <a:schemeClr val="tx1">
                  <a:lumMod val="95000"/>
                  <a:lumOff val="5000"/>
                </a:schemeClr>
              </a:solidFill>
              <a:latin typeface="Century Gothic" panose="020B0502020202020204" pitchFamily="34" charset="0"/>
            </a:endParaRPr>
          </a:p>
          <a:p>
            <a:pPr marL="342900" indent="-342900">
              <a:lnSpc>
                <a:spcPct val="150000"/>
              </a:lnSpc>
              <a:buFont typeface="Wingdings" panose="05000000000000000000" pitchFamily="2" charset="2"/>
              <a:buChar char="v"/>
            </a:pPr>
            <a:r>
              <a:rPr lang="en-GB" sz="2000" dirty="0" smtClean="0">
                <a:solidFill>
                  <a:schemeClr val="tx1">
                    <a:lumMod val="95000"/>
                    <a:lumOff val="5000"/>
                  </a:schemeClr>
                </a:solidFill>
                <a:latin typeface="Century Gothic" panose="020B0502020202020204" pitchFamily="34" charset="0"/>
              </a:rPr>
              <a:t>Identify </a:t>
            </a:r>
            <a:r>
              <a:rPr lang="en-GB" sz="2000" dirty="0">
                <a:solidFill>
                  <a:schemeClr val="tx1">
                    <a:lumMod val="95000"/>
                    <a:lumOff val="5000"/>
                  </a:schemeClr>
                </a:solidFill>
                <a:latin typeface="Century Gothic" panose="020B0502020202020204" pitchFamily="34" charset="0"/>
              </a:rPr>
              <a:t>the main argument or position of the article</a:t>
            </a:r>
            <a:r>
              <a:rPr lang="en-GB" sz="2000" dirty="0" smtClean="0">
                <a:solidFill>
                  <a:schemeClr val="tx1">
                    <a:lumMod val="95000"/>
                    <a:lumOff val="5000"/>
                  </a:schemeClr>
                </a:solidFill>
                <a:latin typeface="Century Gothic" panose="020B0502020202020204" pitchFamily="34" charset="0"/>
              </a:rPr>
              <a:t>.</a:t>
            </a:r>
            <a:endParaRPr lang="en-GB" sz="2000" dirty="0">
              <a:solidFill>
                <a:schemeClr val="tx1">
                  <a:lumMod val="95000"/>
                  <a:lumOff val="5000"/>
                </a:schemeClr>
              </a:solidFill>
              <a:latin typeface="Century Gothic" panose="020B0502020202020204" pitchFamily="34" charset="0"/>
            </a:endParaRPr>
          </a:p>
          <a:p>
            <a:pPr marL="342900" indent="-342900">
              <a:lnSpc>
                <a:spcPct val="150000"/>
              </a:lnSpc>
              <a:buFont typeface="Wingdings" panose="05000000000000000000" pitchFamily="2" charset="2"/>
              <a:buChar char="v"/>
            </a:pPr>
            <a:r>
              <a:rPr lang="en-GB" sz="2000" dirty="0" smtClean="0">
                <a:solidFill>
                  <a:schemeClr val="tx1">
                    <a:lumMod val="95000"/>
                    <a:lumOff val="5000"/>
                  </a:schemeClr>
                </a:solidFill>
                <a:latin typeface="Century Gothic" panose="020B0502020202020204" pitchFamily="34" charset="0"/>
              </a:rPr>
              <a:t>Scan </a:t>
            </a:r>
            <a:r>
              <a:rPr lang="en-GB" sz="2000" dirty="0">
                <a:solidFill>
                  <a:schemeClr val="tx1">
                    <a:lumMod val="95000"/>
                    <a:lumOff val="5000"/>
                  </a:schemeClr>
                </a:solidFill>
                <a:latin typeface="Century Gothic" panose="020B0502020202020204" pitchFamily="34" charset="0"/>
              </a:rPr>
              <a:t>the argument</a:t>
            </a:r>
            <a:r>
              <a:rPr lang="en-GB" sz="2000" dirty="0" smtClean="0">
                <a:solidFill>
                  <a:schemeClr val="tx1">
                    <a:lumMod val="95000"/>
                    <a:lumOff val="5000"/>
                  </a:schemeClr>
                </a:solidFill>
                <a:latin typeface="Century Gothic" panose="020B0502020202020204" pitchFamily="34" charset="0"/>
              </a:rPr>
              <a:t>.</a:t>
            </a:r>
            <a:endParaRPr lang="en-GB" sz="2000" dirty="0">
              <a:solidFill>
                <a:schemeClr val="tx1">
                  <a:lumMod val="95000"/>
                  <a:lumOff val="5000"/>
                </a:schemeClr>
              </a:solidFill>
              <a:latin typeface="Century Gothic" panose="020B0502020202020204" pitchFamily="34" charset="0"/>
            </a:endParaRPr>
          </a:p>
          <a:p>
            <a:pPr marL="342900" indent="-342900">
              <a:lnSpc>
                <a:spcPct val="150000"/>
              </a:lnSpc>
              <a:buFont typeface="Wingdings" panose="05000000000000000000" pitchFamily="2" charset="2"/>
              <a:buChar char="v"/>
            </a:pPr>
            <a:r>
              <a:rPr lang="en-GB" sz="2000" dirty="0" smtClean="0">
                <a:solidFill>
                  <a:schemeClr val="tx1">
                    <a:lumMod val="95000"/>
                    <a:lumOff val="5000"/>
                  </a:schemeClr>
                </a:solidFill>
                <a:latin typeface="Century Gothic" panose="020B0502020202020204" pitchFamily="34" charset="0"/>
              </a:rPr>
              <a:t>Take </a:t>
            </a:r>
            <a:r>
              <a:rPr lang="en-GB" sz="2000" dirty="0">
                <a:solidFill>
                  <a:schemeClr val="tx1">
                    <a:lumMod val="95000"/>
                    <a:lumOff val="5000"/>
                  </a:schemeClr>
                </a:solidFill>
                <a:latin typeface="Century Gothic" panose="020B0502020202020204" pitchFamily="34" charset="0"/>
              </a:rPr>
              <a:t>notes while you read.</a:t>
            </a:r>
            <a:endParaRPr lang="en-GB" sz="2000" dirty="0">
              <a:solidFill>
                <a:schemeClr val="tx1">
                  <a:lumMod val="95000"/>
                  <a:lumOff val="5000"/>
                </a:schemeClr>
              </a:solidFill>
              <a:latin typeface="Century Gothic" panose="020B050202020202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30114" y1="84746" x2="45227" y2="82627"/>
                        <a14:foregroundMark x1="46705" y1="89619" x2="52273" y2="89619"/>
                        <a14:foregroundMark x1="53068" y1="87288" x2="63068" y2="78602"/>
                        <a14:foregroundMark x1="80795" y1="85805" x2="90909" y2="85805"/>
                        <a14:foregroundMark x1="92500" y1="84322" x2="94205" y2="82839"/>
                        <a14:foregroundMark x1="94205" y1="82839" x2="80455" y2="25212"/>
                        <a14:foregroundMark x1="27614" y1="83686" x2="6705" y2="85381"/>
                        <a14:foregroundMark x1="6705" y1="79025" x2="19432" y2="25424"/>
                      </a14:backgroundRemoval>
                    </a14:imgEffect>
                  </a14:imgLayer>
                </a14:imgProps>
              </a:ext>
              <a:ext uri="{28A0092B-C50C-407E-A947-70E740481C1C}">
                <a14:useLocalDpi xmlns:a14="http://schemas.microsoft.com/office/drawing/2010/main" val="0"/>
              </a:ext>
            </a:extLst>
          </a:blip>
          <a:stretch>
            <a:fillRect/>
          </a:stretch>
        </p:blipFill>
        <p:spPr>
          <a:xfrm>
            <a:off x="6705601" y="2082907"/>
            <a:ext cx="5550568" cy="2977122"/>
          </a:xfrm>
          <a:prstGeom prst="rect">
            <a:avLst/>
          </a:prstGeom>
        </p:spPr>
      </p:pic>
    </p:spTree>
    <p:extLst>
      <p:ext uri="{BB962C8B-B14F-4D97-AF65-F5344CB8AC3E}">
        <p14:creationId xmlns:p14="http://schemas.microsoft.com/office/powerpoint/2010/main" val="2083251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 y="429822"/>
            <a:ext cx="6785811"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Century Gothic" panose="020B0502020202020204" pitchFamily="34" charset="0"/>
              </a:rPr>
              <a:t>HOW DO YOU TEST FOR ABSTRACT THINKING?</a:t>
            </a:r>
            <a:endParaRPr lang="en-GB" sz="2400" b="1" dirty="0">
              <a:solidFill>
                <a:schemeClr val="bg1"/>
              </a:solidFill>
              <a:latin typeface="Century Gothic" panose="020B0502020202020204" pitchFamily="34" charset="0"/>
            </a:endParaRPr>
          </a:p>
        </p:txBody>
      </p:sp>
      <p:sp>
        <p:nvSpPr>
          <p:cNvPr id="54" name="Rectangle 53"/>
          <p:cNvSpPr/>
          <p:nvPr/>
        </p:nvSpPr>
        <p:spPr>
          <a:xfrm>
            <a:off x="160422" y="1104900"/>
            <a:ext cx="8229599" cy="2661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sz="2000" dirty="0">
                <a:solidFill>
                  <a:schemeClr val="tx1">
                    <a:lumMod val="95000"/>
                    <a:lumOff val="5000"/>
                  </a:schemeClr>
                </a:solidFill>
                <a:latin typeface="Century Gothic" panose="020B0502020202020204" pitchFamily="34" charset="0"/>
              </a:rPr>
              <a:t>Generally, abstract reasoning tests measure non-verbal abilities. You must, through logical and abstract reasoning, extract rules, analogies and structures which you subsequently use to find a correct answer among a set of possible options.</a:t>
            </a:r>
            <a:endParaRPr lang="en-GB" sz="2000" dirty="0">
              <a:solidFill>
                <a:schemeClr val="tx1">
                  <a:lumMod val="95000"/>
                  <a:lumOff val="5000"/>
                </a:schemeClr>
              </a:solidFill>
              <a:latin typeface="Century Gothic" panose="020B050202020202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45278" y1="29167" x2="43333" y2="35278"/>
                        <a14:foregroundMark x1="19167" y1="92778" x2="47778" y2="93611"/>
                        <a14:foregroundMark x1="66944" y1="94167" x2="90278" y2="94167"/>
                        <a14:foregroundMark x1="60833" y1="90833" x2="68333" y2="94444"/>
                        <a14:foregroundMark x1="19167" y1="97500" x2="21944" y2="86667"/>
                        <a14:foregroundMark x1="21944" y1="86667" x2="21944" y2="86667"/>
                        <a14:foregroundMark x1="9167" y1="96944" x2="17222" y2="92222"/>
                      </a14:backgroundRemoval>
                    </a14:imgEffect>
                  </a14:imgLayer>
                </a14:imgProps>
              </a:ext>
              <a:ext uri="{28A0092B-C50C-407E-A947-70E740481C1C}">
                <a14:useLocalDpi xmlns:a14="http://schemas.microsoft.com/office/drawing/2010/main" val="0"/>
              </a:ext>
            </a:extLst>
          </a:blip>
          <a:stretch>
            <a:fillRect/>
          </a:stretch>
        </p:blipFill>
        <p:spPr>
          <a:xfrm>
            <a:off x="8247647" y="2052138"/>
            <a:ext cx="3429000" cy="3429000"/>
          </a:xfrm>
          <a:prstGeom prst="rect">
            <a:avLst/>
          </a:prstGeom>
        </p:spPr>
      </p:pic>
    </p:spTree>
    <p:extLst>
      <p:ext uri="{BB962C8B-B14F-4D97-AF65-F5344CB8AC3E}">
        <p14:creationId xmlns:p14="http://schemas.microsoft.com/office/powerpoint/2010/main" val="1940283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 y="429822"/>
            <a:ext cx="4572001"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Century Gothic" panose="020B0502020202020204" pitchFamily="34" charset="0"/>
              </a:rPr>
              <a:t>DO ABSTRACT OBJECTS EXIST?</a:t>
            </a:r>
            <a:endParaRPr lang="en-GB" sz="2400" b="1" dirty="0">
              <a:solidFill>
                <a:schemeClr val="bg1"/>
              </a:solidFill>
              <a:latin typeface="Century Gothic" panose="020B0502020202020204" pitchFamily="34" charset="0"/>
            </a:endParaRPr>
          </a:p>
        </p:txBody>
      </p:sp>
      <p:sp>
        <p:nvSpPr>
          <p:cNvPr id="54" name="Rectangle 53"/>
          <p:cNvSpPr/>
          <p:nvPr/>
        </p:nvSpPr>
        <p:spPr>
          <a:xfrm>
            <a:off x="160422" y="1104900"/>
            <a:ext cx="8229599" cy="2661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sz="2000" dirty="0">
                <a:solidFill>
                  <a:schemeClr val="tx1">
                    <a:lumMod val="95000"/>
                    <a:lumOff val="5000"/>
                  </a:schemeClr>
                </a:solidFill>
                <a:latin typeface="Century Gothic" panose="020B0502020202020204" pitchFamily="34" charset="0"/>
              </a:rPr>
              <a:t>An abstract object is an object that does not exist at any particular time or place, but rather exists as a type of thing—i.e., an idea, or abstraction. The term abstract object is said to have been coined by Willard Van </a:t>
            </a:r>
            <a:r>
              <a:rPr lang="en-GB" sz="2000" dirty="0" err="1">
                <a:solidFill>
                  <a:schemeClr val="tx1">
                    <a:lumMod val="95000"/>
                    <a:lumOff val="5000"/>
                  </a:schemeClr>
                </a:solidFill>
                <a:latin typeface="Century Gothic" panose="020B0502020202020204" pitchFamily="34" charset="0"/>
              </a:rPr>
              <a:t>Orman</a:t>
            </a:r>
            <a:r>
              <a:rPr lang="en-GB" sz="2000" dirty="0">
                <a:solidFill>
                  <a:schemeClr val="tx1">
                    <a:lumMod val="95000"/>
                    <a:lumOff val="5000"/>
                  </a:schemeClr>
                </a:solidFill>
                <a:latin typeface="Century Gothic" panose="020B0502020202020204" pitchFamily="34" charset="0"/>
              </a:rPr>
              <a:t> Quine. The study of abstract objects is called abstract object theory.</a:t>
            </a:r>
            <a:endParaRPr lang="en-GB" sz="2000" dirty="0">
              <a:solidFill>
                <a:schemeClr val="tx1">
                  <a:lumMod val="95000"/>
                  <a:lumOff val="5000"/>
                </a:schemeClr>
              </a:solidFill>
              <a:latin typeface="Century Gothic" panose="020B0502020202020204" pitchFamily="34"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8812" r="53539" b="17091"/>
          <a:stretch/>
        </p:blipFill>
        <p:spPr>
          <a:xfrm>
            <a:off x="8191290" y="3577389"/>
            <a:ext cx="2924346" cy="2784814"/>
          </a:xfrm>
          <a:prstGeom prst="rect">
            <a:avLst/>
          </a:prstGeom>
        </p:spPr>
      </p:pic>
    </p:spTree>
    <p:extLst>
      <p:ext uri="{BB962C8B-B14F-4D97-AF65-F5344CB8AC3E}">
        <p14:creationId xmlns:p14="http://schemas.microsoft.com/office/powerpoint/2010/main" val="3183312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 y="429822"/>
            <a:ext cx="5454317"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Century Gothic" panose="020B0502020202020204" pitchFamily="34" charset="0"/>
              </a:rPr>
              <a:t>SHOULD I WRITE MY ABSTRACT LAST?</a:t>
            </a:r>
            <a:endParaRPr lang="en-GB" sz="2400" b="1" dirty="0">
              <a:solidFill>
                <a:schemeClr val="bg1"/>
              </a:solidFill>
              <a:latin typeface="Century Gothic" panose="020B0502020202020204" pitchFamily="34" charset="0"/>
            </a:endParaRPr>
          </a:p>
        </p:txBody>
      </p:sp>
      <p:sp>
        <p:nvSpPr>
          <p:cNvPr id="54" name="Rectangle 53"/>
          <p:cNvSpPr/>
          <p:nvPr/>
        </p:nvSpPr>
        <p:spPr>
          <a:xfrm>
            <a:off x="160422" y="1104900"/>
            <a:ext cx="8229599" cy="2661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sz="2000" dirty="0">
                <a:solidFill>
                  <a:schemeClr val="tx1">
                    <a:lumMod val="95000"/>
                    <a:lumOff val="5000"/>
                  </a:schemeClr>
                </a:solidFill>
                <a:latin typeface="Century Gothic" panose="020B0502020202020204" pitchFamily="34" charset="0"/>
              </a:rPr>
              <a:t>According to the APA style manual, an abstract should be between 150 to 250 words. </a:t>
            </a:r>
            <a:r>
              <a:rPr lang="en-GB" sz="2000" dirty="0" smtClean="0">
                <a:solidFill>
                  <a:schemeClr val="tx1">
                    <a:lumMod val="95000"/>
                    <a:lumOff val="5000"/>
                  </a:schemeClr>
                </a:solidFill>
                <a:latin typeface="Century Gothic" panose="020B0502020202020204" pitchFamily="34" charset="0"/>
              </a:rPr>
              <a:t>If </a:t>
            </a:r>
            <a:r>
              <a:rPr lang="en-GB" sz="2000" dirty="0">
                <a:solidFill>
                  <a:schemeClr val="tx1">
                    <a:lumMod val="95000"/>
                    <a:lumOff val="5000"/>
                  </a:schemeClr>
                </a:solidFill>
                <a:latin typeface="Century Gothic" panose="020B0502020202020204" pitchFamily="34" charset="0"/>
              </a:rPr>
              <a:t>you are writing your paper for a psychology course, your professor may have specific word requirements, so be sure to ask. The abstract should also be written as only one paragraph with no indentation.</a:t>
            </a:r>
            <a:endParaRPr lang="en-GB" sz="2000" dirty="0">
              <a:solidFill>
                <a:schemeClr val="tx1">
                  <a:lumMod val="95000"/>
                  <a:lumOff val="5000"/>
                </a:schemeClr>
              </a:solidFill>
              <a:latin typeface="Century Gothic" panose="020B0502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879" y="1364206"/>
            <a:ext cx="2143125" cy="2143125"/>
          </a:xfrm>
          <a:prstGeom prst="rect">
            <a:avLst/>
          </a:prstGeom>
        </p:spPr>
      </p:pic>
    </p:spTree>
    <p:extLst>
      <p:ext uri="{BB962C8B-B14F-4D97-AF65-F5344CB8AC3E}">
        <p14:creationId xmlns:p14="http://schemas.microsoft.com/office/powerpoint/2010/main" val="2063530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 y="429822"/>
            <a:ext cx="7395412"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Century Gothic" panose="020B0502020202020204" pitchFamily="34" charset="0"/>
              </a:rPr>
              <a:t>HOW LONG SHOULD AN ABSTRACT BE HARVARD?</a:t>
            </a:r>
            <a:endParaRPr lang="en-GB" sz="2400" b="1" dirty="0">
              <a:solidFill>
                <a:schemeClr val="bg1"/>
              </a:solidFill>
              <a:latin typeface="Century Gothic" panose="020B0502020202020204" pitchFamily="34" charset="0"/>
            </a:endParaRPr>
          </a:p>
        </p:txBody>
      </p:sp>
      <p:sp>
        <p:nvSpPr>
          <p:cNvPr id="54" name="Rectangle 53"/>
          <p:cNvSpPr/>
          <p:nvPr/>
        </p:nvSpPr>
        <p:spPr>
          <a:xfrm>
            <a:off x="160422" y="1104900"/>
            <a:ext cx="8229599" cy="2661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sz="2000" dirty="0">
                <a:solidFill>
                  <a:schemeClr val="tx1">
                    <a:lumMod val="95000"/>
                    <a:lumOff val="5000"/>
                  </a:schemeClr>
                </a:solidFill>
                <a:latin typeface="Century Gothic" panose="020B0502020202020204" pitchFamily="34" charset="0"/>
              </a:rPr>
              <a:t>Abstracts also serve as a summary of the research so the paper can be categorized and searched by subject and keywords. Generally, abstracts are limited to 200 to 300 words, but the exact word limit will be stated by the publication, conference, or organization requesting the abstract.</a:t>
            </a:r>
            <a:endParaRPr lang="en-GB" sz="2000" dirty="0">
              <a:solidFill>
                <a:schemeClr val="tx1">
                  <a:lumMod val="95000"/>
                  <a:lumOff val="5000"/>
                </a:schemeClr>
              </a:solidFill>
              <a:latin typeface="Century Gothic" panose="020B0502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931" y="3350055"/>
            <a:ext cx="5745080" cy="3173806"/>
          </a:xfrm>
          <a:prstGeom prst="ellipse">
            <a:avLst/>
          </a:prstGeom>
        </p:spPr>
      </p:pic>
    </p:spTree>
    <p:extLst>
      <p:ext uri="{BB962C8B-B14F-4D97-AF65-F5344CB8AC3E}">
        <p14:creationId xmlns:p14="http://schemas.microsoft.com/office/powerpoint/2010/main" val="3759676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1" y="429822"/>
            <a:ext cx="5887454" cy="675078"/>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latin typeface="Century Gothic" panose="020B0502020202020204" pitchFamily="34" charset="0"/>
              </a:rPr>
              <a:t>SHOULD ABSTRACT HAVE REFERENCES?</a:t>
            </a:r>
            <a:endParaRPr lang="en-GB" sz="2400" b="1" dirty="0">
              <a:solidFill>
                <a:schemeClr val="bg1"/>
              </a:solidFill>
              <a:latin typeface="Century Gothic" panose="020B0502020202020204" pitchFamily="34" charset="0"/>
            </a:endParaRPr>
          </a:p>
        </p:txBody>
      </p:sp>
      <p:sp>
        <p:nvSpPr>
          <p:cNvPr id="54" name="Rectangle 53"/>
          <p:cNvSpPr/>
          <p:nvPr/>
        </p:nvSpPr>
        <p:spPr>
          <a:xfrm>
            <a:off x="160422" y="1104900"/>
            <a:ext cx="8229599" cy="2661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GB" sz="2000" dirty="0">
                <a:solidFill>
                  <a:schemeClr val="tx1">
                    <a:lumMod val="95000"/>
                    <a:lumOff val="5000"/>
                  </a:schemeClr>
                </a:solidFill>
                <a:latin typeface="Century Gothic" panose="020B0502020202020204" pitchFamily="34" charset="0"/>
              </a:rPr>
              <a:t>It is not entirely unreasonable to include a citation in an abstract, if the reason you are citing it is because your paper is a major extension, rebuttal, or counterpoint to the cited article. In that case, however, you do have the responsibility of providing the reference within the body of the abstract.</a:t>
            </a:r>
            <a:endParaRPr lang="en-GB" sz="2000" dirty="0">
              <a:solidFill>
                <a:schemeClr val="tx1">
                  <a:lumMod val="95000"/>
                  <a:lumOff val="5000"/>
                </a:schemeClr>
              </a:solidFill>
              <a:latin typeface="Century Gothic" panose="020B0502020202020204" pitchFamily="34" charset="0"/>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550444" y="1851349"/>
            <a:ext cx="3561350" cy="4342418"/>
          </a:xfrm>
          <a:prstGeom prst="rect">
            <a:avLst/>
          </a:prstGeom>
        </p:spPr>
      </p:pic>
    </p:spTree>
    <p:extLst>
      <p:ext uri="{BB962C8B-B14F-4D97-AF65-F5344CB8AC3E}">
        <p14:creationId xmlns:p14="http://schemas.microsoft.com/office/powerpoint/2010/main" val="3380587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567</Words>
  <Application>Microsoft Office PowerPoint</Application>
  <PresentationFormat>Widescreen</PresentationFormat>
  <Paragraphs>26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MILTON Bhowmick</dc:creator>
  <cp:lastModifiedBy>MILTON Bhowmick</cp:lastModifiedBy>
  <cp:revision>302</cp:revision>
  <dcterms:created xsi:type="dcterms:W3CDTF">2019-06-28T06:07:26Z</dcterms:created>
  <dcterms:modified xsi:type="dcterms:W3CDTF">2019-07-19T03:02:21Z</dcterms:modified>
</cp:coreProperties>
</file>