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4" r:id="rId9"/>
    <p:sldId id="266" r:id="rId10"/>
    <p:sldId id="265" r:id="rId11"/>
    <p:sldId id="267" r:id="rId12"/>
    <p:sldId id="26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4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5AB4CD-621A-4AA0-89AC-A040EADEF33B}"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182891458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AB4CD-621A-4AA0-89AC-A040EADEF33B}"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158876541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AB4CD-621A-4AA0-89AC-A040EADEF33B}"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251484664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AB4CD-621A-4AA0-89AC-A040EADEF33B}"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296540409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AB4CD-621A-4AA0-89AC-A040EADEF33B}"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326302961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5AB4CD-621A-4AA0-89AC-A040EADEF33B}"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90230111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5AB4CD-621A-4AA0-89AC-A040EADEF33B}" type="datetimeFigureOut">
              <a:rPr lang="en-US" smtClean="0"/>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46883787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5AB4CD-621A-4AA0-89AC-A040EADEF33B}"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113896163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AB4CD-621A-4AA0-89AC-A040EADEF33B}" type="datetimeFigureOut">
              <a:rPr lang="en-US" smtClean="0"/>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55896718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AB4CD-621A-4AA0-89AC-A040EADEF33B}"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428922751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AB4CD-621A-4AA0-89AC-A040EADEF33B}"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57DF-3A4E-475E-B037-C457854829C5}" type="slidenum">
              <a:rPr lang="en-US" smtClean="0"/>
              <a:t>‹#›</a:t>
            </a:fld>
            <a:endParaRPr lang="en-US"/>
          </a:p>
        </p:txBody>
      </p:sp>
    </p:spTree>
    <p:extLst>
      <p:ext uri="{BB962C8B-B14F-4D97-AF65-F5344CB8AC3E}">
        <p14:creationId xmlns:p14="http://schemas.microsoft.com/office/powerpoint/2010/main" val="208445040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A5AB4CD-621A-4AA0-89AC-A040EADEF33B}" type="datetimeFigureOut">
              <a:rPr lang="en-US" smtClean="0"/>
              <a:t>7/3/2019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7E57DF-3A4E-475E-B037-C457854829C5}" type="slidenum">
              <a:rPr lang="en-US" smtClean="0"/>
              <a:t>‹#›</a:t>
            </a:fld>
            <a:endParaRPr lang="en-US"/>
          </a:p>
        </p:txBody>
      </p:sp>
    </p:spTree>
    <p:extLst>
      <p:ext uri="{BB962C8B-B14F-4D97-AF65-F5344CB8AC3E}">
        <p14:creationId xmlns:p14="http://schemas.microsoft.com/office/powerpoint/2010/main" val="1004948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809" t="15977" r="5235" b="10652"/>
          <a:stretch/>
        </p:blipFill>
        <p:spPr>
          <a:xfrm>
            <a:off x="0" y="0"/>
            <a:ext cx="4572000" cy="257175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625" b="10009"/>
          <a:stretch/>
        </p:blipFill>
        <p:spPr>
          <a:xfrm>
            <a:off x="4572000" y="0"/>
            <a:ext cx="4572000" cy="257175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65" t="7500" b="8124"/>
          <a:stretch/>
        </p:blipFill>
        <p:spPr>
          <a:xfrm>
            <a:off x="4572000" y="2571749"/>
            <a:ext cx="4572000" cy="257175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2592" t="25773"/>
          <a:stretch/>
        </p:blipFill>
        <p:spPr>
          <a:xfrm>
            <a:off x="0" y="2571750"/>
            <a:ext cx="4572000" cy="2587662"/>
          </a:xfrm>
          <a:prstGeom prst="rect">
            <a:avLst/>
          </a:prstGeom>
        </p:spPr>
      </p:pic>
      <p:sp>
        <p:nvSpPr>
          <p:cNvPr id="10" name="Rectangle 9"/>
          <p:cNvSpPr/>
          <p:nvPr/>
        </p:nvSpPr>
        <p:spPr>
          <a:xfrm>
            <a:off x="2647950" y="1771650"/>
            <a:ext cx="3848100" cy="1600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solidFill>
                  <a:schemeClr val="bg1"/>
                </a:solidFill>
                <a:latin typeface="Eras Bold ITC" pitchFamily="34" charset="0"/>
              </a:rPr>
              <a:t>Education,</a:t>
            </a:r>
          </a:p>
          <a:p>
            <a:pPr algn="ctr"/>
            <a:r>
              <a:rPr lang="en-US" dirty="0">
                <a:solidFill>
                  <a:schemeClr val="bg1"/>
                </a:solidFill>
                <a:latin typeface="Eras Bold ITC" pitchFamily="34" charset="0"/>
              </a:rPr>
              <a:t>Without education, we are in a horrible and deadly danger of taking educated people seriously</a:t>
            </a:r>
            <a:r>
              <a:rPr lang="en-US" dirty="0" smtClean="0">
                <a:solidFill>
                  <a:schemeClr val="bg1"/>
                </a:solidFill>
                <a:latin typeface="Eras Bold ITC" pitchFamily="34" charset="0"/>
              </a:rPr>
              <a:t>.</a:t>
            </a:r>
            <a:endParaRPr lang="en-US" dirty="0">
              <a:solidFill>
                <a:schemeClr val="bg1"/>
              </a:solidFill>
              <a:latin typeface="Eras Bold ITC" pitchFamily="34" charset="0"/>
            </a:endParaRPr>
          </a:p>
        </p:txBody>
      </p:sp>
    </p:spTree>
    <p:extLst>
      <p:ext uri="{BB962C8B-B14F-4D97-AF65-F5344CB8AC3E}">
        <p14:creationId xmlns:p14="http://schemas.microsoft.com/office/powerpoint/2010/main" val="210332534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393" t="23506"/>
          <a:stretch/>
        </p:blipFill>
        <p:spPr>
          <a:xfrm>
            <a:off x="0" y="0"/>
            <a:ext cx="9149342" cy="5143500"/>
          </a:xfrm>
          <a:prstGeom prst="rect">
            <a:avLst/>
          </a:prstGeom>
        </p:spPr>
      </p:pic>
      <p:sp>
        <p:nvSpPr>
          <p:cNvPr id="6" name="Rectangle 5"/>
          <p:cNvSpPr/>
          <p:nvPr/>
        </p:nvSpPr>
        <p:spPr>
          <a:xfrm>
            <a:off x="4876800" y="3257550"/>
            <a:ext cx="4133850" cy="1752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a:latin typeface="Eras Bold ITC" pitchFamily="34" charset="0"/>
              </a:rPr>
              <a:t>Online Study.</a:t>
            </a:r>
          </a:p>
          <a:p>
            <a:pPr algn="ctr"/>
            <a:r>
              <a:rPr lang="en-US" sz="1400" dirty="0">
                <a:latin typeface="Eras Bold ITC" pitchFamily="34" charset="0"/>
              </a:rPr>
              <a:t>Online Education is when you take </a:t>
            </a:r>
            <a:r>
              <a:rPr lang="en-US" sz="1400" dirty="0" smtClean="0">
                <a:effectLst/>
                <a:latin typeface="Eras Bold ITC" pitchFamily="34" charset="0"/>
              </a:rPr>
              <a:t>courses online instead of in a physical classroom. If your schedule makes it hard to attend classes, if you prefer studying at your own pace or if you live far from campus, online Education might be for you.</a:t>
            </a:r>
            <a:endParaRPr lang="en-US" sz="1400" dirty="0">
              <a:solidFill>
                <a:schemeClr val="bg1"/>
              </a:solidFill>
              <a:latin typeface="Eras Bold ITC" pitchFamily="34" charset="0"/>
            </a:endParaRPr>
          </a:p>
        </p:txBody>
      </p:sp>
    </p:spTree>
    <p:extLst>
      <p:ext uri="{BB962C8B-B14F-4D97-AF65-F5344CB8AC3E}">
        <p14:creationId xmlns:p14="http://schemas.microsoft.com/office/powerpoint/2010/main" val="359363089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711" t="15351" r="3218" b="13246"/>
          <a:stretch/>
        </p:blipFill>
        <p:spPr>
          <a:xfrm>
            <a:off x="0" y="0"/>
            <a:ext cx="9144000" cy="5143500"/>
          </a:xfrm>
          <a:prstGeom prst="rect">
            <a:avLst/>
          </a:prstGeom>
        </p:spPr>
      </p:pic>
      <p:sp>
        <p:nvSpPr>
          <p:cNvPr id="5" name="Rectangle 4"/>
          <p:cNvSpPr/>
          <p:nvPr/>
        </p:nvSpPr>
        <p:spPr>
          <a:xfrm>
            <a:off x="76200" y="2876550"/>
            <a:ext cx="4438650" cy="2209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a:latin typeface="Eras Bold ITC" pitchFamily="34" charset="0"/>
              </a:rPr>
              <a:t>Library,</a:t>
            </a:r>
          </a:p>
          <a:p>
            <a:pPr algn="ctr"/>
            <a:r>
              <a:rPr lang="en-US" sz="1400" dirty="0">
                <a:latin typeface="Eras Bold ITC" pitchFamily="34" charset="0"/>
              </a:rPr>
              <a:t>A library is a curated collection of sources of information and similar resources, selected by experts and made accessible to a defined community for reference or borrowing. It provides physical or digital access to material, and may be a physical location or a virtual space, or both. A library's collection can include </a:t>
            </a:r>
            <a:r>
              <a:rPr lang="en-US" sz="1400" dirty="0" smtClean="0">
                <a:latin typeface="Eras Bold ITC" pitchFamily="34" charset="0"/>
              </a:rPr>
              <a:t>books</a:t>
            </a:r>
            <a:r>
              <a:rPr lang="en-US" sz="1400" dirty="0">
                <a:latin typeface="Eras Bold ITC" pitchFamily="34" charset="0"/>
              </a:rPr>
              <a:t>, periodicals, newspapers, Etc.</a:t>
            </a:r>
          </a:p>
        </p:txBody>
      </p:sp>
    </p:spTree>
    <p:extLst>
      <p:ext uri="{BB962C8B-B14F-4D97-AF65-F5344CB8AC3E}">
        <p14:creationId xmlns:p14="http://schemas.microsoft.com/office/powerpoint/2010/main" val="160807711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124" b="5937"/>
          <a:stretch/>
        </p:blipFill>
        <p:spPr>
          <a:xfrm>
            <a:off x="0" y="1"/>
            <a:ext cx="9144000" cy="5143500"/>
          </a:xfrm>
        </p:spPr>
      </p:pic>
      <p:sp>
        <p:nvSpPr>
          <p:cNvPr id="5" name="Rectangle 4"/>
          <p:cNvSpPr/>
          <p:nvPr/>
        </p:nvSpPr>
        <p:spPr>
          <a:xfrm>
            <a:off x="1219200" y="1200150"/>
            <a:ext cx="3276600" cy="1447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latin typeface="Eras Bold ITC" pitchFamily="34" charset="0"/>
              </a:rPr>
              <a:t>Education,</a:t>
            </a:r>
          </a:p>
          <a:p>
            <a:pPr algn="ctr"/>
            <a:r>
              <a:rPr lang="en-US" sz="1400" dirty="0" smtClean="0">
                <a:latin typeface="Eras Bold ITC" pitchFamily="34" charset="0"/>
              </a:rPr>
              <a:t>Education </a:t>
            </a:r>
            <a:r>
              <a:rPr lang="en-US" sz="1400" dirty="0">
                <a:latin typeface="Eras Bold ITC" pitchFamily="34" charset="0"/>
              </a:rPr>
              <a:t>is the most powerful weapon which you can use to change the world. </a:t>
            </a:r>
            <a:br>
              <a:rPr lang="en-US" sz="1400" dirty="0">
                <a:latin typeface="Eras Bold ITC" pitchFamily="34" charset="0"/>
              </a:rPr>
            </a:br>
            <a:r>
              <a:rPr lang="en-US" sz="1400" dirty="0">
                <a:latin typeface="Eras Bold ITC" pitchFamily="34" charset="0"/>
              </a:rPr>
              <a:t>― Nelson Mandela</a:t>
            </a:r>
          </a:p>
        </p:txBody>
      </p:sp>
    </p:spTree>
    <p:extLst>
      <p:ext uri="{BB962C8B-B14F-4D97-AF65-F5344CB8AC3E}">
        <p14:creationId xmlns:p14="http://schemas.microsoft.com/office/powerpoint/2010/main" val="33955747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070" b="11313"/>
          <a:stretch/>
        </p:blipFill>
        <p:spPr>
          <a:xfrm>
            <a:off x="0" y="0"/>
            <a:ext cx="9144000" cy="5143500"/>
          </a:xfrm>
          <a:prstGeom prst="rect">
            <a:avLst/>
          </a:prstGeom>
        </p:spPr>
      </p:pic>
      <p:sp>
        <p:nvSpPr>
          <p:cNvPr id="7" name="Rectangle 6"/>
          <p:cNvSpPr/>
          <p:nvPr/>
        </p:nvSpPr>
        <p:spPr>
          <a:xfrm>
            <a:off x="5562600" y="3181350"/>
            <a:ext cx="3448050" cy="1828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a:latin typeface="Eras Bold ITC" pitchFamily="34" charset="0"/>
              </a:rPr>
              <a:t>Educational </a:t>
            </a:r>
            <a:r>
              <a:rPr lang="en-US" sz="1400" dirty="0" smtClean="0">
                <a:latin typeface="Eras Bold ITC" pitchFamily="34" charset="0"/>
              </a:rPr>
              <a:t>Institute,</a:t>
            </a:r>
            <a:endParaRPr lang="en-US" sz="1400" dirty="0">
              <a:latin typeface="Eras Bold ITC" pitchFamily="34" charset="0"/>
            </a:endParaRPr>
          </a:p>
          <a:p>
            <a:pPr algn="ctr"/>
            <a:r>
              <a:rPr lang="en-US" sz="1400" dirty="0">
                <a:latin typeface="Eras Bold ITC" pitchFamily="34" charset="0"/>
              </a:rPr>
              <a:t>An educational institution is a place where people of different ages gain </a:t>
            </a:r>
            <a:r>
              <a:rPr lang="en-US" sz="1400" dirty="0" smtClean="0">
                <a:latin typeface="Eras Bold ITC" pitchFamily="34" charset="0"/>
              </a:rPr>
              <a:t>an education</a:t>
            </a:r>
            <a:r>
              <a:rPr lang="en-US" sz="1400" dirty="0">
                <a:latin typeface="Eras Bold ITC" pitchFamily="34" charset="0"/>
              </a:rPr>
              <a:t>. Examples of some institutions are preschools, primary schools, colleges, universities.</a:t>
            </a:r>
          </a:p>
        </p:txBody>
      </p:sp>
    </p:spTree>
    <p:extLst>
      <p:ext uri="{BB962C8B-B14F-4D97-AF65-F5344CB8AC3E}">
        <p14:creationId xmlns:p14="http://schemas.microsoft.com/office/powerpoint/2010/main" val="236008132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424" b="11313"/>
          <a:stretch/>
        </p:blipFill>
        <p:spPr>
          <a:xfrm>
            <a:off x="0" y="0"/>
            <a:ext cx="9144000" cy="5143500"/>
          </a:xfrm>
          <a:prstGeom prst="rect">
            <a:avLst/>
          </a:prstGeom>
        </p:spPr>
      </p:pic>
      <p:sp>
        <p:nvSpPr>
          <p:cNvPr id="6" name="Rectangle 5"/>
          <p:cNvSpPr/>
          <p:nvPr/>
        </p:nvSpPr>
        <p:spPr>
          <a:xfrm>
            <a:off x="5410200" y="2571750"/>
            <a:ext cx="3600450" cy="24765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latin typeface="Eras Bold ITC" pitchFamily="34" charset="0"/>
              </a:rPr>
              <a:t>Teacher,</a:t>
            </a:r>
            <a:endParaRPr lang="en-US" sz="1400" dirty="0">
              <a:latin typeface="Eras Bold ITC" pitchFamily="34" charset="0"/>
            </a:endParaRPr>
          </a:p>
          <a:p>
            <a:pPr algn="ctr"/>
            <a:r>
              <a:rPr lang="en-US" sz="1400" dirty="0">
                <a:latin typeface="Eras Bold ITC" pitchFamily="34" charset="0"/>
              </a:rPr>
              <a:t> </a:t>
            </a:r>
            <a:r>
              <a:rPr lang="en-US" sz="1400" dirty="0" smtClean="0">
                <a:latin typeface="Eras Bold ITC" pitchFamily="34" charset="0"/>
              </a:rPr>
              <a:t>A</a:t>
            </a:r>
            <a:r>
              <a:rPr lang="en-US" sz="1400" dirty="0">
                <a:latin typeface="Eras Bold ITC" pitchFamily="34" charset="0"/>
              </a:rPr>
              <a:t> teacher (also called a school teacher or, in some contexts, an educator) is a person who helps others to acquire knowledge, competence or virtue.</a:t>
            </a:r>
          </a:p>
          <a:p>
            <a:pPr algn="ctr"/>
            <a:r>
              <a:rPr lang="en-US" sz="1400" dirty="0">
                <a:latin typeface="Eras Bold ITC" pitchFamily="34" charset="0"/>
              </a:rPr>
              <a:t>Informally the role of teacher may be taken on by anyone (e.g. when showing a colleague how to perform a specific task).</a:t>
            </a:r>
          </a:p>
        </p:txBody>
      </p:sp>
    </p:spTree>
    <p:extLst>
      <p:ext uri="{BB962C8B-B14F-4D97-AF65-F5344CB8AC3E}">
        <p14:creationId xmlns:p14="http://schemas.microsoft.com/office/powerpoint/2010/main" val="194967818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0" y="0"/>
            <a:ext cx="9144000" cy="5143500"/>
          </a:xfrm>
          <a:prstGeom prst="rect">
            <a:avLst/>
          </a:prstGeom>
        </p:spPr>
      </p:pic>
      <p:sp>
        <p:nvSpPr>
          <p:cNvPr id="6" name="Rectangle 5"/>
          <p:cNvSpPr/>
          <p:nvPr/>
        </p:nvSpPr>
        <p:spPr>
          <a:xfrm>
            <a:off x="5410200" y="2724150"/>
            <a:ext cx="3600450" cy="23241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latin typeface="Eras Bold ITC" pitchFamily="34" charset="0"/>
              </a:rPr>
              <a:t>Classroom,</a:t>
            </a:r>
            <a:endParaRPr lang="en-US" sz="1400" dirty="0">
              <a:latin typeface="Eras Bold ITC" pitchFamily="34" charset="0"/>
            </a:endParaRPr>
          </a:p>
          <a:p>
            <a:pPr algn="ctr"/>
            <a:r>
              <a:rPr lang="en-US" sz="1400" dirty="0">
                <a:latin typeface="Eras Bold ITC" pitchFamily="34" charset="0"/>
              </a:rPr>
              <a:t>A classroom is a learning space, a room in which both children and adults learn. Classrooms are found in educational institutions of all kinds, ranging from preschools to universities. The classroom provides a space where learning can take place uninterrupted by outside distractions.</a:t>
            </a:r>
            <a:endParaRPr lang="en-US" sz="1400" dirty="0">
              <a:solidFill>
                <a:schemeClr val="bg1"/>
              </a:solidFill>
              <a:latin typeface="Eras Bold ITC" pitchFamily="34" charset="0"/>
            </a:endParaRPr>
          </a:p>
        </p:txBody>
      </p:sp>
    </p:spTree>
    <p:extLst>
      <p:ext uri="{BB962C8B-B14F-4D97-AF65-F5344CB8AC3E}">
        <p14:creationId xmlns:p14="http://schemas.microsoft.com/office/powerpoint/2010/main" val="25813777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455" b="4242"/>
          <a:stretch/>
        </p:blipFill>
        <p:spPr>
          <a:xfrm>
            <a:off x="6724" y="0"/>
            <a:ext cx="9137276" cy="5162550"/>
          </a:xfrm>
          <a:prstGeom prst="rect">
            <a:avLst/>
          </a:prstGeom>
        </p:spPr>
      </p:pic>
      <p:sp>
        <p:nvSpPr>
          <p:cNvPr id="6" name="Rectangle 5"/>
          <p:cNvSpPr/>
          <p:nvPr/>
        </p:nvSpPr>
        <p:spPr>
          <a:xfrm>
            <a:off x="5029200" y="2876550"/>
            <a:ext cx="4038600" cy="21717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a:latin typeface="Eras Bold ITC" pitchFamily="34" charset="0"/>
              </a:rPr>
              <a:t>Early Childhood </a:t>
            </a:r>
            <a:r>
              <a:rPr lang="en-US" sz="1400" dirty="0" smtClean="0">
                <a:latin typeface="Eras Bold ITC" pitchFamily="34" charset="0"/>
              </a:rPr>
              <a:t>Education,</a:t>
            </a:r>
            <a:endParaRPr lang="en-US" sz="1400" dirty="0">
              <a:latin typeface="Eras Bold ITC" pitchFamily="34" charset="0"/>
            </a:endParaRPr>
          </a:p>
          <a:p>
            <a:pPr algn="ctr"/>
            <a:r>
              <a:rPr lang="en-US" sz="1400" dirty="0">
                <a:latin typeface="Eras Bold ITC" pitchFamily="34" charset="0"/>
              </a:rPr>
              <a:t>When children are young, they are learning sponges. Every new experience, every word they learn, every behavior they adopt, is an investment in a more fruitful future.</a:t>
            </a:r>
          </a:p>
          <a:p>
            <a:pPr algn="ctr"/>
            <a:r>
              <a:rPr lang="en-US" sz="1400" dirty="0">
                <a:latin typeface="Eras Bold ITC" pitchFamily="34" charset="0"/>
              </a:rPr>
              <a:t>You can never have a greater impression on a person than when they are in their early childhood years.</a:t>
            </a:r>
            <a:endParaRPr lang="en-US" sz="1400" dirty="0">
              <a:solidFill>
                <a:schemeClr val="bg1"/>
              </a:solidFill>
              <a:latin typeface="Eras Bold ITC" pitchFamily="34" charset="0"/>
            </a:endParaRPr>
          </a:p>
        </p:txBody>
      </p:sp>
    </p:spTree>
    <p:extLst>
      <p:ext uri="{BB962C8B-B14F-4D97-AF65-F5344CB8AC3E}">
        <p14:creationId xmlns:p14="http://schemas.microsoft.com/office/powerpoint/2010/main" val="245583052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088" b="5924"/>
          <a:stretch/>
        </p:blipFill>
        <p:spPr>
          <a:xfrm>
            <a:off x="0" y="1"/>
            <a:ext cx="9144000" cy="5162550"/>
          </a:xfrm>
          <a:prstGeom prst="rect">
            <a:avLst/>
          </a:prstGeom>
        </p:spPr>
      </p:pic>
      <p:sp>
        <p:nvSpPr>
          <p:cNvPr id="7" name="Rectangle 6"/>
          <p:cNvSpPr/>
          <p:nvPr/>
        </p:nvSpPr>
        <p:spPr>
          <a:xfrm>
            <a:off x="5029199" y="2952750"/>
            <a:ext cx="4048125" cy="20574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a:latin typeface="Eras Bold ITC" pitchFamily="34" charset="0"/>
              </a:rPr>
              <a:t>Primary </a:t>
            </a:r>
            <a:r>
              <a:rPr lang="en-US" sz="1400" dirty="0" smtClean="0">
                <a:latin typeface="Eras Bold ITC" pitchFamily="34" charset="0"/>
              </a:rPr>
              <a:t>Education,</a:t>
            </a:r>
            <a:endParaRPr lang="en-US" sz="1400" dirty="0">
              <a:latin typeface="Eras Bold ITC" pitchFamily="34" charset="0"/>
            </a:endParaRPr>
          </a:p>
          <a:p>
            <a:pPr algn="ctr"/>
            <a:r>
              <a:rPr lang="en-US" sz="1400" dirty="0">
                <a:latin typeface="Eras Bold ITC" pitchFamily="34" charset="0"/>
              </a:rPr>
              <a:t>Primary Education is the initial stage of education and has as its </a:t>
            </a:r>
            <a:r>
              <a:rPr lang="en-US" sz="1400" dirty="0" smtClean="0">
                <a:effectLst/>
                <a:latin typeface="Eras Bold ITC" pitchFamily="34" charset="0"/>
              </a:rPr>
              <a:t>basic aim to create, establish and offer opportunities to all children, regardless of age, gender or country of origin, to achieve a balanced cognitive, emotional and psychomotor development.</a:t>
            </a:r>
            <a:endParaRPr lang="en-US" sz="1400" dirty="0">
              <a:solidFill>
                <a:schemeClr val="bg1"/>
              </a:solidFill>
              <a:latin typeface="Eras Bold ITC" pitchFamily="34" charset="0"/>
            </a:endParaRPr>
          </a:p>
        </p:txBody>
      </p:sp>
    </p:spTree>
    <p:extLst>
      <p:ext uri="{BB962C8B-B14F-4D97-AF65-F5344CB8AC3E}">
        <p14:creationId xmlns:p14="http://schemas.microsoft.com/office/powerpoint/2010/main" val="20504588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062" b="11563"/>
          <a:stretch/>
        </p:blipFill>
        <p:spPr>
          <a:xfrm>
            <a:off x="0" y="0"/>
            <a:ext cx="9144000" cy="5143500"/>
          </a:xfrm>
        </p:spPr>
      </p:pic>
      <p:sp>
        <p:nvSpPr>
          <p:cNvPr id="6" name="Rectangle 5"/>
          <p:cNvSpPr/>
          <p:nvPr/>
        </p:nvSpPr>
        <p:spPr>
          <a:xfrm>
            <a:off x="5029200" y="3028950"/>
            <a:ext cx="3981450" cy="1981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a:latin typeface="Eras Bold ITC" pitchFamily="34" charset="0"/>
              </a:rPr>
              <a:t>Secondary Education.</a:t>
            </a:r>
          </a:p>
          <a:p>
            <a:pPr algn="ctr"/>
            <a:r>
              <a:rPr lang="en-US" sz="1400" dirty="0">
                <a:latin typeface="Eras Bold ITC" pitchFamily="34" charset="0"/>
              </a:rPr>
              <a:t>Secondary education typically takes place after six years of primary education and is followed by higher education, vocational education or employment. Like primary education, in most countries secondary education is compulsory, at least until the age of 16.</a:t>
            </a:r>
            <a:endParaRPr lang="en-US" sz="1400" dirty="0">
              <a:solidFill>
                <a:schemeClr val="bg1"/>
              </a:solidFill>
              <a:latin typeface="Eras Bold ITC" pitchFamily="34" charset="0"/>
            </a:endParaRPr>
          </a:p>
        </p:txBody>
      </p:sp>
    </p:spTree>
    <p:extLst>
      <p:ext uri="{BB962C8B-B14F-4D97-AF65-F5344CB8AC3E}">
        <p14:creationId xmlns:p14="http://schemas.microsoft.com/office/powerpoint/2010/main" val="374905860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5609"/>
          <a:stretch/>
        </p:blipFill>
        <p:spPr>
          <a:xfrm>
            <a:off x="0" y="0"/>
            <a:ext cx="9144000" cy="5143500"/>
          </a:xfrm>
        </p:spPr>
      </p:pic>
      <p:sp>
        <p:nvSpPr>
          <p:cNvPr id="6" name="Rectangle 5"/>
          <p:cNvSpPr/>
          <p:nvPr/>
        </p:nvSpPr>
        <p:spPr>
          <a:xfrm>
            <a:off x="5105400" y="3028950"/>
            <a:ext cx="3886200" cy="1981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a:latin typeface="Eras Bold ITC" pitchFamily="34" charset="0"/>
              </a:rPr>
              <a:t>Higher </a:t>
            </a:r>
            <a:r>
              <a:rPr lang="en-US" sz="1400" dirty="0" smtClean="0">
                <a:latin typeface="Eras Bold ITC" pitchFamily="34" charset="0"/>
              </a:rPr>
              <a:t>Education,</a:t>
            </a:r>
            <a:endParaRPr lang="en-US" sz="1400" dirty="0">
              <a:latin typeface="Eras Bold ITC" pitchFamily="34" charset="0"/>
            </a:endParaRPr>
          </a:p>
          <a:p>
            <a:pPr algn="ctr"/>
            <a:r>
              <a:rPr lang="en-US" sz="1400" dirty="0">
                <a:latin typeface="Eras Bold ITC" pitchFamily="34" charset="0"/>
              </a:rPr>
              <a:t>Higher education is tertiary education leading to award of an academic degree. Higher education, also called post-secondary education, third-level or tertiary education, is an optional final stage of formal learning that occurs after completion of secondary education.</a:t>
            </a:r>
          </a:p>
        </p:txBody>
      </p:sp>
    </p:spTree>
    <p:extLst>
      <p:ext uri="{BB962C8B-B14F-4D97-AF65-F5344CB8AC3E}">
        <p14:creationId xmlns:p14="http://schemas.microsoft.com/office/powerpoint/2010/main" val="387237102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322" b="5312"/>
          <a:stretch/>
        </p:blipFill>
        <p:spPr>
          <a:xfrm>
            <a:off x="0" y="0"/>
            <a:ext cx="9144000" cy="5143500"/>
          </a:xfrm>
          <a:prstGeom prst="rect">
            <a:avLst/>
          </a:prstGeom>
        </p:spPr>
      </p:pic>
      <p:sp>
        <p:nvSpPr>
          <p:cNvPr id="6" name="Rectangle 5"/>
          <p:cNvSpPr/>
          <p:nvPr/>
        </p:nvSpPr>
        <p:spPr>
          <a:xfrm>
            <a:off x="4705350" y="2495550"/>
            <a:ext cx="4286250" cy="2514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a:latin typeface="Eras Bold ITC" pitchFamily="34" charset="0"/>
              </a:rPr>
              <a:t>Group </a:t>
            </a:r>
            <a:r>
              <a:rPr lang="en-US" sz="1400" dirty="0" smtClean="0">
                <a:latin typeface="Eras Bold ITC" pitchFamily="34" charset="0"/>
              </a:rPr>
              <a:t>Study,</a:t>
            </a:r>
            <a:endParaRPr lang="en-US" sz="1400" dirty="0">
              <a:latin typeface="Eras Bold ITC" pitchFamily="34" charset="0"/>
            </a:endParaRPr>
          </a:p>
          <a:p>
            <a:pPr algn="ctr"/>
            <a:r>
              <a:rPr lang="en-US" sz="1400" dirty="0">
                <a:latin typeface="Eras Bold ITC" pitchFamily="34" charset="0"/>
              </a:rPr>
              <a:t> </a:t>
            </a:r>
            <a:r>
              <a:rPr lang="en-US" sz="1400" dirty="0" smtClean="0">
                <a:latin typeface="Eras Bold ITC" pitchFamily="34" charset="0"/>
              </a:rPr>
              <a:t>A</a:t>
            </a:r>
            <a:r>
              <a:rPr lang="en-US" sz="1400" dirty="0">
                <a:latin typeface="Eras Bold ITC" pitchFamily="34" charset="0"/>
              </a:rPr>
              <a:t> </a:t>
            </a:r>
            <a:r>
              <a:rPr lang="en-US" sz="1400" dirty="0" smtClean="0">
                <a:effectLst/>
                <a:latin typeface="Eras Bold ITC" pitchFamily="34" charset="0"/>
              </a:rPr>
              <a:t>study group is a small group of people who regularly meet to discuss shared fields of study. These groups can be found in a </a:t>
            </a:r>
            <a:r>
              <a:rPr lang="en-US" sz="1400" dirty="0">
                <a:latin typeface="Eras Bold ITC" pitchFamily="34" charset="0"/>
              </a:rPr>
              <a:t>school or </a:t>
            </a:r>
            <a:r>
              <a:rPr lang="en-US" sz="1400" dirty="0" smtClean="0">
                <a:latin typeface="Eras Bold ITC" pitchFamily="34" charset="0"/>
              </a:rPr>
              <a:t>college/university</a:t>
            </a:r>
          </a:p>
          <a:p>
            <a:pPr algn="ctr"/>
            <a:r>
              <a:rPr lang="en-US" sz="1400" dirty="0" smtClean="0">
                <a:latin typeface="Eras Bold ITC" pitchFamily="34" charset="0"/>
              </a:rPr>
              <a:t>setting</a:t>
            </a:r>
            <a:r>
              <a:rPr lang="en-US" sz="1400" dirty="0">
                <a:latin typeface="Eras Bold ITC" pitchFamily="34" charset="0"/>
              </a:rPr>
              <a:t>, within companies, occasionally </a:t>
            </a:r>
            <a:r>
              <a:rPr lang="en-US" sz="1400" dirty="0" smtClean="0">
                <a:latin typeface="Eras Bold ITC" pitchFamily="34" charset="0"/>
              </a:rPr>
              <a:t>primary/junior </a:t>
            </a:r>
            <a:r>
              <a:rPr lang="en-US" sz="1400" dirty="0">
                <a:latin typeface="Eras Bold ITC" pitchFamily="34" charset="0"/>
              </a:rPr>
              <a:t>school and sometimes middle school. Professional advancement organizations also may encourage study groups.</a:t>
            </a:r>
            <a:endParaRPr lang="en-US" sz="1400" dirty="0">
              <a:solidFill>
                <a:schemeClr val="bg1"/>
              </a:solidFill>
              <a:latin typeface="Eras Bold ITC" pitchFamily="34" charset="0"/>
            </a:endParaRPr>
          </a:p>
        </p:txBody>
      </p:sp>
    </p:spTree>
    <p:extLst>
      <p:ext uri="{BB962C8B-B14F-4D97-AF65-F5344CB8AC3E}">
        <p14:creationId xmlns:p14="http://schemas.microsoft.com/office/powerpoint/2010/main" val="60642603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128</Words>
  <Application>Microsoft Office PowerPoint</Application>
  <PresentationFormat>On-screen Show (16:9)</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dc:creator>
  <cp:lastModifiedBy>Khan</cp:lastModifiedBy>
  <cp:revision>7</cp:revision>
  <dcterms:created xsi:type="dcterms:W3CDTF">2019-07-04T04:04:40Z</dcterms:created>
  <dcterms:modified xsi:type="dcterms:W3CDTF">2019-07-04T05:57:49Z</dcterms:modified>
</cp:coreProperties>
</file>