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8" y="44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0960" y="1082422"/>
            <a:ext cx="975007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7194" y="2336423"/>
            <a:ext cx="995761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6556" y="2299843"/>
            <a:ext cx="106988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chcrunch.com/2018/06/25/andreessen-horowitz-has-a-new-crypto-fund-and-its-first-female-general-partner-is-running-it-with-chris-dix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FA20855-6031-4B41-86BB-81037BEAA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4A66F6-0FA8-484E-BB36-81A5B3BB321F}"/>
              </a:ext>
            </a:extLst>
          </p:cNvPr>
          <p:cNvSpPr/>
          <p:nvPr/>
        </p:nvSpPr>
        <p:spPr>
          <a:xfrm>
            <a:off x="1447800" y="2362200"/>
            <a:ext cx="9144000" cy="2286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732976"/>
            <a:ext cx="9957612" cy="139204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20040" algn="ctr">
              <a:spcBef>
                <a:spcPts val="775"/>
              </a:spcBef>
            </a:pPr>
            <a:r>
              <a:rPr spc="95" dirty="0">
                <a:latin typeface="+mj-lt"/>
                <a:cs typeface="Arial" panose="020B0604020202020204" pitchFamily="34" charset="0"/>
              </a:rPr>
              <a:t>Growth </a:t>
            </a:r>
            <a:r>
              <a:rPr spc="185" dirty="0">
                <a:latin typeface="+mj-lt"/>
                <a:cs typeface="Arial" panose="020B0604020202020204" pitchFamily="34" charset="0"/>
              </a:rPr>
              <a:t>and</a:t>
            </a:r>
            <a:r>
              <a:rPr spc="-235" dirty="0">
                <a:latin typeface="+mj-lt"/>
                <a:cs typeface="Arial" panose="020B0604020202020204" pitchFamily="34" charset="0"/>
              </a:rPr>
              <a:t> </a:t>
            </a:r>
            <a:r>
              <a:rPr spc="-55" dirty="0">
                <a:latin typeface="+mj-lt"/>
                <a:cs typeface="Arial" panose="020B0604020202020204" pitchFamily="34" charset="0"/>
              </a:rPr>
              <a:t>Scalability</a:t>
            </a:r>
            <a:br>
              <a:rPr lang="en-US" spc="-5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pc="-5" dirty="0">
                <a:latin typeface="+mn-lt"/>
                <a:cs typeface="Arial" panose="020B0604020202020204" pitchFamily="34" charset="0"/>
              </a:rPr>
              <a:t>Joe Black</a:t>
            </a:r>
            <a:endParaRPr sz="24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9720" y="1082421"/>
            <a:ext cx="7266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75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question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we </a:t>
            </a:r>
            <a:r>
              <a:rPr sz="2400" spc="-70" dirty="0">
                <a:solidFill>
                  <a:srgbClr val="D9D9D9"/>
                </a:solidFill>
                <a:latin typeface="Arial"/>
                <a:cs typeface="Arial"/>
              </a:rPr>
              <a:t>ought 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to 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ask 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ourselves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every 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singla 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day</a:t>
            </a:r>
            <a:r>
              <a:rPr sz="2400" spc="-33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D9D9D9"/>
                </a:solidFill>
                <a:latin typeface="Arial"/>
                <a:cs typeface="Arial"/>
              </a:rPr>
              <a:t>is,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7632" y="1897125"/>
            <a:ext cx="73094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5080" indent="-334010">
              <a:spcBef>
                <a:spcPts val="95"/>
              </a:spcBef>
            </a:pPr>
            <a:r>
              <a:rPr sz="2800" spc="-5" dirty="0">
                <a:solidFill>
                  <a:srgbClr val="D9D9D9"/>
                </a:solidFill>
                <a:latin typeface="Impact"/>
                <a:cs typeface="Impact"/>
              </a:rPr>
              <a:t>"How does </a:t>
            </a:r>
            <a:r>
              <a:rPr sz="2800" spc="-10" dirty="0">
                <a:solidFill>
                  <a:srgbClr val="D9D9D9"/>
                </a:solidFill>
                <a:latin typeface="Impact"/>
                <a:cs typeface="Impact"/>
              </a:rPr>
              <a:t>each </a:t>
            </a:r>
            <a:r>
              <a:rPr sz="2800" spc="-5" dirty="0">
                <a:solidFill>
                  <a:srgbClr val="D9D9D9"/>
                </a:solidFill>
                <a:latin typeface="Impact"/>
                <a:cs typeface="Impact"/>
              </a:rPr>
              <a:t>new </a:t>
            </a:r>
            <a:r>
              <a:rPr sz="2800" spc="-10" dirty="0">
                <a:solidFill>
                  <a:srgbClr val="D9D9D9"/>
                </a:solidFill>
                <a:latin typeface="Impact"/>
                <a:cs typeface="Impact"/>
              </a:rPr>
              <a:t>user/customer </a:t>
            </a:r>
            <a:r>
              <a:rPr sz="2800" spc="-5" dirty="0">
                <a:solidFill>
                  <a:srgbClr val="D9D9D9"/>
                </a:solidFill>
                <a:latin typeface="Impact"/>
                <a:cs typeface="Impact"/>
              </a:rPr>
              <a:t>we </a:t>
            </a:r>
            <a:r>
              <a:rPr sz="2800" spc="-10" dirty="0">
                <a:solidFill>
                  <a:srgbClr val="D9D9D9"/>
                </a:solidFill>
                <a:latin typeface="Impact"/>
                <a:cs typeface="Impact"/>
              </a:rPr>
              <a:t>worked </a:t>
            </a:r>
            <a:r>
              <a:rPr sz="2800" spc="-5" dirty="0">
                <a:solidFill>
                  <a:srgbClr val="D9D9D9"/>
                </a:solidFill>
                <a:latin typeface="Impact"/>
                <a:cs typeface="Impact"/>
              </a:rPr>
              <a:t>so  </a:t>
            </a:r>
            <a:r>
              <a:rPr sz="2800" spc="-10" dirty="0">
                <a:solidFill>
                  <a:srgbClr val="D9D9D9"/>
                </a:solidFill>
                <a:latin typeface="Impact"/>
                <a:cs typeface="Impact"/>
              </a:rPr>
              <a:t>hard </a:t>
            </a:r>
            <a:r>
              <a:rPr sz="2800" spc="-5" dirty="0">
                <a:solidFill>
                  <a:srgbClr val="D9D9D9"/>
                </a:solidFill>
                <a:latin typeface="Impact"/>
                <a:cs typeface="Impact"/>
              </a:rPr>
              <a:t>for lead to more new</a:t>
            </a:r>
            <a:r>
              <a:rPr sz="2800" spc="40" dirty="0">
                <a:solidFill>
                  <a:srgbClr val="D9D9D9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D9D9D9"/>
                </a:solidFill>
                <a:latin typeface="Impact"/>
                <a:cs typeface="Impact"/>
              </a:rPr>
              <a:t>users/customers?"</a:t>
            </a:r>
            <a:endParaRPr sz="28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4800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459177-3253-4903-8686-A66E59FD7D40}"/>
              </a:ext>
            </a:extLst>
          </p:cNvPr>
          <p:cNvSpPr/>
          <p:nvPr/>
        </p:nvSpPr>
        <p:spPr>
          <a:xfrm>
            <a:off x="2402522" y="1219200"/>
            <a:ext cx="7386955" cy="2057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2514601" y="1591056"/>
            <a:ext cx="7010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6195" marR="5080" indent="-1294130" algn="ctr">
              <a:spcBef>
                <a:spcPts val="105"/>
              </a:spcBef>
            </a:pPr>
            <a:r>
              <a:rPr lang="en-GB" spc="-5" dirty="0">
                <a:solidFill>
                  <a:schemeClr val="bg1"/>
                </a:solidFill>
                <a:cs typeface="Verdana"/>
              </a:rPr>
              <a:t>"product/market fit means being </a:t>
            </a:r>
            <a:r>
              <a:rPr lang="en-GB" spc="-10" dirty="0">
                <a:solidFill>
                  <a:schemeClr val="bg1"/>
                </a:solidFill>
                <a:cs typeface="Verdana"/>
              </a:rPr>
              <a:t>in </a:t>
            </a:r>
            <a:r>
              <a:rPr lang="en-GB" dirty="0">
                <a:solidFill>
                  <a:schemeClr val="bg1"/>
                </a:solidFill>
                <a:cs typeface="Verdana"/>
              </a:rPr>
              <a:t>a </a:t>
            </a:r>
            <a:r>
              <a:rPr lang="en-GB" spc="-5" dirty="0">
                <a:solidFill>
                  <a:schemeClr val="bg1"/>
                </a:solidFill>
                <a:cs typeface="Verdana"/>
              </a:rPr>
              <a:t>good </a:t>
            </a:r>
            <a:r>
              <a:rPr lang="en-GB" spc="-10" dirty="0">
                <a:solidFill>
                  <a:schemeClr val="bg1"/>
                </a:solidFill>
                <a:cs typeface="Verdana"/>
              </a:rPr>
              <a:t>market </a:t>
            </a:r>
            <a:r>
              <a:rPr lang="en-GB" spc="-5" dirty="0">
                <a:solidFill>
                  <a:schemeClr val="bg1"/>
                </a:solidFill>
                <a:cs typeface="Verdana"/>
              </a:rPr>
              <a:t>with </a:t>
            </a:r>
            <a:r>
              <a:rPr lang="en-GB" dirty="0">
                <a:solidFill>
                  <a:schemeClr val="bg1"/>
                </a:solidFill>
                <a:cs typeface="Verdana"/>
              </a:rPr>
              <a:t>a  </a:t>
            </a:r>
            <a:r>
              <a:rPr lang="en-GB" spc="-5" dirty="0">
                <a:solidFill>
                  <a:schemeClr val="bg1"/>
                </a:solidFill>
                <a:cs typeface="Verdana"/>
              </a:rPr>
              <a:t>Product that </a:t>
            </a:r>
            <a:r>
              <a:rPr lang="en-GB" dirty="0">
                <a:solidFill>
                  <a:schemeClr val="bg1"/>
                </a:solidFill>
                <a:cs typeface="Verdana"/>
              </a:rPr>
              <a:t>can </a:t>
            </a:r>
            <a:r>
              <a:rPr lang="en-GB" spc="-5" dirty="0">
                <a:solidFill>
                  <a:schemeClr val="bg1"/>
                </a:solidFill>
                <a:cs typeface="Verdana"/>
              </a:rPr>
              <a:t>satisfy that</a:t>
            </a:r>
            <a:r>
              <a:rPr lang="en-GB" spc="-100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pc="-10" dirty="0">
                <a:solidFill>
                  <a:schemeClr val="bg1"/>
                </a:solidFill>
                <a:cs typeface="Verdana"/>
              </a:rPr>
              <a:t>market"</a:t>
            </a:r>
            <a:endParaRPr lang="en-GB" dirty="0">
              <a:solidFill>
                <a:schemeClr val="bg1"/>
              </a:solidFill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3854" y="2292783"/>
            <a:ext cx="38442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5" dirty="0">
                <a:latin typeface="+mj-lt"/>
              </a:rPr>
              <a:t>-Marc</a:t>
            </a:r>
            <a:r>
              <a:rPr sz="4000" spc="-240" dirty="0">
                <a:latin typeface="+mj-lt"/>
              </a:rPr>
              <a:t> </a:t>
            </a:r>
            <a:r>
              <a:rPr sz="4000" spc="-5" dirty="0">
                <a:latin typeface="+mj-lt"/>
              </a:rPr>
              <a:t>Andreesen</a:t>
            </a:r>
            <a:endParaRPr sz="4000" dirty="0"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2522" y="5105400"/>
            <a:ext cx="73869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spcBef>
                <a:spcPts val="100"/>
              </a:spcBef>
            </a:pPr>
            <a:r>
              <a:rPr sz="2000" dirty="0">
                <a:latin typeface="+mj-lt"/>
                <a:cs typeface="Times New Roman"/>
              </a:rPr>
              <a:t>“Andreessen has </a:t>
            </a:r>
            <a:r>
              <a:rPr sz="2000" spc="-5" dirty="0">
                <a:latin typeface="+mj-lt"/>
                <a:cs typeface="Times New Roman"/>
              </a:rPr>
              <a:t>always </a:t>
            </a:r>
            <a:r>
              <a:rPr sz="2000" dirty="0">
                <a:latin typeface="+mj-lt"/>
                <a:cs typeface="Times New Roman"/>
              </a:rPr>
              <a:t>been a </a:t>
            </a:r>
            <a:r>
              <a:rPr sz="2000" spc="-5" dirty="0">
                <a:latin typeface="+mj-lt"/>
                <a:cs typeface="Times New Roman"/>
              </a:rPr>
              <a:t>multi-stage investment firm, </a:t>
            </a:r>
            <a:r>
              <a:rPr sz="2000" spc="5" dirty="0">
                <a:latin typeface="+mj-lt"/>
                <a:cs typeface="Times New Roman"/>
              </a:rPr>
              <a:t>but </a:t>
            </a:r>
            <a:r>
              <a:rPr sz="2000" spc="-5" dirty="0">
                <a:latin typeface="+mj-lt"/>
                <a:cs typeface="Times New Roman"/>
              </a:rPr>
              <a:t>really  </a:t>
            </a:r>
            <a:r>
              <a:rPr sz="2000" dirty="0">
                <a:latin typeface="+mj-lt"/>
                <a:cs typeface="Times New Roman"/>
              </a:rPr>
              <a:t>the </a:t>
            </a:r>
            <a:r>
              <a:rPr sz="2000" spc="-5" dirty="0">
                <a:latin typeface="+mj-lt"/>
                <a:cs typeface="Times New Roman"/>
              </a:rPr>
              <a:t>opportunity </a:t>
            </a:r>
            <a:r>
              <a:rPr sz="2000" dirty="0">
                <a:latin typeface="+mj-lt"/>
                <a:cs typeface="Times New Roman"/>
              </a:rPr>
              <a:t>here is for </a:t>
            </a:r>
            <a:r>
              <a:rPr sz="2000" spc="-5" dirty="0">
                <a:latin typeface="+mj-lt"/>
                <a:cs typeface="Times New Roman"/>
              </a:rPr>
              <a:t>[me] </a:t>
            </a:r>
            <a:r>
              <a:rPr sz="2000" dirty="0">
                <a:latin typeface="+mj-lt"/>
                <a:cs typeface="Times New Roman"/>
              </a:rPr>
              <a:t>to be the first focused </a:t>
            </a:r>
            <a:r>
              <a:rPr sz="2000" spc="-5" dirty="0">
                <a:latin typeface="+mj-lt"/>
                <a:cs typeface="Times New Roman"/>
              </a:rPr>
              <a:t>late-stage</a:t>
            </a:r>
            <a:r>
              <a:rPr sz="2000" spc="-130" dirty="0">
                <a:latin typeface="+mj-lt"/>
                <a:cs typeface="Times New Roman"/>
              </a:rPr>
              <a:t> </a:t>
            </a:r>
            <a:r>
              <a:rPr sz="2000" spc="-5" dirty="0">
                <a:latin typeface="+mj-lt"/>
                <a:cs typeface="Times New Roman"/>
              </a:rPr>
              <a:t>investor  </a:t>
            </a:r>
            <a:r>
              <a:rPr sz="2000" dirty="0">
                <a:latin typeface="+mj-lt"/>
                <a:cs typeface="Times New Roman"/>
              </a:rPr>
              <a:t>there and to work with the </a:t>
            </a:r>
            <a:r>
              <a:rPr sz="2000" spc="-5" dirty="0">
                <a:latin typeface="+mj-lt"/>
                <a:cs typeface="Times New Roman"/>
              </a:rPr>
              <a:t>early-stage team </a:t>
            </a:r>
            <a:r>
              <a:rPr sz="2000" dirty="0">
                <a:latin typeface="+mj-lt"/>
                <a:cs typeface="Times New Roman"/>
              </a:rPr>
              <a:t>and </a:t>
            </a:r>
            <a:r>
              <a:rPr sz="2000" spc="-5" dirty="0">
                <a:latin typeface="+mj-lt"/>
                <a:cs typeface="Times New Roman"/>
              </a:rPr>
              <a:t>complement </a:t>
            </a:r>
            <a:r>
              <a:rPr sz="2000" dirty="0">
                <a:latin typeface="+mj-lt"/>
                <a:cs typeface="Times New Roman"/>
              </a:rPr>
              <a:t>their  experience,” </a:t>
            </a:r>
            <a:r>
              <a:rPr sz="2000" spc="-5" dirty="0">
                <a:latin typeface="+mj-lt"/>
                <a:cs typeface="Times New Roman"/>
              </a:rPr>
              <a:t>George </a:t>
            </a:r>
            <a:r>
              <a:rPr sz="2000" dirty="0">
                <a:latin typeface="+mj-lt"/>
                <a:cs typeface="Times New Roman"/>
              </a:rPr>
              <a:t>told</a:t>
            </a:r>
            <a:r>
              <a:rPr sz="2000" spc="-125" dirty="0">
                <a:latin typeface="+mj-lt"/>
                <a:cs typeface="Times New Roman"/>
              </a:rPr>
              <a:t> </a:t>
            </a:r>
            <a:r>
              <a:rPr sz="2000" spc="-15" dirty="0">
                <a:latin typeface="+mj-lt"/>
                <a:cs typeface="Times New Roman"/>
              </a:rPr>
              <a:t>TechCrunch.</a:t>
            </a:r>
            <a:endParaRPr sz="200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898" y="714502"/>
            <a:ext cx="458089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4400" spc="-50" dirty="0">
                <a:solidFill>
                  <a:srgbClr val="000000"/>
                </a:solidFill>
                <a:latin typeface="+mn-lt"/>
                <a:cs typeface="Impact"/>
              </a:rPr>
              <a:t>Your </a:t>
            </a:r>
            <a:r>
              <a:rPr sz="4400" spc="-5" dirty="0">
                <a:solidFill>
                  <a:srgbClr val="000000"/>
                </a:solidFill>
                <a:latin typeface="+mn-lt"/>
                <a:cs typeface="Impact"/>
              </a:rPr>
              <a:t>Title Goes</a:t>
            </a:r>
            <a:r>
              <a:rPr sz="4400" spc="-30" dirty="0">
                <a:solidFill>
                  <a:srgbClr val="000000"/>
                </a:solidFill>
                <a:latin typeface="+mn-lt"/>
                <a:cs typeface="Impact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+mn-lt"/>
                <a:cs typeface="Impact"/>
              </a:rPr>
              <a:t>Here</a:t>
            </a:r>
            <a:endParaRPr sz="4400" dirty="0">
              <a:latin typeface="+mn-l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199" y="2514492"/>
            <a:ext cx="523221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 algn="r">
              <a:spcBef>
                <a:spcPts val="100"/>
              </a:spcBef>
            </a:pPr>
            <a:r>
              <a:rPr dirty="0">
                <a:latin typeface="+mj-lt"/>
                <a:cs typeface="Arial"/>
              </a:rPr>
              <a:t>At </a:t>
            </a:r>
            <a:r>
              <a:rPr spc="-5" dirty="0">
                <a:latin typeface="+mj-lt"/>
                <a:cs typeface="Arial"/>
              </a:rPr>
              <a:t>a16z, George </a:t>
            </a:r>
            <a:r>
              <a:rPr spc="-15" dirty="0">
                <a:latin typeface="+mj-lt"/>
                <a:cs typeface="Arial"/>
              </a:rPr>
              <a:t>will </a:t>
            </a:r>
            <a:r>
              <a:rPr spc="-5" dirty="0">
                <a:latin typeface="+mj-lt"/>
                <a:cs typeface="Arial"/>
              </a:rPr>
              <a:t>invest across industries,</a:t>
            </a:r>
            <a:r>
              <a:rPr spc="145" dirty="0">
                <a:latin typeface="+mj-lt"/>
                <a:cs typeface="Arial"/>
              </a:rPr>
              <a:t> </a:t>
            </a:r>
            <a:r>
              <a:rPr spc="-10" dirty="0">
                <a:latin typeface="+mj-lt"/>
                <a:cs typeface="Arial"/>
              </a:rPr>
              <a:t>offering</a:t>
            </a:r>
            <a:r>
              <a:rPr spc="10" dirty="0">
                <a:latin typeface="+mj-lt"/>
                <a:cs typeface="Arial"/>
              </a:rPr>
              <a:t> </a:t>
            </a:r>
            <a:r>
              <a:rPr spc="-5" dirty="0">
                <a:latin typeface="+mj-lt"/>
                <a:cs typeface="Arial"/>
              </a:rPr>
              <a:t>up  his </a:t>
            </a:r>
            <a:r>
              <a:rPr spc="-10" dirty="0">
                <a:latin typeface="+mj-lt"/>
                <a:cs typeface="Arial"/>
              </a:rPr>
              <a:t>knowledge </a:t>
            </a:r>
            <a:r>
              <a:rPr dirty="0">
                <a:latin typeface="+mj-lt"/>
                <a:cs typeface="Arial"/>
              </a:rPr>
              <a:t>of </a:t>
            </a:r>
            <a:r>
              <a:rPr spc="-5" dirty="0">
                <a:latin typeface="+mj-lt"/>
                <a:cs typeface="Arial"/>
              </a:rPr>
              <a:t>late-stageeconomics,</a:t>
            </a:r>
            <a:r>
              <a:rPr spc="100" dirty="0">
                <a:latin typeface="+mj-lt"/>
                <a:cs typeface="Arial"/>
              </a:rPr>
              <a:t> </a:t>
            </a:r>
            <a:r>
              <a:rPr spc="-5" dirty="0">
                <a:latin typeface="+mj-lt"/>
                <a:cs typeface="Arial"/>
              </a:rPr>
              <a:t>valuations</a:t>
            </a:r>
            <a:r>
              <a:rPr spc="10" dirty="0">
                <a:latin typeface="+mj-lt"/>
                <a:cs typeface="Arial"/>
              </a:rPr>
              <a:t> </a:t>
            </a:r>
            <a:r>
              <a:rPr spc="-5" dirty="0">
                <a:latin typeface="+mj-lt"/>
                <a:cs typeface="Arial"/>
              </a:rPr>
              <a:t>and  </a:t>
            </a:r>
            <a:r>
              <a:rPr spc="-10" dirty="0">
                <a:latin typeface="+mj-lt"/>
                <a:cs typeface="Arial"/>
              </a:rPr>
              <a:t>Underwriting </a:t>
            </a:r>
            <a:r>
              <a:rPr dirty="0">
                <a:latin typeface="+mj-lt"/>
                <a:cs typeface="Arial"/>
              </a:rPr>
              <a:t>to </a:t>
            </a:r>
            <a:r>
              <a:rPr spc="-15" dirty="0">
                <a:latin typeface="+mj-lt"/>
                <a:cs typeface="Arial"/>
              </a:rPr>
              <a:t>a16z’s </a:t>
            </a:r>
            <a:r>
              <a:rPr spc="-5" dirty="0">
                <a:latin typeface="+mj-lt"/>
                <a:cs typeface="Arial"/>
              </a:rPr>
              <a:t>large team of</a:t>
            </a:r>
            <a:r>
              <a:rPr spc="125" dirty="0">
                <a:latin typeface="+mj-lt"/>
                <a:cs typeface="Arial"/>
              </a:rPr>
              <a:t> </a:t>
            </a:r>
            <a:r>
              <a:rPr spc="-5" dirty="0">
                <a:latin typeface="+mj-lt"/>
                <a:cs typeface="Arial"/>
              </a:rPr>
              <a:t>investors.</a:t>
            </a:r>
            <a:endParaRPr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74" y="4008013"/>
            <a:ext cx="53003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 algn="r">
              <a:spcBef>
                <a:spcPts val="100"/>
              </a:spcBef>
            </a:pPr>
            <a:r>
              <a:rPr spc="-120" dirty="0">
                <a:cs typeface="Arial"/>
              </a:rPr>
              <a:t>George </a:t>
            </a:r>
            <a:r>
              <a:rPr spc="-95" dirty="0">
                <a:cs typeface="Arial"/>
              </a:rPr>
              <a:t>is </a:t>
            </a:r>
            <a:r>
              <a:rPr spc="-20" dirty="0">
                <a:cs typeface="Arial"/>
              </a:rPr>
              <a:t>the </a:t>
            </a:r>
            <a:r>
              <a:rPr spc="-45" dirty="0">
                <a:cs typeface="Arial"/>
              </a:rPr>
              <a:t>firm’s </a:t>
            </a:r>
            <a:r>
              <a:rPr spc="-35" dirty="0">
                <a:cs typeface="Arial"/>
              </a:rPr>
              <a:t>15th </a:t>
            </a:r>
            <a:r>
              <a:rPr spc="-85" dirty="0">
                <a:cs typeface="Arial"/>
              </a:rPr>
              <a:t>general </a:t>
            </a:r>
            <a:r>
              <a:rPr spc="-35" dirty="0">
                <a:cs typeface="Arial"/>
              </a:rPr>
              <a:t>partner </a:t>
            </a:r>
            <a:r>
              <a:rPr spc="-85" dirty="0">
                <a:cs typeface="Arial"/>
              </a:rPr>
              <a:t>and </a:t>
            </a:r>
            <a:r>
              <a:rPr spc="-30" dirty="0">
                <a:cs typeface="Arial"/>
              </a:rPr>
              <a:t>at </a:t>
            </a:r>
            <a:r>
              <a:rPr spc="-75" dirty="0">
                <a:cs typeface="Arial"/>
              </a:rPr>
              <a:t>least</a:t>
            </a:r>
            <a:r>
              <a:rPr spc="-290" dirty="0">
                <a:cs typeface="Arial"/>
              </a:rPr>
              <a:t> </a:t>
            </a:r>
            <a:r>
              <a:rPr spc="-20" dirty="0">
                <a:cs typeface="Arial"/>
              </a:rPr>
              <a:t>the  </a:t>
            </a:r>
            <a:r>
              <a:rPr spc="-60" dirty="0">
                <a:cs typeface="Arial"/>
              </a:rPr>
              <a:t>Fourth </a:t>
            </a:r>
            <a:r>
              <a:rPr spc="-65" dirty="0">
                <a:cs typeface="Arial"/>
              </a:rPr>
              <a:t>high-level </a:t>
            </a:r>
            <a:r>
              <a:rPr spc="-35" dirty="0">
                <a:cs typeface="Arial"/>
              </a:rPr>
              <a:t>addition </a:t>
            </a:r>
            <a:r>
              <a:rPr spc="15" dirty="0">
                <a:cs typeface="Arial"/>
              </a:rPr>
              <a:t>to </a:t>
            </a:r>
            <a:r>
              <a:rPr spc="-20" dirty="0">
                <a:cs typeface="Arial"/>
              </a:rPr>
              <a:t>the </a:t>
            </a:r>
            <a:r>
              <a:rPr spc="-60" dirty="0">
                <a:cs typeface="Arial"/>
              </a:rPr>
              <a:t>team </a:t>
            </a:r>
            <a:r>
              <a:rPr spc="-25" dirty="0">
                <a:cs typeface="Arial"/>
              </a:rPr>
              <a:t>in </a:t>
            </a:r>
            <a:r>
              <a:rPr spc="-20" dirty="0">
                <a:cs typeface="Arial"/>
              </a:rPr>
              <a:t>the </a:t>
            </a:r>
            <a:r>
              <a:rPr spc="-65" dirty="0">
                <a:cs typeface="Arial"/>
              </a:rPr>
              <a:t>last </a:t>
            </a:r>
            <a:r>
              <a:rPr spc="-110" dirty="0">
                <a:cs typeface="Arial"/>
              </a:rPr>
              <a:t>year,  </a:t>
            </a:r>
            <a:r>
              <a:rPr spc="-60" dirty="0">
                <a:cs typeface="Arial"/>
              </a:rPr>
              <a:t>including </a:t>
            </a:r>
            <a:r>
              <a:rPr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2"/>
              </a:rPr>
              <a:t>Katie </a:t>
            </a:r>
            <a:r>
              <a:rPr u="heavy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2"/>
              </a:rPr>
              <a:t>Haun</a:t>
            </a:r>
            <a:r>
              <a:rPr spc="-100" dirty="0">
                <a:cs typeface="Arial"/>
              </a:rPr>
              <a:t>, </a:t>
            </a:r>
            <a:r>
              <a:rPr spc="-45" dirty="0">
                <a:cs typeface="Arial"/>
              </a:rPr>
              <a:t>who joined </a:t>
            </a:r>
            <a:r>
              <a:rPr spc="-25" dirty="0">
                <a:cs typeface="Arial"/>
              </a:rPr>
              <a:t>in </a:t>
            </a:r>
            <a:r>
              <a:rPr spc="-135" dirty="0">
                <a:cs typeface="Arial"/>
              </a:rPr>
              <a:t>June  </a:t>
            </a:r>
            <a:r>
              <a:rPr spc="15" dirty="0">
                <a:cs typeface="Arial"/>
              </a:rPr>
              <a:t>to </a:t>
            </a:r>
            <a:r>
              <a:rPr spc="-75" dirty="0">
                <a:cs typeface="Arial"/>
              </a:rPr>
              <a:t>lead</a:t>
            </a:r>
            <a:r>
              <a:rPr spc="-145" dirty="0">
                <a:cs typeface="Arial"/>
              </a:rPr>
              <a:t> </a:t>
            </a:r>
            <a:r>
              <a:rPr spc="-130" dirty="0">
                <a:cs typeface="Arial"/>
              </a:rPr>
              <a:t>a16z’s</a:t>
            </a:r>
            <a:endParaRPr dirty="0">
              <a:cs typeface="Arial"/>
            </a:endParaRPr>
          </a:p>
          <a:p>
            <a:pPr marL="2158365" algn="r">
              <a:spcBef>
                <a:spcPts val="25"/>
              </a:spcBef>
            </a:pPr>
            <a:r>
              <a:rPr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2"/>
              </a:rPr>
              <a:t>cryptocurrency </a:t>
            </a:r>
            <a:r>
              <a:rPr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2"/>
              </a:rPr>
              <a:t>investment</a:t>
            </a:r>
            <a:r>
              <a:rPr u="heavy" spc="-1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2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2"/>
              </a:rPr>
              <a:t>effort.</a:t>
            </a:r>
            <a:endParaRPr dirty="0"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35075" y="2082184"/>
            <a:ext cx="3480308" cy="3480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0430" y="2057400"/>
            <a:ext cx="7723885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0" y="457200"/>
            <a:ext cx="7499984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Digital inclusion is about for </a:t>
            </a:r>
            <a:r>
              <a:rPr sz="2000" spc="-5" dirty="0">
                <a:latin typeface="Times New Roman"/>
                <a:cs typeface="Times New Roman"/>
              </a:rPr>
              <a:t>example access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affordable </a:t>
            </a:r>
            <a:r>
              <a:rPr sz="2000" dirty="0">
                <a:latin typeface="Times New Roman"/>
                <a:cs typeface="Times New Roman"/>
              </a:rPr>
              <a:t>broadband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 devices, digital </a:t>
            </a:r>
            <a:r>
              <a:rPr sz="2000" spc="-5" dirty="0">
                <a:latin typeface="Times New Roman"/>
                <a:cs typeface="Times New Roman"/>
              </a:rPr>
              <a:t>literacy </a:t>
            </a:r>
            <a:r>
              <a:rPr sz="2000" dirty="0">
                <a:latin typeface="Times New Roman"/>
                <a:cs typeface="Times New Roman"/>
              </a:rPr>
              <a:t>– having the rights skills to use the internet, and  digital </a:t>
            </a:r>
            <a:r>
              <a:rPr sz="2000" spc="-5" dirty="0">
                <a:latin typeface="Times New Roman"/>
                <a:cs typeface="Times New Roman"/>
              </a:rPr>
              <a:t>enablement </a:t>
            </a:r>
            <a:r>
              <a:rPr sz="2000" dirty="0">
                <a:latin typeface="Times New Roman"/>
                <a:cs typeface="Times New Roman"/>
              </a:rPr>
              <a:t>– being able to use technology that </a:t>
            </a:r>
            <a:r>
              <a:rPr sz="2000" spc="-5" dirty="0">
                <a:latin typeface="Times New Roman"/>
                <a:cs typeface="Times New Roman"/>
              </a:rPr>
              <a:t>improves </a:t>
            </a:r>
            <a:r>
              <a:rPr sz="2000" dirty="0">
                <a:latin typeface="Times New Roman"/>
                <a:cs typeface="Times New Roman"/>
              </a:rPr>
              <a:t>quality  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life.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286" y="493598"/>
            <a:ext cx="4582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50" dirty="0">
                <a:solidFill>
                  <a:srgbClr val="000000"/>
                </a:solidFill>
                <a:latin typeface="Impact"/>
                <a:cs typeface="Impact"/>
              </a:rPr>
              <a:t>Your </a:t>
            </a:r>
            <a:r>
              <a:rPr sz="4400" dirty="0">
                <a:solidFill>
                  <a:srgbClr val="000000"/>
                </a:solidFill>
                <a:latin typeface="Impact"/>
                <a:cs typeface="Impact"/>
              </a:rPr>
              <a:t>Title </a:t>
            </a:r>
            <a:r>
              <a:rPr sz="4400" spc="-5" dirty="0">
                <a:solidFill>
                  <a:srgbClr val="000000"/>
                </a:solidFill>
                <a:latin typeface="Impact"/>
                <a:cs typeface="Impact"/>
              </a:rPr>
              <a:t>Goes</a:t>
            </a:r>
            <a:r>
              <a:rPr sz="4400" spc="-5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Impact"/>
                <a:cs typeface="Impact"/>
              </a:rPr>
              <a:t>Here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1582" y="2299843"/>
            <a:ext cx="755650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865" algn="ctr"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aim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workshop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15" dirty="0">
                <a:latin typeface="Arial"/>
                <a:cs typeface="Arial"/>
              </a:rPr>
              <a:t>to </a:t>
            </a:r>
            <a:r>
              <a:rPr sz="2400" spc="-85" dirty="0">
                <a:latin typeface="Arial"/>
                <a:cs typeface="Arial"/>
              </a:rPr>
              <a:t>gather </a:t>
            </a:r>
            <a:r>
              <a:rPr sz="2400" spc="-114" dirty="0">
                <a:latin typeface="Arial"/>
                <a:cs typeface="Arial"/>
              </a:rPr>
              <a:t>good </a:t>
            </a:r>
            <a:r>
              <a:rPr sz="2400" spc="-100" dirty="0">
                <a:latin typeface="Arial"/>
                <a:cs typeface="Arial"/>
              </a:rPr>
              <a:t>practices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65" dirty="0">
                <a:latin typeface="Arial"/>
                <a:cs typeface="Arial"/>
              </a:rPr>
              <a:t>expert </a:t>
            </a:r>
            <a:r>
              <a:rPr sz="2400" spc="-55" dirty="0">
                <a:latin typeface="Arial"/>
                <a:cs typeface="Arial"/>
              </a:rPr>
              <a:t>opinion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our </a:t>
            </a:r>
            <a:r>
              <a:rPr sz="2400" spc="-110" dirty="0">
                <a:latin typeface="Arial"/>
                <a:cs typeface="Arial"/>
              </a:rPr>
              <a:t>members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civil </a:t>
            </a:r>
            <a:r>
              <a:rPr sz="2400" spc="-100" dirty="0">
                <a:latin typeface="Arial"/>
                <a:cs typeface="Arial"/>
              </a:rPr>
              <a:t>societyorganisations</a:t>
            </a:r>
            <a:endParaRPr sz="2400">
              <a:latin typeface="Arial"/>
              <a:cs typeface="Arial"/>
            </a:endParaRPr>
          </a:p>
          <a:p>
            <a:pPr marL="127000" marR="55880" algn="ctr">
              <a:lnSpc>
                <a:spcPct val="120000"/>
              </a:lnSpc>
            </a:pPr>
            <a:r>
              <a:rPr sz="2400" spc="-125" dirty="0">
                <a:latin typeface="Arial"/>
                <a:cs typeface="Arial"/>
              </a:rPr>
              <a:t>specaialised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digital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rights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role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new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technologies  </a:t>
            </a:r>
            <a:r>
              <a:rPr sz="2400" spc="-30" dirty="0">
                <a:latin typeface="Arial"/>
                <a:cs typeface="Arial"/>
              </a:rPr>
              <a:t>in the </a:t>
            </a:r>
            <a:r>
              <a:rPr sz="2400" spc="-95" dirty="0">
                <a:latin typeface="Arial"/>
                <a:cs typeface="Arial"/>
              </a:rPr>
              <a:t>accessibility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70" dirty="0">
                <a:latin typeface="Arial"/>
                <a:cs typeface="Arial"/>
              </a:rPr>
              <a:t>delivery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services.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9446" y="4890897"/>
            <a:ext cx="63658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3690">
              <a:spcBef>
                <a:spcPts val="100"/>
              </a:spcBef>
            </a:pPr>
            <a:r>
              <a:rPr sz="2400" spc="-180" dirty="0">
                <a:latin typeface="Arial"/>
                <a:cs typeface="Arial"/>
              </a:rPr>
              <a:t>On </a:t>
            </a:r>
            <a:r>
              <a:rPr sz="2400" spc="-50" dirty="0">
                <a:latin typeface="Arial"/>
                <a:cs typeface="Arial"/>
              </a:rPr>
              <a:t>this </a:t>
            </a:r>
            <a:r>
              <a:rPr sz="2400" spc="-145" dirty="0">
                <a:latin typeface="Arial"/>
                <a:cs typeface="Arial"/>
              </a:rPr>
              <a:t>basis, </a:t>
            </a:r>
            <a:r>
              <a:rPr sz="2400" spc="-95" dirty="0">
                <a:latin typeface="Arial"/>
                <a:cs typeface="Arial"/>
              </a:rPr>
              <a:t>we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50" dirty="0">
                <a:latin typeface="Arial"/>
                <a:cs typeface="Arial"/>
              </a:rPr>
              <a:t>work </a:t>
            </a:r>
            <a:r>
              <a:rPr sz="2400" spc="-80" dirty="0">
                <a:latin typeface="Arial"/>
                <a:cs typeface="Arial"/>
              </a:rPr>
              <a:t>towards </a:t>
            </a:r>
            <a:r>
              <a:rPr sz="2400" spc="-40" dirty="0">
                <a:latin typeface="Arial"/>
                <a:cs typeface="Arial"/>
              </a:rPr>
              <a:t>identifying  our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focus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define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our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scope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work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this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area.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124142"/>
            <a:ext cx="9144000" cy="373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1122" y="734695"/>
            <a:ext cx="682752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Assistive technology for people with disabilities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perform  </a:t>
            </a:r>
            <a:r>
              <a:rPr sz="2000" spc="-5" dirty="0">
                <a:latin typeface="Arial"/>
                <a:cs typeface="Arial"/>
              </a:rPr>
              <a:t>activities </a:t>
            </a:r>
            <a:r>
              <a:rPr sz="2000" dirty="0">
                <a:latin typeface="Arial"/>
                <a:cs typeface="Arial"/>
              </a:rPr>
              <a:t>they otherwise would not be able to do; digital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skills  to empower citizens and carers to fight social exclusion  through education, and promote participation of  disadvantaged people in public, social and economic  </a:t>
            </a:r>
            <a:r>
              <a:rPr sz="2000" spc="-5" dirty="0">
                <a:latin typeface="Arial"/>
                <a:cs typeface="Arial"/>
              </a:rPr>
              <a:t>activities </a:t>
            </a:r>
            <a:r>
              <a:rPr sz="2000" dirty="0">
                <a:latin typeface="Arial"/>
                <a:cs typeface="Arial"/>
              </a:rPr>
              <a:t>through social inclusion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2" y="211837"/>
            <a:ext cx="4907280" cy="649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58659" y="2005330"/>
            <a:ext cx="32207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 cup should form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smoothly,  </a:t>
            </a:r>
            <a:r>
              <a:rPr sz="2000" spc="-10" dirty="0">
                <a:latin typeface="Times New Roman"/>
                <a:cs typeface="Times New Roman"/>
              </a:rPr>
              <a:t>Withoutmajor </a:t>
            </a:r>
            <a:r>
              <a:rPr sz="2000" dirty="0">
                <a:latin typeface="Times New Roman"/>
                <a:cs typeface="Times New Roman"/>
              </a:rPr>
              <a:t>price declines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on 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left </a:t>
            </a:r>
            <a:r>
              <a:rPr sz="2000" dirty="0">
                <a:latin typeface="Times New Roman"/>
                <a:cs typeface="Times New Roman"/>
              </a:rPr>
              <a:t>side.Sharp gains on the  right side </a:t>
            </a:r>
            <a:r>
              <a:rPr sz="2000" spc="-5" dirty="0">
                <a:latin typeface="Times New Roman"/>
                <a:cs typeface="Times New Roman"/>
              </a:rPr>
              <a:t>aren't </a:t>
            </a:r>
            <a:r>
              <a:rPr sz="2000" dirty="0">
                <a:latin typeface="Times New Roman"/>
                <a:cs typeface="Times New Roman"/>
              </a:rPr>
              <a:t>necessarily  </a:t>
            </a:r>
            <a:r>
              <a:rPr sz="2000" spc="5" dirty="0">
                <a:latin typeface="Times New Roman"/>
                <a:cs typeface="Times New Roman"/>
              </a:rPr>
              <a:t>good, </a:t>
            </a:r>
            <a:r>
              <a:rPr sz="2000" spc="-15" dirty="0">
                <a:latin typeface="Times New Roman"/>
                <a:cs typeface="Times New Roman"/>
              </a:rPr>
              <a:t>either. </a:t>
            </a:r>
            <a:r>
              <a:rPr sz="2000" spc="-65" dirty="0">
                <a:latin typeface="Times New Roman"/>
                <a:cs typeface="Times New Roman"/>
              </a:rPr>
              <a:t>You </a:t>
            </a:r>
            <a:r>
              <a:rPr sz="2000" spc="-5" dirty="0">
                <a:latin typeface="Times New Roman"/>
                <a:cs typeface="Times New Roman"/>
              </a:rPr>
              <a:t>might </a:t>
            </a:r>
            <a:r>
              <a:rPr sz="2000" dirty="0">
                <a:latin typeface="Times New Roman"/>
                <a:cs typeface="Times New Roman"/>
              </a:rPr>
              <a:t>Think  that the opposite of a panic-  driven exit would be a good  thing.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1" y="0"/>
            <a:ext cx="4952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35844" y="0"/>
            <a:ext cx="2432685" cy="2867660"/>
          </a:xfrm>
          <a:custGeom>
            <a:avLst/>
            <a:gdLst/>
            <a:ahLst/>
            <a:cxnLst/>
            <a:rect l="l" t="t" r="r" b="b"/>
            <a:pathLst>
              <a:path w="2432684" h="2867660">
                <a:moveTo>
                  <a:pt x="2432157" y="0"/>
                </a:moveTo>
                <a:lnTo>
                  <a:pt x="0" y="0"/>
                </a:lnTo>
                <a:lnTo>
                  <a:pt x="2432157" y="2867072"/>
                </a:lnTo>
                <a:lnTo>
                  <a:pt x="24321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5303" y="3581653"/>
            <a:ext cx="4742815" cy="3276600"/>
          </a:xfrm>
          <a:custGeom>
            <a:avLst/>
            <a:gdLst/>
            <a:ahLst/>
            <a:cxnLst/>
            <a:rect l="l" t="t" r="r" b="b"/>
            <a:pathLst>
              <a:path w="4742815" h="3276600">
                <a:moveTo>
                  <a:pt x="1457706" y="0"/>
                </a:moveTo>
                <a:lnTo>
                  <a:pt x="0" y="1892808"/>
                </a:lnTo>
                <a:lnTo>
                  <a:pt x="1387147" y="3276345"/>
                </a:lnTo>
                <a:lnTo>
                  <a:pt x="4742615" y="3276344"/>
                </a:lnTo>
                <a:lnTo>
                  <a:pt x="1457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0"/>
            <a:ext cx="4953000" cy="6858000"/>
          </a:xfrm>
          <a:custGeom>
            <a:avLst/>
            <a:gdLst/>
            <a:ahLst/>
            <a:cxnLst/>
            <a:rect l="l" t="t" r="r" b="b"/>
            <a:pathLst>
              <a:path w="4953000" h="6858000">
                <a:moveTo>
                  <a:pt x="4952999" y="0"/>
                </a:moveTo>
                <a:lnTo>
                  <a:pt x="0" y="0"/>
                </a:lnTo>
                <a:lnTo>
                  <a:pt x="0" y="6857998"/>
                </a:lnTo>
                <a:lnTo>
                  <a:pt x="4952999" y="6857998"/>
                </a:lnTo>
                <a:lnTo>
                  <a:pt x="4952999" y="0"/>
                </a:lnTo>
                <a:close/>
              </a:path>
            </a:pathLst>
          </a:custGeom>
          <a:solidFill>
            <a:srgbClr val="FFFFFF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6333" y="1706626"/>
            <a:ext cx="3752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45" dirty="0">
                <a:solidFill>
                  <a:srgbClr val="000000"/>
                </a:solidFill>
                <a:latin typeface="Impact"/>
                <a:cs typeface="Impact"/>
              </a:rPr>
              <a:t>Your </a:t>
            </a:r>
            <a:r>
              <a:rPr sz="3600" spc="-5" dirty="0">
                <a:solidFill>
                  <a:srgbClr val="000000"/>
                </a:solidFill>
                <a:latin typeface="Impact"/>
                <a:cs typeface="Impact"/>
              </a:rPr>
              <a:t>Title </a:t>
            </a:r>
            <a:r>
              <a:rPr sz="3600" spc="-10" dirty="0">
                <a:solidFill>
                  <a:srgbClr val="000000"/>
                </a:solidFill>
                <a:latin typeface="Impact"/>
                <a:cs typeface="Impact"/>
              </a:rPr>
              <a:t>Goes</a:t>
            </a:r>
            <a:r>
              <a:rPr sz="3600" spc="-5" dirty="0">
                <a:solidFill>
                  <a:srgbClr val="000000"/>
                </a:solidFill>
                <a:latin typeface="Impact"/>
                <a:cs typeface="Impact"/>
              </a:rPr>
              <a:t> Here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9941" y="5075936"/>
            <a:ext cx="55873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Kick </a:t>
            </a:r>
            <a:r>
              <a:rPr spc="-15" dirty="0">
                <a:latin typeface="Arial"/>
                <a:cs typeface="Arial"/>
              </a:rPr>
              <a:t>off </a:t>
            </a:r>
            <a:r>
              <a:rPr spc="-5" dirty="0">
                <a:latin typeface="Arial"/>
                <a:cs typeface="Arial"/>
              </a:rPr>
              <a:t>NeoCon 2016 </a:t>
            </a:r>
            <a:r>
              <a:rPr spc="-15" dirty="0">
                <a:latin typeface="Arial"/>
                <a:cs typeface="Arial"/>
              </a:rPr>
              <a:t>with </a:t>
            </a:r>
            <a:r>
              <a:rPr spc="-5" dirty="0">
                <a:latin typeface="Arial"/>
                <a:cs typeface="Arial"/>
              </a:rPr>
              <a:t>fellow alumni</a:t>
            </a:r>
            <a:r>
              <a:rPr spc="1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endParaRPr>
              <a:latin typeface="Arial"/>
              <a:cs typeface="Arial"/>
            </a:endParaRPr>
          </a:p>
          <a:p>
            <a:pPr marL="12700"/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Windy </a:t>
            </a:r>
            <a:r>
              <a:rPr spc="-35" dirty="0">
                <a:latin typeface="Arial"/>
                <a:cs typeface="Arial"/>
              </a:rPr>
              <a:t>City. </a:t>
            </a:r>
            <a:r>
              <a:rPr spc="-5" dirty="0">
                <a:latin typeface="Arial"/>
                <a:cs typeface="Arial"/>
              </a:rPr>
              <a:t>Enjoy refreshments, mingle</a:t>
            </a:r>
            <a:r>
              <a:rPr spc="8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with</a:t>
            </a:r>
            <a:endParaRPr>
              <a:latin typeface="Arial"/>
              <a:cs typeface="Arial"/>
            </a:endParaRPr>
          </a:p>
          <a:p>
            <a:pPr marL="12700" marR="5080"/>
            <a:r>
              <a:rPr spc="-5" dirty="0">
                <a:latin typeface="Arial"/>
                <a:cs typeface="Arial"/>
              </a:rPr>
              <a:t>old friends and faculty and </a:t>
            </a:r>
            <a:r>
              <a:rPr spc="-10" dirty="0">
                <a:latin typeface="Arial"/>
                <a:cs typeface="Arial"/>
              </a:rPr>
              <a:t>network </a:t>
            </a:r>
            <a:r>
              <a:rPr spc="-15" dirty="0">
                <a:latin typeface="Arial"/>
                <a:cs typeface="Arial"/>
              </a:rPr>
              <a:t>with </a:t>
            </a:r>
            <a:r>
              <a:rPr spc="-5" dirty="0">
                <a:latin typeface="Arial"/>
                <a:cs typeface="Arial"/>
              </a:rPr>
              <a:t>SCAD industry  partners.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334000"/>
            <a:ext cx="4191000" cy="1524000"/>
          </a:xfrm>
          <a:custGeom>
            <a:avLst/>
            <a:gdLst/>
            <a:ahLst/>
            <a:cxnLst/>
            <a:rect l="l" t="t" r="r" b="b"/>
            <a:pathLst>
              <a:path w="4191000" h="1524000">
                <a:moveTo>
                  <a:pt x="0" y="1524000"/>
                </a:moveTo>
                <a:lnTo>
                  <a:pt x="4191000" y="1524000"/>
                </a:lnTo>
                <a:lnTo>
                  <a:pt x="41910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502917"/>
            <a:ext cx="1066800" cy="3831590"/>
          </a:xfrm>
          <a:custGeom>
            <a:avLst/>
            <a:gdLst/>
            <a:ahLst/>
            <a:cxnLst/>
            <a:rect l="l" t="t" r="r" b="b"/>
            <a:pathLst>
              <a:path w="1066800" h="3831590">
                <a:moveTo>
                  <a:pt x="0" y="3831082"/>
                </a:moveTo>
                <a:lnTo>
                  <a:pt x="1066800" y="3831082"/>
                </a:lnTo>
                <a:lnTo>
                  <a:pt x="1066800" y="0"/>
                </a:lnTo>
                <a:lnTo>
                  <a:pt x="0" y="0"/>
                </a:lnTo>
                <a:lnTo>
                  <a:pt x="0" y="383108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0" y="0"/>
            <a:ext cx="4953000" cy="6858000"/>
          </a:xfrm>
          <a:custGeom>
            <a:avLst/>
            <a:gdLst/>
            <a:ahLst/>
            <a:cxnLst/>
            <a:rect l="l" t="t" r="r" b="b"/>
            <a:pathLst>
              <a:path w="4953000" h="6858000">
                <a:moveTo>
                  <a:pt x="0" y="6858000"/>
                </a:moveTo>
                <a:lnTo>
                  <a:pt x="4953000" y="6858000"/>
                </a:lnTo>
                <a:lnTo>
                  <a:pt x="4953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045717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1066800" y="0"/>
                </a:moveTo>
                <a:lnTo>
                  <a:pt x="0" y="457200"/>
                </a:lnTo>
                <a:lnTo>
                  <a:pt x="1066800" y="914400"/>
                </a:lnTo>
                <a:lnTo>
                  <a:pt x="1066800" y="0"/>
                </a:lnTo>
                <a:close/>
              </a:path>
            </a:pathLst>
          </a:custGeom>
          <a:solidFill>
            <a:srgbClr val="005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4876800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1066800" y="0"/>
                </a:moveTo>
                <a:lnTo>
                  <a:pt x="0" y="457200"/>
                </a:lnTo>
                <a:lnTo>
                  <a:pt x="1066800" y="914400"/>
                </a:lnTo>
                <a:lnTo>
                  <a:pt x="1066800" y="0"/>
                </a:lnTo>
                <a:close/>
              </a:path>
            </a:pathLst>
          </a:custGeom>
          <a:solidFill>
            <a:srgbClr val="005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5500" y="1600200"/>
            <a:ext cx="4572000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99761" y="2669903"/>
            <a:ext cx="1001394" cy="8540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spcBef>
                <a:spcPts val="960"/>
              </a:spcBef>
            </a:pPr>
            <a:r>
              <a:rPr sz="2000" dirty="0">
                <a:solidFill>
                  <a:srgbClr val="FFFFFF"/>
                </a:solidFill>
                <a:latin typeface="Impact"/>
                <a:cs typeface="Impact"/>
              </a:rPr>
              <a:t>March</a:t>
            </a:r>
            <a:r>
              <a:rPr sz="2000" spc="-8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Impact"/>
                <a:cs typeface="Impact"/>
              </a:rPr>
              <a:t>30</a:t>
            </a:r>
            <a:endParaRPr sz="2000">
              <a:latin typeface="Impact"/>
              <a:cs typeface="Impact"/>
            </a:endParaRPr>
          </a:p>
          <a:p>
            <a:pPr marL="44450">
              <a:spcBef>
                <a:spcPts val="865"/>
              </a:spcBef>
            </a:pPr>
            <a:r>
              <a:rPr sz="2000" dirty="0">
                <a:solidFill>
                  <a:srgbClr val="FFFFFF"/>
                </a:solidFill>
                <a:latin typeface="Impact"/>
                <a:cs typeface="Impact"/>
              </a:rPr>
              <a:t>3.30</a:t>
            </a:r>
            <a:r>
              <a:rPr sz="2000" spc="-3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2000" dirty="0">
                <a:solidFill>
                  <a:srgbClr val="FFFFFF"/>
                </a:solidFill>
                <a:latin typeface="Impact"/>
                <a:cs typeface="Impact"/>
              </a:rPr>
              <a:t>PM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19377" y="1401827"/>
            <a:ext cx="20237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spcBef>
                <a:spcPts val="100"/>
              </a:spcBef>
              <a:tabLst>
                <a:tab pos="1215390" algn="l"/>
              </a:tabLst>
            </a:pPr>
            <a:r>
              <a:rPr sz="3600" spc="240" dirty="0">
                <a:solidFill>
                  <a:srgbClr val="00AF50"/>
                </a:solidFill>
                <a:latin typeface="Impact"/>
                <a:cs typeface="Impact"/>
              </a:rPr>
              <a:t>Moloko  </a:t>
            </a:r>
            <a:r>
              <a:rPr sz="3600" spc="295" dirty="0">
                <a:solidFill>
                  <a:srgbClr val="00AF50"/>
                </a:solidFill>
                <a:latin typeface="Impact"/>
                <a:cs typeface="Impact"/>
              </a:rPr>
              <a:t>Bu</a:t>
            </a:r>
            <a:r>
              <a:rPr sz="3600" spc="290" dirty="0">
                <a:solidFill>
                  <a:srgbClr val="00AF50"/>
                </a:solidFill>
                <a:latin typeface="Impact"/>
                <a:cs typeface="Impact"/>
              </a:rPr>
              <a:t>si</a:t>
            </a:r>
            <a:r>
              <a:rPr sz="3600" spc="295" dirty="0">
                <a:solidFill>
                  <a:srgbClr val="00AF50"/>
                </a:solidFill>
                <a:latin typeface="Impact"/>
                <a:cs typeface="Impact"/>
              </a:rPr>
              <a:t>n</a:t>
            </a:r>
            <a:r>
              <a:rPr sz="3600" spc="290" dirty="0">
                <a:solidFill>
                  <a:srgbClr val="00AF50"/>
                </a:solidFill>
                <a:latin typeface="Impact"/>
                <a:cs typeface="Impact"/>
              </a:rPr>
              <a:t>es</a:t>
            </a:r>
            <a:r>
              <a:rPr sz="3600" dirty="0">
                <a:solidFill>
                  <a:srgbClr val="00AF50"/>
                </a:solidFill>
                <a:latin typeface="Impact"/>
                <a:cs typeface="Impact"/>
              </a:rPr>
              <a:t>s  </a:t>
            </a:r>
            <a:r>
              <a:rPr sz="3600" spc="215" dirty="0">
                <a:solidFill>
                  <a:srgbClr val="00AF50"/>
                </a:solidFill>
                <a:latin typeface="Impact"/>
                <a:cs typeface="Impact"/>
              </a:rPr>
              <a:t>Meet	</a:t>
            </a:r>
            <a:r>
              <a:rPr sz="3600" spc="145" dirty="0">
                <a:solidFill>
                  <a:srgbClr val="00AF50"/>
                </a:solidFill>
                <a:latin typeface="Impact"/>
                <a:cs typeface="Impact"/>
              </a:rPr>
              <a:t>Up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2684" y="3074036"/>
            <a:ext cx="2157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Neatworking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6833" y="5441696"/>
            <a:ext cx="2753360" cy="80645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spcBef>
                <a:spcPts val="1015"/>
              </a:spcBef>
            </a:pPr>
            <a:r>
              <a:rPr spc="-25" dirty="0">
                <a:latin typeface="Arial"/>
                <a:cs typeface="Arial"/>
              </a:rPr>
              <a:t>Institute </a:t>
            </a:r>
            <a:r>
              <a:rPr spc="-5" dirty="0">
                <a:latin typeface="Arial"/>
                <a:cs typeface="Arial"/>
              </a:rPr>
              <a:t>of </a:t>
            </a:r>
            <a:r>
              <a:rPr spc="-35" dirty="0">
                <a:latin typeface="Arial"/>
                <a:cs typeface="Arial"/>
              </a:rPr>
              <a:t>Modern</a:t>
            </a:r>
            <a:r>
              <a:rPr spc="-2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Art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910"/>
              </a:spcBef>
            </a:pPr>
            <a:r>
              <a:rPr spc="-90" dirty="0">
                <a:latin typeface="Arial"/>
                <a:cs typeface="Arial"/>
              </a:rPr>
              <a:t>2320 </a:t>
            </a:r>
            <a:r>
              <a:rPr spc="-100" dirty="0">
                <a:latin typeface="Arial"/>
                <a:cs typeface="Arial"/>
              </a:rPr>
              <a:t>W </a:t>
            </a:r>
            <a:r>
              <a:rPr spc="-135" dirty="0">
                <a:latin typeface="Arial"/>
                <a:cs typeface="Arial"/>
              </a:rPr>
              <a:t>Chicago </a:t>
            </a:r>
            <a:r>
              <a:rPr spc="-114" dirty="0">
                <a:latin typeface="Arial"/>
                <a:cs typeface="Arial"/>
              </a:rPr>
              <a:t>Ave,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35" dirty="0">
                <a:latin typeface="Arial"/>
                <a:cs typeface="Arial"/>
              </a:rPr>
              <a:t>Chicago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416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Office Theme</vt:lpstr>
      <vt:lpstr>Growth and Scalability Joe Black</vt:lpstr>
      <vt:lpstr>-Marc Andreesen</vt:lpstr>
      <vt:lpstr>Your Title Goes Here</vt:lpstr>
      <vt:lpstr>PowerPoint Presentation</vt:lpstr>
      <vt:lpstr>Your Title Goes Here</vt:lpstr>
      <vt:lpstr>PowerPoint Presentation</vt:lpstr>
      <vt:lpstr>PowerPoint Presentation</vt:lpstr>
      <vt:lpstr>Your Title Goes Here</vt:lpstr>
      <vt:lpstr>Moloko  Business  Meet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</dc:creator>
  <cp:lastModifiedBy>Michal Zavacky</cp:lastModifiedBy>
  <cp:revision>2</cp:revision>
  <dcterms:created xsi:type="dcterms:W3CDTF">2019-05-24T20:37:25Z</dcterms:created>
  <dcterms:modified xsi:type="dcterms:W3CDTF">2019-05-29T11:50:45Z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2019-05-24T00:00:00Z</vt:filetime>
  </property>
</Properties>
</file>