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Maven Pro" panose="020B0604020202020204" charset="0"/>
      <p:regular r:id="rId28"/>
      <p:bold r:id="rId29"/>
    </p:embeddedFont>
    <p:embeddedFont>
      <p:font typeface="Nunito" panose="020B0604020202020204" charset="0"/>
      <p:regular r:id="rId30"/>
      <p:bold r:id="rId31"/>
      <p:italic r:id="rId32"/>
      <p:boldItalic r:id="rId33"/>
    </p:embeddedFont>
    <p:embeddedFont>
      <p:font typeface="Syncopate" panose="020B060402020202020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498b8eedb0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498b8eedb0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498b8eedb0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498b8eedb0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498b8eedb0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498b8eedb0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498b8eedb0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498b8eedb0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498b8eedb0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498b8eedb0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498b8eedb0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498b8eedb0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498b8eedb0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498b8eedb0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498b8eedb0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498b8eedb0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498b8eedb0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498b8eedb0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498b8eedb0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498b8eedb0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498b8eedb0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498b8eedb0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498b8eedb0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498b8eedb0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498b8eedb0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498b8eedb0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498b8eedb0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498b8eedb0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498b8eedb0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498b8eedb0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498b8eedb0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498b8eedb0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498b8eedb0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498b8eedb0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498b8eedb0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498b8eedb0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498b8eedb0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498b8eedb0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498b8eedb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498b8eedb0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498b8eedb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498b8eedb0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498b8eedb0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498b8eedb0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498b8eedb0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498b8eedb0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498b8eedb0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498b8eedb0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epstudyabroad.org/while-you-are-abroad/adjusting-to-a-different-culture" TargetMode="External"/><Relationship Id="rId7" Type="http://schemas.openxmlformats.org/officeDocument/2006/relationships/hyperlink" Target="http://www.businessdictionary.com/definition/culture-shock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deborahswallow.com/2010/05/15/the-classic-5-stage-culture-shock-model/" TargetMode="External"/><Relationship Id="rId5" Type="http://schemas.openxmlformats.org/officeDocument/2006/relationships/hyperlink" Target="https://www.communicaid.com/cross-cultural-training/blog/what-is-culture-shock/" TargetMode="External"/><Relationship Id="rId4" Type="http://schemas.openxmlformats.org/officeDocument/2006/relationships/hyperlink" Target="https://en.oxforddictionaries.com/definition/culture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5400" y="588413"/>
            <a:ext cx="6473200" cy="396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2"/>
          <p:cNvSpPr txBox="1">
            <a:spLocks noGrp="1"/>
          </p:cNvSpPr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2. The Distress Stage</a:t>
            </a:r>
            <a:endParaRPr sz="5000"/>
          </a:p>
        </p:txBody>
      </p:sp>
      <p:sp>
        <p:nvSpPr>
          <p:cNvPr id="335" name="Google Shape;335;p22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Experiences no longer feel new.</a:t>
            </a:r>
            <a:endParaRPr sz="22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200"/>
              <a:t>The realization that familiar support systems are not easily accessible anymore.</a:t>
            </a:r>
            <a:endParaRPr sz="2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3"/>
          <p:cNvSpPr txBox="1">
            <a:spLocks noGrp="1"/>
          </p:cNvSpPr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3. Reintegration Stage</a:t>
            </a:r>
            <a:endParaRPr sz="5000"/>
          </a:p>
        </p:txBody>
      </p:sp>
      <p:sp>
        <p:nvSpPr>
          <p:cNvPr id="341" name="Google Shape;341;p23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General dislike of the culture, language, and food.</a:t>
            </a:r>
            <a:endParaRPr sz="22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/>
              <a:t>Onset of aggression</a:t>
            </a:r>
            <a:endParaRPr sz="22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/>
              <a:t>The idealization of life “back home”.</a:t>
            </a:r>
            <a:endParaRPr sz="22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2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4"/>
          <p:cNvSpPr txBox="1">
            <a:spLocks noGrp="1"/>
          </p:cNvSpPr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4. Autonomy Stage</a:t>
            </a:r>
            <a:endParaRPr sz="5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(Emergence Stage)</a:t>
            </a:r>
            <a:endParaRPr sz="3000"/>
          </a:p>
        </p:txBody>
      </p:sp>
      <p:sp>
        <p:nvSpPr>
          <p:cNvPr id="347" name="Google Shape;347;p24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Acceptance starts.</a:t>
            </a:r>
            <a:endParaRPr sz="22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/>
              <a:t>Increase of confidence and appreciation.</a:t>
            </a:r>
            <a:endParaRPr sz="22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2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5"/>
          <p:cNvSpPr txBox="1">
            <a:spLocks noGrp="1"/>
          </p:cNvSpPr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5. Independence Stage</a:t>
            </a:r>
            <a:endParaRPr sz="5000"/>
          </a:p>
        </p:txBody>
      </p:sp>
      <p:sp>
        <p:nvSpPr>
          <p:cNvPr id="353" name="Google Shape;353;p25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Embracing the new culture.</a:t>
            </a:r>
            <a:endParaRPr sz="22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200"/>
              <a:t>Feeling at home.</a:t>
            </a:r>
            <a:endParaRPr sz="2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0850" y="888563"/>
            <a:ext cx="6642275" cy="336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7"/>
          <p:cNvSpPr txBox="1">
            <a:spLocks noGrp="1"/>
          </p:cNvSpPr>
          <p:nvPr>
            <p:ph type="title"/>
          </p:nvPr>
        </p:nvSpPr>
        <p:spPr>
          <a:xfrm>
            <a:off x="1932000" y="0"/>
            <a:ext cx="5280000" cy="29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b="1">
                <a:solidFill>
                  <a:srgbClr val="F1C232"/>
                </a:solidFill>
              </a:rPr>
              <a:t>How to Cope with Culture Shock</a:t>
            </a:r>
            <a:endParaRPr sz="5500" b="1">
              <a:solidFill>
                <a:srgbClr val="F1C232"/>
              </a:solidFill>
            </a:endParaRPr>
          </a:p>
        </p:txBody>
      </p:sp>
      <p:pic>
        <p:nvPicPr>
          <p:cNvPr id="364" name="Google Shape;36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4025" y="3015875"/>
            <a:ext cx="2695946" cy="193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8"/>
          <p:cNvSpPr txBox="1">
            <a:spLocks noGrp="1"/>
          </p:cNvSpPr>
          <p:nvPr>
            <p:ph type="title"/>
          </p:nvPr>
        </p:nvSpPr>
        <p:spPr>
          <a:xfrm>
            <a:off x="387900" y="1344325"/>
            <a:ext cx="39936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</a:rPr>
              <a:t>Before you go...</a:t>
            </a:r>
            <a:endParaRPr sz="3000">
              <a:solidFill>
                <a:schemeClr val="accent6"/>
              </a:solidFill>
            </a:endParaRPr>
          </a:p>
        </p:txBody>
      </p:sp>
      <p:sp>
        <p:nvSpPr>
          <p:cNvPr id="370" name="Google Shape;370;p28"/>
          <p:cNvSpPr txBox="1">
            <a:spLocks noGrp="1"/>
          </p:cNvSpPr>
          <p:nvPr>
            <p:ph type="body" idx="1"/>
          </p:nvPr>
        </p:nvSpPr>
        <p:spPr>
          <a:xfrm>
            <a:off x="387900" y="2105475"/>
            <a:ext cx="3993600" cy="22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Research cultural norms, politics and entire history of the host country.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Seek advice from other people about the country and its tradition.</a:t>
            </a:r>
            <a:endParaRPr sz="1800"/>
          </a:p>
        </p:txBody>
      </p:sp>
      <p:pic>
        <p:nvPicPr>
          <p:cNvPr id="371" name="Google Shape;371;p28"/>
          <p:cNvPicPr preferRelativeResize="0"/>
          <p:nvPr/>
        </p:nvPicPr>
        <p:blipFill rotWithShape="1">
          <a:blip r:embed="rId3">
            <a:alphaModFix/>
          </a:blip>
          <a:srcRect l="-6112" t="25997" b="11763"/>
          <a:stretch/>
        </p:blipFill>
        <p:spPr>
          <a:xfrm>
            <a:off x="4381500" y="1738850"/>
            <a:ext cx="4604475" cy="174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9"/>
          <p:cNvSpPr txBox="1">
            <a:spLocks noGrp="1"/>
          </p:cNvSpPr>
          <p:nvPr>
            <p:ph type="title"/>
          </p:nvPr>
        </p:nvSpPr>
        <p:spPr>
          <a:xfrm>
            <a:off x="285625" y="1275400"/>
            <a:ext cx="37077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</a:rPr>
              <a:t>Once you arrive...</a:t>
            </a:r>
            <a:endParaRPr sz="3000">
              <a:solidFill>
                <a:schemeClr val="accent6"/>
              </a:solidFill>
            </a:endParaRPr>
          </a:p>
        </p:txBody>
      </p:sp>
      <p:sp>
        <p:nvSpPr>
          <p:cNvPr id="377" name="Google Shape;377;p29"/>
          <p:cNvSpPr txBox="1">
            <a:spLocks noGrp="1"/>
          </p:cNvSpPr>
          <p:nvPr>
            <p:ph type="body" idx="1"/>
          </p:nvPr>
        </p:nvSpPr>
        <p:spPr>
          <a:xfrm>
            <a:off x="387900" y="2031100"/>
            <a:ext cx="3707700" cy="15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Once settled, start a daily journal, recording entries of your encounters and experiences..</a:t>
            </a:r>
            <a:endParaRPr sz="1800"/>
          </a:p>
        </p:txBody>
      </p:sp>
      <p:pic>
        <p:nvPicPr>
          <p:cNvPr id="378" name="Google Shape;378;p29"/>
          <p:cNvPicPr preferRelativeResize="0"/>
          <p:nvPr/>
        </p:nvPicPr>
        <p:blipFill rotWithShape="1">
          <a:blip r:embed="rId3">
            <a:alphaModFix/>
          </a:blip>
          <a:srcRect t="10297"/>
          <a:stretch/>
        </p:blipFill>
        <p:spPr>
          <a:xfrm>
            <a:off x="4331350" y="1275400"/>
            <a:ext cx="4407851" cy="29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0"/>
          <p:cNvSpPr txBox="1">
            <a:spLocks noGrp="1"/>
          </p:cNvSpPr>
          <p:nvPr>
            <p:ph type="title"/>
          </p:nvPr>
        </p:nvSpPr>
        <p:spPr>
          <a:xfrm>
            <a:off x="534000" y="1417725"/>
            <a:ext cx="38982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</a:rPr>
              <a:t>Push yourself to...</a:t>
            </a:r>
            <a:endParaRPr sz="3000">
              <a:solidFill>
                <a:schemeClr val="accent6"/>
              </a:solidFill>
            </a:endParaRPr>
          </a:p>
        </p:txBody>
      </p:sp>
      <p:sp>
        <p:nvSpPr>
          <p:cNvPr id="384" name="Google Shape;384;p30"/>
          <p:cNvSpPr txBox="1">
            <a:spLocks noGrp="1"/>
          </p:cNvSpPr>
          <p:nvPr>
            <p:ph type="body" idx="1"/>
          </p:nvPr>
        </p:nvSpPr>
        <p:spPr>
          <a:xfrm>
            <a:off x="534000" y="2454975"/>
            <a:ext cx="38982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Although leaving the comfort zone can be irritating, pushing through it is part of the process.</a:t>
            </a:r>
            <a:endParaRPr sz="1800"/>
          </a:p>
        </p:txBody>
      </p:sp>
      <p:pic>
        <p:nvPicPr>
          <p:cNvPr id="385" name="Google Shape;3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038525"/>
            <a:ext cx="4088600" cy="306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1"/>
          <p:cNvSpPr txBox="1">
            <a:spLocks noGrp="1"/>
          </p:cNvSpPr>
          <p:nvPr>
            <p:ph type="title"/>
          </p:nvPr>
        </p:nvSpPr>
        <p:spPr>
          <a:xfrm>
            <a:off x="519425" y="1359275"/>
            <a:ext cx="37674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</a:rPr>
              <a:t>Participate..</a:t>
            </a:r>
            <a:endParaRPr sz="3000">
              <a:solidFill>
                <a:schemeClr val="accent6"/>
              </a:solidFill>
            </a:endParaRPr>
          </a:p>
        </p:txBody>
      </p:sp>
      <p:sp>
        <p:nvSpPr>
          <p:cNvPr id="391" name="Google Shape;391;p31"/>
          <p:cNvSpPr txBox="1">
            <a:spLocks noGrp="1"/>
          </p:cNvSpPr>
          <p:nvPr>
            <p:ph type="body" idx="1"/>
          </p:nvPr>
        </p:nvSpPr>
        <p:spPr>
          <a:xfrm>
            <a:off x="387900" y="2339250"/>
            <a:ext cx="3767400" cy="16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Practice the language.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Make friends.</a:t>
            </a:r>
            <a:endParaRPr sz="1800"/>
          </a:p>
        </p:txBody>
      </p:sp>
      <p:pic>
        <p:nvPicPr>
          <p:cNvPr id="392" name="Google Shape;39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4075" y="637138"/>
            <a:ext cx="3767400" cy="3869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"/>
          <p:cNvSpPr txBox="1">
            <a:spLocks noGrp="1"/>
          </p:cNvSpPr>
          <p:nvPr>
            <p:ph type="ctrTitle"/>
          </p:nvPr>
        </p:nvSpPr>
        <p:spPr>
          <a:xfrm>
            <a:off x="1680302" y="14032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>
                <a:solidFill>
                  <a:srgbClr val="F4CCCC"/>
                </a:solidFill>
                <a:latin typeface="Syncopate"/>
                <a:ea typeface="Syncopate"/>
                <a:cs typeface="Syncopate"/>
                <a:sym typeface="Syncopate"/>
              </a:rPr>
              <a:t>CULTURE SHOCK</a:t>
            </a:r>
            <a:endParaRPr sz="6600" b="1">
              <a:solidFill>
                <a:srgbClr val="F4CCCC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2"/>
          <p:cNvSpPr txBox="1">
            <a:spLocks noGrp="1"/>
          </p:cNvSpPr>
          <p:nvPr>
            <p:ph type="title"/>
          </p:nvPr>
        </p:nvSpPr>
        <p:spPr>
          <a:xfrm>
            <a:off x="540650" y="1317375"/>
            <a:ext cx="3229800" cy="9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</a:rPr>
              <a:t>Ask for help..</a:t>
            </a:r>
            <a:endParaRPr sz="3000">
              <a:solidFill>
                <a:schemeClr val="accent6"/>
              </a:solidFill>
            </a:endParaRPr>
          </a:p>
        </p:txBody>
      </p:sp>
      <p:sp>
        <p:nvSpPr>
          <p:cNvPr id="398" name="Google Shape;398;p32"/>
          <p:cNvSpPr txBox="1">
            <a:spLocks noGrp="1"/>
          </p:cNvSpPr>
          <p:nvPr>
            <p:ph type="body" idx="1"/>
          </p:nvPr>
        </p:nvSpPr>
        <p:spPr>
          <a:xfrm>
            <a:off x="387900" y="2235675"/>
            <a:ext cx="3660300" cy="17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 fellow student, professor, counsellor, or host parent to talk help through difficulties as they arise.</a:t>
            </a:r>
            <a:endParaRPr sz="1800"/>
          </a:p>
        </p:txBody>
      </p:sp>
      <p:pic>
        <p:nvPicPr>
          <p:cNvPr id="399" name="Google Shape;39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6650" y="1138600"/>
            <a:ext cx="4685875" cy="286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3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37317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</a:rPr>
              <a:t>Get involved...</a:t>
            </a:r>
            <a:endParaRPr sz="3000">
              <a:solidFill>
                <a:schemeClr val="accent6"/>
              </a:solidFill>
            </a:endParaRPr>
          </a:p>
        </p:txBody>
      </p:sp>
      <p:sp>
        <p:nvSpPr>
          <p:cNvPr id="405" name="Google Shape;405;p33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37317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 an enjoyable activity that helps you meet people and get used to the environment.</a:t>
            </a:r>
            <a:endParaRPr sz="1800"/>
          </a:p>
        </p:txBody>
      </p:sp>
      <p:pic>
        <p:nvPicPr>
          <p:cNvPr id="406" name="Google Shape;40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9600" y="1207700"/>
            <a:ext cx="4719600" cy="2728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4"/>
          <p:cNvSpPr txBox="1">
            <a:spLocks noGrp="1"/>
          </p:cNvSpPr>
          <p:nvPr>
            <p:ph type="title"/>
          </p:nvPr>
        </p:nvSpPr>
        <p:spPr>
          <a:xfrm>
            <a:off x="387900" y="1417725"/>
            <a:ext cx="35412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</a:rPr>
              <a:t>Plan...</a:t>
            </a:r>
            <a:endParaRPr sz="3000">
              <a:solidFill>
                <a:schemeClr val="accent6"/>
              </a:solidFill>
            </a:endParaRPr>
          </a:p>
        </p:txBody>
      </p:sp>
      <p:sp>
        <p:nvSpPr>
          <p:cNvPr id="412" name="Google Shape;412;p34"/>
          <p:cNvSpPr txBox="1">
            <a:spLocks noGrp="1"/>
          </p:cNvSpPr>
          <p:nvPr>
            <p:ph type="body" idx="1"/>
          </p:nvPr>
        </p:nvSpPr>
        <p:spPr>
          <a:xfrm>
            <a:off x="387900" y="2337950"/>
            <a:ext cx="3541200" cy="19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Tours and participate in sports and recreational activities.</a:t>
            </a:r>
            <a:endParaRPr sz="1800"/>
          </a:p>
        </p:txBody>
      </p:sp>
      <p:pic>
        <p:nvPicPr>
          <p:cNvPr id="413" name="Google Shape;41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6900" y="946975"/>
            <a:ext cx="4910100" cy="3249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5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20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D966"/>
                </a:solidFill>
              </a:rPr>
              <a:t>Summing up...</a:t>
            </a:r>
            <a:endParaRPr sz="6000" b="1">
              <a:solidFill>
                <a:srgbClr val="FFD966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6"/>
          <p:cNvSpPr txBox="1">
            <a:spLocks noGrp="1"/>
          </p:cNvSpPr>
          <p:nvPr>
            <p:ph type="title"/>
          </p:nvPr>
        </p:nvSpPr>
        <p:spPr>
          <a:xfrm>
            <a:off x="387900" y="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424" name="Google Shape;424;p36"/>
          <p:cNvSpPr txBox="1">
            <a:spLocks noGrp="1"/>
          </p:cNvSpPr>
          <p:nvPr>
            <p:ph type="body" idx="1"/>
          </p:nvPr>
        </p:nvSpPr>
        <p:spPr>
          <a:xfrm>
            <a:off x="387900" y="829300"/>
            <a:ext cx="8368200" cy="41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"Coping With Culture Shock". International Student Exchange Programs, 2018,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https://www.isepstudyabroad.org/while-you-are-abroad/adjusting-to-a-different-culture</a:t>
            </a:r>
            <a:r>
              <a:rPr lang="en" sz="1600"/>
              <a:t>.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"Culture | Definition Of Culture In English By Oxford Dictionaries". Oxford Dictionaries | English, 2018, </a:t>
            </a:r>
            <a:r>
              <a:rPr lang="en" sz="1600" u="sng">
                <a:solidFill>
                  <a:schemeClr val="hlink"/>
                </a:solidFill>
                <a:hlinkClick r:id="rId4"/>
              </a:rPr>
              <a:t>https://en.oxforddictionaries.com/definition/culture</a:t>
            </a:r>
            <a:r>
              <a:rPr lang="en" sz="1600"/>
              <a:t>.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Limited, Communicaid. "What Is Culture Shock?". Communicaid.Com, 2018, </a:t>
            </a:r>
            <a:r>
              <a:rPr lang="en" sz="1600" u="sng">
                <a:solidFill>
                  <a:schemeClr val="hlink"/>
                </a:solidFill>
                <a:hlinkClick r:id="rId5"/>
              </a:rPr>
              <a:t>https://www.communicaid.com/cross-cultural-training/blog/what-is-culture-shock/</a:t>
            </a:r>
            <a:r>
              <a:rPr lang="en" sz="1600"/>
              <a:t>.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/>
              <a:t>Swallow, Deborah. "The Classic 5 Stage Culture Shock Model « Dr Deborah Swallow – Global Cultural Diversity..". Deborahswallow.Com, 2018, </a:t>
            </a:r>
            <a:r>
              <a:rPr lang="en" sz="1600" u="sng">
                <a:solidFill>
                  <a:schemeClr val="hlink"/>
                </a:solidFill>
                <a:hlinkClick r:id="rId6"/>
              </a:rPr>
              <a:t>http://www.deborahswallow.com/2010/05/15/the-classic-5-stage-culture-shock-model/</a:t>
            </a:r>
            <a:r>
              <a:rPr lang="en" sz="1600"/>
              <a:t>.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"What Is Culture Shock? Definition And Meaning". Businessdictionary.Com, 2018, </a:t>
            </a:r>
            <a:r>
              <a:rPr lang="en" sz="1600" u="sng">
                <a:solidFill>
                  <a:schemeClr val="hlink"/>
                </a:solidFill>
                <a:hlinkClick r:id="rId7"/>
              </a:rPr>
              <a:t>http://www.businessdictionary.com/definition/culture-shock.html</a:t>
            </a:r>
            <a:r>
              <a:rPr lang="en" sz="1600"/>
              <a:t>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7"/>
          <p:cNvSpPr txBox="1">
            <a:spLocks noGrp="1"/>
          </p:cNvSpPr>
          <p:nvPr>
            <p:ph type="title"/>
          </p:nvPr>
        </p:nvSpPr>
        <p:spPr>
          <a:xfrm>
            <a:off x="1620675" y="904350"/>
            <a:ext cx="5902800" cy="16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1"/>
                </a:solidFill>
              </a:rPr>
              <a:t>THANK YOU</a:t>
            </a:r>
            <a:endParaRPr sz="7200" b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5"/>
          <p:cNvSpPr txBox="1">
            <a:spLocks noGrp="1"/>
          </p:cNvSpPr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4CCCC"/>
                </a:solidFill>
              </a:rPr>
              <a:t>General Definition of </a:t>
            </a:r>
            <a:r>
              <a:rPr lang="en" sz="4500" b="1">
                <a:solidFill>
                  <a:srgbClr val="F4CCCC"/>
                </a:solidFill>
              </a:rPr>
              <a:t>Culture</a:t>
            </a:r>
            <a:endParaRPr sz="4500" b="1">
              <a:solidFill>
                <a:srgbClr val="F4CCCC"/>
              </a:solidFill>
            </a:endParaRPr>
          </a:p>
        </p:txBody>
      </p:sp>
      <p:sp>
        <p:nvSpPr>
          <p:cNvPr id="288" name="Google Shape;288;p15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/>
              <a:t>The ideas, customs, and social behavior of a particular people or society.</a:t>
            </a:r>
            <a:endParaRPr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"/>
          <p:cNvSpPr txBox="1">
            <a:spLocks noGrp="1"/>
          </p:cNvSpPr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4CCCC"/>
                </a:solidFill>
              </a:rPr>
              <a:t>General Definition of </a:t>
            </a:r>
            <a:r>
              <a:rPr lang="en" sz="4500" b="1">
                <a:solidFill>
                  <a:srgbClr val="F4CCCC"/>
                </a:solidFill>
              </a:rPr>
              <a:t>Shock</a:t>
            </a:r>
            <a:endParaRPr sz="4500" b="1">
              <a:solidFill>
                <a:srgbClr val="F4CCCC"/>
              </a:solidFill>
            </a:endParaRPr>
          </a:p>
        </p:txBody>
      </p:sp>
      <p:sp>
        <p:nvSpPr>
          <p:cNvPr id="294" name="Google Shape;294;p16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/>
              <a:t>A sudden upsetting or surprising event or experience.</a:t>
            </a:r>
            <a:endParaRPr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7"/>
          <p:cNvSpPr txBox="1">
            <a:spLocks noGrp="1"/>
          </p:cNvSpPr>
          <p:nvPr>
            <p:ph type="title"/>
          </p:nvPr>
        </p:nvSpPr>
        <p:spPr>
          <a:xfrm>
            <a:off x="53250" y="686700"/>
            <a:ext cx="9037500" cy="28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Confusion, discomfort, disorientation, and uncertainty experienced when suddenly subjected to an </a:t>
            </a:r>
            <a:r>
              <a:rPr lang="en" sz="4000" b="1"/>
              <a:t>unfamiliar </a:t>
            </a:r>
            <a:r>
              <a:rPr lang="en" sz="4000"/>
              <a:t>environment/culture.</a:t>
            </a:r>
            <a:endParaRPr sz="4000"/>
          </a:p>
        </p:txBody>
      </p:sp>
      <p:sp>
        <p:nvSpPr>
          <p:cNvPr id="300" name="Google Shape;300;p17"/>
          <p:cNvSpPr txBox="1">
            <a:spLocks noGrp="1"/>
          </p:cNvSpPr>
          <p:nvPr>
            <p:ph type="body" idx="1"/>
          </p:nvPr>
        </p:nvSpPr>
        <p:spPr>
          <a:xfrm>
            <a:off x="387900" y="375290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According to the Oxford Dictionary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chemeClr val="accent6"/>
                </a:solidFill>
              </a:rPr>
              <a:t>Culture Shock</a:t>
            </a:r>
            <a:endParaRPr sz="4500" b="1">
              <a:solidFill>
                <a:schemeClr val="accent6"/>
              </a:solidFill>
            </a:endParaRPr>
          </a:p>
        </p:txBody>
      </p:sp>
      <p:sp>
        <p:nvSpPr>
          <p:cNvPr id="306" name="Google Shape;306;p18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of Content</a:t>
            </a:r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body" idx="2"/>
          </p:nvPr>
        </p:nvSpPr>
        <p:spPr>
          <a:xfrm>
            <a:off x="5249100" y="1209075"/>
            <a:ext cx="3894900" cy="3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Symptoms</a:t>
            </a:r>
            <a:endParaRPr sz="2200"/>
          </a:p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Five Stages</a:t>
            </a:r>
            <a:endParaRPr sz="2200"/>
          </a:p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How to Cope</a:t>
            </a:r>
            <a:endParaRPr sz="2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9"/>
          <p:cNvSpPr txBox="1">
            <a:spLocks noGrp="1"/>
          </p:cNvSpPr>
          <p:nvPr>
            <p:ph type="title"/>
          </p:nvPr>
        </p:nvSpPr>
        <p:spPr>
          <a:xfrm>
            <a:off x="387900" y="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/>
              <a:t>Symptoms of Culture Shock</a:t>
            </a:r>
            <a:endParaRPr sz="3200" b="1"/>
          </a:p>
        </p:txBody>
      </p:sp>
      <p:sp>
        <p:nvSpPr>
          <p:cNvPr id="313" name="Google Shape;313;p19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Headaches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Insomnia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Loss of appetite</a:t>
            </a:r>
            <a:endParaRPr sz="22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200"/>
          </a:p>
        </p:txBody>
      </p:sp>
      <p:sp>
        <p:nvSpPr>
          <p:cNvPr id="314" name="Google Shape;314;p19"/>
          <p:cNvSpPr txBox="1">
            <a:spLocks noGrp="1"/>
          </p:cNvSpPr>
          <p:nvPr>
            <p:ph type="body" idx="2"/>
          </p:nvPr>
        </p:nvSpPr>
        <p:spPr>
          <a:xfrm>
            <a:off x="4756200" y="1431025"/>
            <a:ext cx="3999900" cy="3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Insecurity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Homesickness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Isolation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Idealization of home culture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Confusion</a:t>
            </a:r>
            <a:endParaRPr sz="2200"/>
          </a:p>
        </p:txBody>
      </p:sp>
      <p:sp>
        <p:nvSpPr>
          <p:cNvPr id="315" name="Google Shape;315;p19"/>
          <p:cNvSpPr txBox="1">
            <a:spLocks noGrp="1"/>
          </p:cNvSpPr>
          <p:nvPr>
            <p:ph type="title"/>
          </p:nvPr>
        </p:nvSpPr>
        <p:spPr>
          <a:xfrm>
            <a:off x="4756200" y="744925"/>
            <a:ext cx="3999900" cy="6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Emotional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316" name="Google Shape;316;p19"/>
          <p:cNvSpPr txBox="1">
            <a:spLocks noGrp="1"/>
          </p:cNvSpPr>
          <p:nvPr>
            <p:ph type="title"/>
          </p:nvPr>
        </p:nvSpPr>
        <p:spPr>
          <a:xfrm>
            <a:off x="387900" y="744925"/>
            <a:ext cx="3999900" cy="6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Physical</a:t>
            </a:r>
            <a:endParaRPr>
              <a:solidFill>
                <a:schemeClr val="accent6"/>
              </a:solidFill>
            </a:endParaRPr>
          </a:p>
        </p:txBody>
      </p:sp>
      <p:cxnSp>
        <p:nvCxnSpPr>
          <p:cNvPr id="317" name="Google Shape;317;p19"/>
          <p:cNvCxnSpPr/>
          <p:nvPr/>
        </p:nvCxnSpPr>
        <p:spPr>
          <a:xfrm>
            <a:off x="11900" y="702475"/>
            <a:ext cx="9144000" cy="120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" name="Google Shape;318;p19"/>
          <p:cNvCxnSpPr>
            <a:endCxn id="312" idx="2"/>
          </p:cNvCxnSpPr>
          <p:nvPr/>
        </p:nvCxnSpPr>
        <p:spPr>
          <a:xfrm rot="10800000">
            <a:off x="4572000" y="686100"/>
            <a:ext cx="0" cy="4481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0"/>
          <p:cNvSpPr txBox="1">
            <a:spLocks noGrp="1"/>
          </p:cNvSpPr>
          <p:nvPr>
            <p:ph type="title"/>
          </p:nvPr>
        </p:nvSpPr>
        <p:spPr>
          <a:xfrm>
            <a:off x="841000" y="1607250"/>
            <a:ext cx="5100300" cy="19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b="1">
                <a:solidFill>
                  <a:srgbClr val="A4C2F4"/>
                </a:solidFill>
              </a:rPr>
              <a:t>Five Stages of Culture Shock</a:t>
            </a:r>
            <a:endParaRPr sz="5500" b="1">
              <a:solidFill>
                <a:srgbClr val="A4C2F4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1"/>
          <p:cNvSpPr txBox="1">
            <a:spLocks noGrp="1"/>
          </p:cNvSpPr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546100" algn="ctr" rtl="0">
              <a:spcBef>
                <a:spcPts val="0"/>
              </a:spcBef>
              <a:spcAft>
                <a:spcPts val="0"/>
              </a:spcAft>
              <a:buSzPts val="5000"/>
              <a:buAutoNum type="arabicPeriod"/>
            </a:pPr>
            <a:r>
              <a:rPr lang="en" sz="5000"/>
              <a:t>The Honeymoon Stage</a:t>
            </a:r>
            <a:endParaRPr sz="5000"/>
          </a:p>
        </p:txBody>
      </p:sp>
      <p:sp>
        <p:nvSpPr>
          <p:cNvPr id="329" name="Google Shape;329;p2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/>
              <a:t>New experience -- Euphoria</a:t>
            </a:r>
            <a:endParaRPr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2724</TotalTime>
  <Words>480</Words>
  <Application>Microsoft Office PowerPoint</Application>
  <PresentationFormat>On-screen Show (16:9)</PresentationFormat>
  <Paragraphs>68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Syncopate</vt:lpstr>
      <vt:lpstr>Arial</vt:lpstr>
      <vt:lpstr>Nunito</vt:lpstr>
      <vt:lpstr>Maven Pro</vt:lpstr>
      <vt:lpstr>Momentum</vt:lpstr>
      <vt:lpstr>PowerPoint Presentation</vt:lpstr>
      <vt:lpstr>CULTURE SHOCK</vt:lpstr>
      <vt:lpstr>General Definition of Culture</vt:lpstr>
      <vt:lpstr>General Definition of Shock</vt:lpstr>
      <vt:lpstr>Confusion, discomfort, disorientation, and uncertainty experienced when suddenly subjected to an unfamiliar environment/culture.</vt:lpstr>
      <vt:lpstr>Culture Shock</vt:lpstr>
      <vt:lpstr>Symptoms of Culture Shock</vt:lpstr>
      <vt:lpstr>Five Stages of Culture Shock</vt:lpstr>
      <vt:lpstr>The Honeymoon Stage</vt:lpstr>
      <vt:lpstr>2. The Distress Stage</vt:lpstr>
      <vt:lpstr>3. Reintegration Stage</vt:lpstr>
      <vt:lpstr>4. Autonomy Stage (Emergence Stage)</vt:lpstr>
      <vt:lpstr>5. Independence Stage</vt:lpstr>
      <vt:lpstr>PowerPoint Presentation</vt:lpstr>
      <vt:lpstr>How to Cope with Culture Shock</vt:lpstr>
      <vt:lpstr>Before you go...</vt:lpstr>
      <vt:lpstr>Once you arrive...</vt:lpstr>
      <vt:lpstr>Push yourself to...</vt:lpstr>
      <vt:lpstr>Participate..</vt:lpstr>
      <vt:lpstr>Ask for help..</vt:lpstr>
      <vt:lpstr>Get involved...</vt:lpstr>
      <vt:lpstr>Plan...</vt:lpstr>
      <vt:lpstr>Summing up...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Demerdo</dc:creator>
  <cp:lastModifiedBy>Demerdo</cp:lastModifiedBy>
  <cp:revision>1</cp:revision>
  <dcterms:modified xsi:type="dcterms:W3CDTF">2019-06-24T10:56:44Z</dcterms:modified>
</cp:coreProperties>
</file>