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28" r:id="rId1"/>
  </p:sldMasterIdLst>
  <p:sldIdLst>
    <p:sldId id="282" r:id="rId2"/>
    <p:sldId id="279" r:id="rId3"/>
    <p:sldId id="281" r:id="rId4"/>
    <p:sldId id="267" r:id="rId5"/>
    <p:sldId id="270" r:id="rId6"/>
    <p:sldId id="272" r:id="rId7"/>
    <p:sldId id="269" r:id="rId8"/>
    <p:sldId id="283" r:id="rId9"/>
    <p:sldId id="278" r:id="rId10"/>
    <p:sldId id="285" r:id="rId11"/>
    <p:sldId id="288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875" autoAdjust="0"/>
    <p:restoredTop sz="94660"/>
  </p:normalViewPr>
  <p:slideViewPr>
    <p:cSldViewPr>
      <p:cViewPr varScale="1">
        <p:scale>
          <a:sx n="100" d="100"/>
          <a:sy n="100" d="100"/>
        </p:scale>
        <p:origin x="252" y="90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12201452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914400" y="1752602"/>
            <a:ext cx="103632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914400" y="3611607"/>
            <a:ext cx="103632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-5019" y="4953000"/>
            <a:ext cx="12197020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sz="1800" dirty="0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sz="1800" dirty="0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 sz="1800" dirty="0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2ED3E40B-A4DE-4E6A-B8E4-A2D4D644DDAF}" type="datetimeFigureOut">
              <a:rPr lang="en-US" smtClean="0"/>
              <a:pPr/>
              <a:t>6/26/2019</a:t>
            </a:fld>
            <a:endParaRPr lang="en-US" dirty="0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13C39313-85B4-40C7-BF1D-25B89B0E4EA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1481330"/>
            <a:ext cx="10972800" cy="4386071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D3E40B-A4DE-4E6A-B8E4-A2D4D644DDAF}" type="datetimeFigureOut">
              <a:rPr lang="en-US" smtClean="0"/>
              <a:pPr/>
              <a:t>6/26/2019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C39313-85B4-40C7-BF1D-25B89B0E4EA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25351" y="274641"/>
            <a:ext cx="2369960" cy="5592761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41"/>
            <a:ext cx="8432800" cy="5592760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D3E40B-A4DE-4E6A-B8E4-A2D4D644DDAF}" type="datetimeFigureOut">
              <a:rPr lang="en-US" smtClean="0"/>
              <a:pPr/>
              <a:t>6/26/2019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C39313-85B4-40C7-BF1D-25B89B0E4EA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D3E40B-A4DE-4E6A-B8E4-A2D4D644DDAF}" type="datetimeFigureOut">
              <a:rPr lang="en-US" smtClean="0"/>
              <a:pPr/>
              <a:t>6/26/2019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C39313-85B4-40C7-BF1D-25B89B0E4EAD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168" y="1059712"/>
            <a:ext cx="103632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30284" y="2931712"/>
            <a:ext cx="6096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D3E40B-A4DE-4E6A-B8E4-A2D4D644DDAF}" type="datetimeFigureOut">
              <a:rPr lang="en-US" smtClean="0"/>
              <a:pPr/>
              <a:t>6/26/2019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C39313-85B4-40C7-BF1D-25B89B0E4EAD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Chevron 6"/>
          <p:cNvSpPr/>
          <p:nvPr/>
        </p:nvSpPr>
        <p:spPr>
          <a:xfrm>
            <a:off x="4848907" y="3005472"/>
            <a:ext cx="24384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 sz="1800" dirty="0"/>
          </a:p>
        </p:txBody>
      </p:sp>
      <p:sp>
        <p:nvSpPr>
          <p:cNvPr id="8" name="Chevron 7"/>
          <p:cNvSpPr/>
          <p:nvPr/>
        </p:nvSpPr>
        <p:spPr>
          <a:xfrm>
            <a:off x="4600352" y="3005472"/>
            <a:ext cx="24384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 sz="1800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481329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481329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D3E40B-A4DE-4E6A-B8E4-A2D4D644DDAF}" type="datetimeFigureOut">
              <a:rPr lang="en-US" smtClean="0"/>
              <a:pPr/>
              <a:t>6/26/2019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C39313-85B4-40C7-BF1D-25B89B0E4EAD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109728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5410200"/>
            <a:ext cx="5386917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6193369" y="5410200"/>
            <a:ext cx="5389033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609600" y="1444295"/>
            <a:ext cx="5386917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1444295"/>
            <a:ext cx="5389033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D3E40B-A4DE-4E6A-B8E4-A2D4D644DDAF}" type="datetimeFigureOut">
              <a:rPr lang="en-US" smtClean="0"/>
              <a:pPr/>
              <a:t>6/26/2019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C39313-85B4-40C7-BF1D-25B89B0E4EA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D3E40B-A4DE-4E6A-B8E4-A2D4D644DDAF}" type="datetimeFigureOut">
              <a:rPr lang="en-US" smtClean="0"/>
              <a:pPr/>
              <a:t>6/26/2019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C39313-85B4-40C7-BF1D-25B89B0E4EAD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D3E40B-A4DE-4E6A-B8E4-A2D4D644DDAF}" type="datetimeFigureOut">
              <a:rPr lang="en-US" smtClean="0"/>
              <a:pPr/>
              <a:t>6/26/2019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C39313-85B4-40C7-BF1D-25B89B0E4EA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4876800"/>
            <a:ext cx="9975701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892800" y="5355102"/>
            <a:ext cx="5299456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219200" y="274320"/>
            <a:ext cx="9973056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969376" y="6407944"/>
            <a:ext cx="2560320" cy="365760"/>
          </a:xfrm>
        </p:spPr>
        <p:txBody>
          <a:bodyPr/>
          <a:lstStyle/>
          <a:p>
            <a:fld id="{2ED3E40B-A4DE-4E6A-B8E4-A2D4D644DDAF}" type="datetimeFigureOut">
              <a:rPr lang="en-US" smtClean="0"/>
              <a:pPr/>
              <a:t>6/26/2019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C39313-85B4-40C7-BF1D-25B89B0E4EA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1643" y="5443402"/>
            <a:ext cx="95504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4800" y="189968"/>
            <a:ext cx="115824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dirty="0"/>
              <a:t>Click icon to add picture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2ED3E40B-A4DE-4E6A-B8E4-A2D4D644DDAF}" type="datetimeFigureOut">
              <a:rPr lang="en-US" smtClean="0"/>
              <a:pPr/>
              <a:t>6/26/2019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840097" y="6407945"/>
            <a:ext cx="313424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13C39313-85B4-40C7-BF1D-25B89B0E4EAD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4865122"/>
            <a:ext cx="10767243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955249" y="5001994"/>
            <a:ext cx="5069337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 dirty="0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-71414" y="5785023"/>
            <a:ext cx="5069337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 dirty="0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8056" y="5791253"/>
            <a:ext cx="4536419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 sz="1800" dirty="0"/>
          </a:p>
        </p:txBody>
      </p:sp>
      <p:cxnSp>
        <p:nvCxnSpPr>
          <p:cNvPr id="11" name="Straight Connector 10"/>
          <p:cNvCxnSpPr/>
          <p:nvPr/>
        </p:nvCxnSpPr>
        <p:spPr>
          <a:xfrm>
            <a:off x="-12316" y="5787739"/>
            <a:ext cx="454067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11552149" y="4988440"/>
            <a:ext cx="24384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 sz="1800" dirty="0"/>
          </a:p>
        </p:txBody>
      </p:sp>
      <p:sp>
        <p:nvSpPr>
          <p:cNvPr id="13" name="Chevron 12"/>
          <p:cNvSpPr/>
          <p:nvPr/>
        </p:nvSpPr>
        <p:spPr>
          <a:xfrm>
            <a:off x="11303595" y="4988440"/>
            <a:ext cx="24384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 sz="1800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955249" y="5001994"/>
            <a:ext cx="5069337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 dirty="0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-71414" y="5785023"/>
            <a:ext cx="5069337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 dirty="0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8056" y="5791253"/>
            <a:ext cx="4536419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 sz="1800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-12316" y="5787739"/>
            <a:ext cx="454067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609600" y="1481329"/>
            <a:ext cx="10972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8969376" y="6407944"/>
            <a:ext cx="256032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2ED3E40B-A4DE-4E6A-B8E4-A2D4D644DDAF}" type="datetimeFigureOut">
              <a:rPr lang="en-US" smtClean="0"/>
              <a:pPr/>
              <a:t>6/26/2019</a:t>
            </a:fld>
            <a:endParaRPr lang="en-US" dirty="0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5840097" y="6407945"/>
            <a:ext cx="313424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11529696" y="6407945"/>
            <a:ext cx="48768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13C39313-85B4-40C7-BF1D-25B89B0E4EA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29" r:id="rId1"/>
    <p:sldLayoutId id="2147483830" r:id="rId2"/>
    <p:sldLayoutId id="2147483831" r:id="rId3"/>
    <p:sldLayoutId id="2147483832" r:id="rId4"/>
    <p:sldLayoutId id="2147483833" r:id="rId5"/>
    <p:sldLayoutId id="2147483834" r:id="rId6"/>
    <p:sldLayoutId id="2147483835" r:id="rId7"/>
    <p:sldLayoutId id="2147483836" r:id="rId8"/>
    <p:sldLayoutId id="2147483837" r:id="rId9"/>
    <p:sldLayoutId id="2147483838" r:id="rId10"/>
    <p:sldLayoutId id="2147483839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2" descr="Image result for ibm"/>
          <p:cNvSpPr>
            <a:spLocks noChangeAspect="1" noChangeArrowheads="1"/>
          </p:cNvSpPr>
          <p:nvPr/>
        </p:nvSpPr>
        <p:spPr bwMode="auto">
          <a:xfrm>
            <a:off x="1679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28" name="AutoShape 4" descr="Image result for ibm"/>
          <p:cNvSpPr>
            <a:spLocks noChangeAspect="1" noChangeArrowheads="1"/>
          </p:cNvSpPr>
          <p:nvPr/>
        </p:nvSpPr>
        <p:spPr bwMode="auto">
          <a:xfrm>
            <a:off x="1679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7" name="Picture 6" descr="1200px-IBM_logo.svg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3400" y="1524000"/>
            <a:ext cx="9144000" cy="3657600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28800" y="685800"/>
            <a:ext cx="4267200" cy="990600"/>
          </a:xfrm>
        </p:spPr>
        <p:txBody>
          <a:bodyPr/>
          <a:lstStyle/>
          <a:p>
            <a:pPr algn="ctr"/>
            <a:r>
              <a:rPr lang="en-US" sz="4000" dirty="0"/>
              <a:t>Strength</a:t>
            </a:r>
            <a:r>
              <a:rPr lang="en-US" dirty="0"/>
              <a:t> 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6324601" y="685800"/>
            <a:ext cx="4041773" cy="990600"/>
          </a:xfrm>
        </p:spPr>
        <p:txBody>
          <a:bodyPr>
            <a:normAutofit/>
          </a:bodyPr>
          <a:lstStyle/>
          <a:p>
            <a:pPr algn="ctr"/>
            <a:r>
              <a:rPr lang="en-US" sz="3600" b="1" dirty="0"/>
              <a:t>Weakness 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1752600" y="2057401"/>
            <a:ext cx="4267200" cy="3328657"/>
          </a:xfrm>
        </p:spPr>
        <p:txBody>
          <a:bodyPr>
            <a:normAutofit/>
          </a:bodyPr>
          <a:lstStyle/>
          <a:p>
            <a:r>
              <a:rPr lang="en-US" dirty="0"/>
              <a:t>Competitive advantage</a:t>
            </a:r>
          </a:p>
          <a:p>
            <a:r>
              <a:rPr lang="en-US" dirty="0"/>
              <a:t>Promote learning </a:t>
            </a:r>
          </a:p>
          <a:p>
            <a:r>
              <a:rPr lang="en-US" dirty="0"/>
              <a:t>Enhance Effectiveness </a:t>
            </a:r>
          </a:p>
          <a:p>
            <a:r>
              <a:rPr lang="en-US" dirty="0"/>
              <a:t>Organizational control </a:t>
            </a:r>
          </a:p>
          <a:p>
            <a:r>
              <a:rPr lang="en-US" dirty="0"/>
              <a:t>Better decision making </a:t>
            </a:r>
          </a:p>
          <a:p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057401"/>
            <a:ext cx="4038600" cy="3328657"/>
          </a:xfrm>
        </p:spPr>
        <p:txBody>
          <a:bodyPr/>
          <a:lstStyle/>
          <a:p>
            <a:r>
              <a:rPr lang="en-US" dirty="0"/>
              <a:t>Information overload </a:t>
            </a:r>
          </a:p>
          <a:p>
            <a:r>
              <a:rPr lang="en-US" dirty="0"/>
              <a:t>False belief in objectivity </a:t>
            </a:r>
          </a:p>
          <a:p>
            <a:r>
              <a:rPr lang="en-US" dirty="0"/>
              <a:t>Responsibility </a:t>
            </a:r>
          </a:p>
          <a:p>
            <a:r>
              <a:rPr lang="en-US" dirty="0"/>
              <a:t>Monetary cost </a:t>
            </a:r>
          </a:p>
        </p:txBody>
      </p:sp>
      <p:pic>
        <p:nvPicPr>
          <p:cNvPr id="7" name="Picture 6" descr="download (27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90800" y="4191001"/>
            <a:ext cx="6705600" cy="2227599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Offer services with low prices so that IBM manages more services. 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Suggestion </a:t>
            </a:r>
          </a:p>
        </p:txBody>
      </p:sp>
      <p:pic>
        <p:nvPicPr>
          <p:cNvPr id="4" name="Picture 3" descr="images (16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10201" y="2895601"/>
            <a:ext cx="3432305" cy="2976563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Overview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Big Blue.</a:t>
            </a:r>
          </a:p>
          <a:p>
            <a:r>
              <a:rPr lang="en-GB" dirty="0"/>
              <a:t>Armonk, New York, United States.</a:t>
            </a:r>
          </a:p>
          <a:p>
            <a:r>
              <a:rPr lang="en-GB" dirty="0"/>
              <a:t>Computer Hardware and Software.</a:t>
            </a:r>
          </a:p>
          <a:p>
            <a:r>
              <a:rPr lang="en-GB" dirty="0"/>
              <a:t>Services.</a:t>
            </a:r>
          </a:p>
          <a:p>
            <a:r>
              <a:rPr lang="en-GB" dirty="0"/>
              <a:t>World’s largest computer company and systems integrator. </a:t>
            </a:r>
          </a:p>
          <a:p>
            <a:r>
              <a:rPr lang="en-GB" dirty="0"/>
              <a:t>Worldwide.</a:t>
            </a:r>
          </a:p>
          <a:p>
            <a:r>
              <a:rPr lang="en-GB" dirty="0"/>
              <a:t>Ranked second. </a:t>
            </a:r>
          </a:p>
        </p:txBody>
      </p:sp>
    </p:spTree>
    <p:extLst>
      <p:ext uri="{BB962C8B-B14F-4D97-AF65-F5344CB8AC3E}">
        <p14:creationId xmlns:p14="http://schemas.microsoft.com/office/powerpoint/2010/main" val="6433704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GB" dirty="0"/>
              <a:t>Porter’s Competitive forces model</a:t>
            </a:r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4600" y="1752601"/>
            <a:ext cx="7218608" cy="40835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49391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981200" y="1752601"/>
            <a:ext cx="8229600" cy="4254691"/>
          </a:xfrm>
        </p:spPr>
        <p:txBody>
          <a:bodyPr/>
          <a:lstStyle/>
          <a:p>
            <a:r>
              <a:rPr lang="en-US" dirty="0"/>
              <a:t>Business problems (decrease in profit and no revenue) 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/>
              <a:t>Management, Organization, and technology created an IS solution</a:t>
            </a:r>
          </a:p>
        </p:txBody>
      </p:sp>
      <p:pic>
        <p:nvPicPr>
          <p:cNvPr id="5" name="Picture 4" descr="download (23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53001" y="2286000"/>
            <a:ext cx="2805113" cy="3366136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981200" y="1981201"/>
            <a:ext cx="8229600" cy="4026091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n-US" b="1" dirty="0"/>
              <a:t>Same system: MIS </a:t>
            </a:r>
          </a:p>
          <a:p>
            <a:pPr>
              <a:lnSpc>
                <a:spcPct val="150000"/>
              </a:lnSpc>
              <a:buNone/>
            </a:pPr>
            <a:endParaRPr lang="en-US" b="1" dirty="0"/>
          </a:p>
          <a:p>
            <a:pPr>
              <a:lnSpc>
                <a:spcPct val="150000"/>
              </a:lnSpc>
              <a:buNone/>
            </a:pPr>
            <a:endParaRPr lang="en-US" b="1" dirty="0"/>
          </a:p>
          <a:p>
            <a:pPr>
              <a:lnSpc>
                <a:spcPct val="150000"/>
              </a:lnSpc>
            </a:pPr>
            <a:r>
              <a:rPr lang="en-US" b="1" dirty="0"/>
              <a:t>Improvement </a:t>
            </a:r>
          </a:p>
          <a:p>
            <a:pPr>
              <a:lnSpc>
                <a:spcPct val="150000"/>
              </a:lnSpc>
              <a:buNone/>
            </a:pPr>
            <a:r>
              <a:rPr lang="en-US" b="1" dirty="0"/>
              <a:t>          of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/>
              <a:t>The new IS system used to solve the business problem</a:t>
            </a:r>
          </a:p>
        </p:txBody>
      </p:sp>
      <p:sp>
        <p:nvSpPr>
          <p:cNvPr id="10" name="Right Arrow 9"/>
          <p:cNvSpPr/>
          <p:nvPr/>
        </p:nvSpPr>
        <p:spPr>
          <a:xfrm>
            <a:off x="4800600" y="4876800"/>
            <a:ext cx="597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6" name="Picture 5" descr="image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24600" y="3505200"/>
            <a:ext cx="2895600" cy="289560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981200" y="1752601"/>
            <a:ext cx="3810000" cy="4254691"/>
          </a:xfrm>
        </p:spPr>
        <p:txBody>
          <a:bodyPr>
            <a:normAutofit/>
          </a:bodyPr>
          <a:lstStyle/>
          <a:p>
            <a:endParaRPr lang="en-US" sz="2800" b="1" dirty="0"/>
          </a:p>
          <a:p>
            <a:r>
              <a:rPr lang="en-US" sz="2800" b="1" dirty="0"/>
              <a:t>Integrated system</a:t>
            </a:r>
          </a:p>
          <a:p>
            <a:endParaRPr lang="en-US" sz="2800" b="1" dirty="0"/>
          </a:p>
          <a:p>
            <a:endParaRPr lang="en-US" sz="2800" b="1" dirty="0"/>
          </a:p>
          <a:p>
            <a:pPr>
              <a:buNone/>
            </a:pPr>
            <a:endParaRPr lang="en-US" sz="2800" b="1" dirty="0"/>
          </a:p>
          <a:p>
            <a:pPr>
              <a:buNone/>
            </a:pPr>
            <a:endParaRPr lang="en-US" sz="2800" b="1" dirty="0"/>
          </a:p>
          <a:p>
            <a:r>
              <a:rPr lang="en-US" sz="2800" b="1" dirty="0"/>
              <a:t>Customer Intimacy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/>
              <a:t>The IS objectives achieved after using the new IS</a:t>
            </a:r>
          </a:p>
        </p:txBody>
      </p:sp>
      <p:pic>
        <p:nvPicPr>
          <p:cNvPr id="6" name="Picture 5" descr="dhg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867400" y="3962400"/>
            <a:ext cx="2057400" cy="1674868"/>
          </a:xfrm>
          <a:prstGeom prst="rect">
            <a:avLst/>
          </a:prstGeom>
        </p:spPr>
      </p:pic>
      <p:pic>
        <p:nvPicPr>
          <p:cNvPr id="7" name="Picture 6" descr="download (24)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81801" y="2057401"/>
            <a:ext cx="2619375" cy="1743075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828800" y="838201"/>
            <a:ext cx="4495800" cy="5473891"/>
          </a:xfrm>
        </p:spPr>
        <p:txBody>
          <a:bodyPr/>
          <a:lstStyle/>
          <a:p>
            <a:r>
              <a:rPr lang="en-US" b="1" dirty="0"/>
              <a:t>Operational Excellence</a:t>
            </a:r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pPr>
              <a:lnSpc>
                <a:spcPct val="150000"/>
              </a:lnSpc>
            </a:pPr>
            <a:r>
              <a:rPr lang="en-US" b="1" dirty="0"/>
              <a:t>Improvement of decision making</a:t>
            </a:r>
          </a:p>
          <a:p>
            <a:endParaRPr lang="en-US" dirty="0"/>
          </a:p>
        </p:txBody>
      </p:sp>
      <p:pic>
        <p:nvPicPr>
          <p:cNvPr id="4" name="Picture 3" descr="indexsd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943601" y="3352800"/>
            <a:ext cx="4082143" cy="2286000"/>
          </a:xfrm>
          <a:prstGeom prst="rect">
            <a:avLst/>
          </a:prstGeom>
        </p:spPr>
      </p:pic>
      <p:pic>
        <p:nvPicPr>
          <p:cNvPr id="5" name="Picture 4" descr="Strategic-Operational-Excellence-Solutions-a-Top-Investment-Strategy-for-2016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248400" y="412166"/>
            <a:ext cx="4419600" cy="1975168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How to use DSS.</a:t>
            </a:r>
          </a:p>
          <a:p>
            <a:r>
              <a:rPr lang="en-US" dirty="0"/>
              <a:t>Training Employees.</a:t>
            </a:r>
          </a:p>
          <a:p>
            <a:r>
              <a:rPr lang="en-US" dirty="0"/>
              <a:t>Real life situations. </a:t>
            </a:r>
          </a:p>
          <a:p>
            <a:r>
              <a:rPr lang="en-US" dirty="0"/>
              <a:t>Daily Feedback.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The Adaption of the new IS system</a:t>
            </a:r>
          </a:p>
        </p:txBody>
      </p:sp>
      <p:pic>
        <p:nvPicPr>
          <p:cNvPr id="4" name="Picture 3" descr="download (5)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09800" y="3733801"/>
            <a:ext cx="3810000" cy="1500587"/>
          </a:xfrm>
          <a:prstGeom prst="rect">
            <a:avLst/>
          </a:prstGeom>
        </p:spPr>
      </p:pic>
      <p:pic>
        <p:nvPicPr>
          <p:cNvPr id="5" name="Picture 4" descr="download (25)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77000" y="1981200"/>
            <a:ext cx="3276600" cy="1834896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n-US" b="1" dirty="0"/>
              <a:t>Transferred Data easily and rapidly .</a:t>
            </a:r>
          </a:p>
          <a:p>
            <a:pPr>
              <a:lnSpc>
                <a:spcPct val="150000"/>
              </a:lnSpc>
            </a:pPr>
            <a:r>
              <a:rPr lang="en-US" b="1" dirty="0"/>
              <a:t>Achieved target in 2 years.</a:t>
            </a:r>
          </a:p>
          <a:p>
            <a:pPr>
              <a:lnSpc>
                <a:spcPct val="150000"/>
              </a:lnSpc>
            </a:pPr>
            <a:r>
              <a:rPr lang="en-US" b="1" dirty="0"/>
              <a:t>From Hardware to system. </a:t>
            </a:r>
          </a:p>
          <a:p>
            <a:pPr>
              <a:lnSpc>
                <a:spcPct val="150000"/>
              </a:lnSpc>
              <a:buNone/>
            </a:pPr>
            <a:endParaRPr lang="en-US" b="1" dirty="0"/>
          </a:p>
        </p:txBody>
      </p:sp>
      <p:sp>
        <p:nvSpPr>
          <p:cNvPr id="4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/>
              <a:t>Evaluation &amp; Suggestions</a:t>
            </a:r>
          </a:p>
        </p:txBody>
      </p:sp>
      <p:pic>
        <p:nvPicPr>
          <p:cNvPr id="6" name="Picture 5" descr="download (26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43600" y="3581400"/>
            <a:ext cx="3200400" cy="2265452"/>
          </a:xfrm>
          <a:prstGeom prst="rect">
            <a:avLst/>
          </a:prstGeom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248</TotalTime>
  <Words>169</Words>
  <Application>Microsoft Office PowerPoint</Application>
  <PresentationFormat>Widescreen</PresentationFormat>
  <Paragraphs>54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Lucida Sans Unicode</vt:lpstr>
      <vt:lpstr>Verdana</vt:lpstr>
      <vt:lpstr>Wingdings 2</vt:lpstr>
      <vt:lpstr>Wingdings 3</vt:lpstr>
      <vt:lpstr>Concourse</vt:lpstr>
      <vt:lpstr>PowerPoint Presentation</vt:lpstr>
      <vt:lpstr>Overview</vt:lpstr>
      <vt:lpstr>Porter’s Competitive forces model</vt:lpstr>
      <vt:lpstr>Management, Organization, and technology created an IS solution</vt:lpstr>
      <vt:lpstr>The new IS system used to solve the business problem</vt:lpstr>
      <vt:lpstr>The IS objectives achieved after using the new IS</vt:lpstr>
      <vt:lpstr>PowerPoint Presentation</vt:lpstr>
      <vt:lpstr>The Adaption of the new IS system</vt:lpstr>
      <vt:lpstr>Evaluation &amp; Suggestions</vt:lpstr>
      <vt:lpstr>PowerPoint Presentation</vt:lpstr>
      <vt:lpstr>Suggestion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Mané Djizmedjian</dc:creator>
  <cp:lastModifiedBy>Michal Zavacky</cp:lastModifiedBy>
  <cp:revision>45</cp:revision>
  <dcterms:created xsi:type="dcterms:W3CDTF">2017-12-02T18:10:35Z</dcterms:created>
  <dcterms:modified xsi:type="dcterms:W3CDTF">2019-06-26T11:48:51Z</dcterms:modified>
</cp:coreProperties>
</file>