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CDE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14978" y="2285"/>
            <a:ext cx="4108450" cy="6856095"/>
          </a:xfrm>
          <a:custGeom>
            <a:avLst/>
            <a:gdLst/>
            <a:ahLst/>
            <a:cxnLst/>
            <a:rect l="l" t="t" r="r" b="b"/>
            <a:pathLst>
              <a:path w="4108450" h="6856095">
                <a:moveTo>
                  <a:pt x="0" y="6855714"/>
                </a:moveTo>
                <a:lnTo>
                  <a:pt x="4107941" y="6855714"/>
                </a:lnTo>
                <a:lnTo>
                  <a:pt x="4107941" y="0"/>
                </a:lnTo>
                <a:lnTo>
                  <a:pt x="0" y="0"/>
                </a:lnTo>
                <a:lnTo>
                  <a:pt x="0" y="6855714"/>
                </a:lnTo>
                <a:close/>
              </a:path>
            </a:pathLst>
          </a:custGeom>
          <a:solidFill>
            <a:srgbClr val="2C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85"/>
            <a:ext cx="4015104" cy="6856095"/>
          </a:xfrm>
          <a:custGeom>
            <a:avLst/>
            <a:gdLst/>
            <a:ahLst/>
            <a:cxnLst/>
            <a:rect l="l" t="t" r="r" b="b"/>
            <a:pathLst>
              <a:path w="4015104" h="6856095">
                <a:moveTo>
                  <a:pt x="4014978" y="6855712"/>
                </a:moveTo>
                <a:lnTo>
                  <a:pt x="4014978" y="0"/>
                </a:lnTo>
                <a:lnTo>
                  <a:pt x="0" y="0"/>
                </a:lnTo>
                <a:lnTo>
                  <a:pt x="0" y="6855712"/>
                </a:lnTo>
                <a:lnTo>
                  <a:pt x="4014978" y="6855712"/>
                </a:lnTo>
                <a:close/>
              </a:path>
            </a:pathLst>
          </a:custGeom>
          <a:solidFill>
            <a:srgbClr val="202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12252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4079747" y="0"/>
                </a:moveTo>
                <a:lnTo>
                  <a:pt x="0" y="0"/>
                </a:lnTo>
                <a:lnTo>
                  <a:pt x="0" y="6857996"/>
                </a:lnTo>
                <a:lnTo>
                  <a:pt x="4079747" y="6857996"/>
                </a:lnTo>
                <a:lnTo>
                  <a:pt x="4079747" y="0"/>
                </a:lnTo>
                <a:close/>
              </a:path>
            </a:pathLst>
          </a:custGeom>
          <a:solidFill>
            <a:srgbClr val="202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28216" y="4673345"/>
            <a:ext cx="8705215" cy="2185035"/>
          </a:xfrm>
          <a:custGeom>
            <a:avLst/>
            <a:gdLst/>
            <a:ahLst/>
            <a:cxnLst/>
            <a:rect l="l" t="t" r="r" b="b"/>
            <a:pathLst>
              <a:path w="8705215" h="2185034">
                <a:moveTo>
                  <a:pt x="0" y="2184654"/>
                </a:moveTo>
                <a:lnTo>
                  <a:pt x="8705088" y="2184654"/>
                </a:lnTo>
                <a:lnTo>
                  <a:pt x="8705088" y="0"/>
                </a:lnTo>
                <a:lnTo>
                  <a:pt x="0" y="0"/>
                </a:lnTo>
                <a:lnTo>
                  <a:pt x="0" y="2184654"/>
                </a:lnTo>
                <a:close/>
              </a:path>
            </a:pathLst>
          </a:custGeom>
          <a:solidFill>
            <a:srgbClr val="404040">
              <a:alpha val="7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49270" y="5875401"/>
            <a:ext cx="7063740" cy="0"/>
          </a:xfrm>
          <a:custGeom>
            <a:avLst/>
            <a:gdLst/>
            <a:ahLst/>
            <a:cxnLst/>
            <a:rect l="l" t="t" r="r" b="b"/>
            <a:pathLst>
              <a:path w="7063740">
                <a:moveTo>
                  <a:pt x="7063485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747" y="542035"/>
            <a:ext cx="121475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547" y="2116633"/>
            <a:ext cx="1053490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DCDE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4439" y="5065267"/>
            <a:ext cx="7098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005" algn="l"/>
                <a:tab pos="1416050" algn="l"/>
                <a:tab pos="1943735" algn="l"/>
                <a:tab pos="2526030" algn="l"/>
                <a:tab pos="3173730" algn="l"/>
                <a:tab pos="3679825" algn="l"/>
                <a:tab pos="4628515" algn="l"/>
                <a:tab pos="5147310" algn="l"/>
                <a:tab pos="5674995" algn="l"/>
                <a:tab pos="6323330" algn="l"/>
                <a:tab pos="6850380" algn="l"/>
              </a:tabLst>
            </a:pPr>
            <a:r>
              <a:rPr sz="3600" spc="295" dirty="0">
                <a:solidFill>
                  <a:srgbClr val="FFFFFF"/>
                </a:solidFill>
                <a:latin typeface="Calibri"/>
                <a:cs typeface="Calibri"/>
              </a:rPr>
              <a:t>B	</a:t>
            </a:r>
            <a:r>
              <a:rPr sz="3600" spc="145" dirty="0">
                <a:solidFill>
                  <a:srgbClr val="FFFFFF"/>
                </a:solidFill>
                <a:latin typeface="Calibri"/>
                <a:cs typeface="Calibri"/>
              </a:rPr>
              <a:t>Y	</a:t>
            </a:r>
            <a:r>
              <a:rPr sz="3600" spc="75" dirty="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sz="3600" spc="345" dirty="0">
                <a:solidFill>
                  <a:srgbClr val="FFFFFF"/>
                </a:solidFill>
                <a:latin typeface="Calibri"/>
                <a:cs typeface="Calibri"/>
              </a:rPr>
              <a:t>H	</a:t>
            </a:r>
            <a:r>
              <a:rPr sz="3600" spc="25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3600" spc="225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3600" spc="325" dirty="0">
                <a:solidFill>
                  <a:srgbClr val="FFFFFF"/>
                </a:solidFill>
                <a:latin typeface="Calibri"/>
                <a:cs typeface="Calibri"/>
              </a:rPr>
              <a:t>D	</a:t>
            </a:r>
            <a:r>
              <a:rPr sz="3600" spc="220" dirty="0">
                <a:solidFill>
                  <a:srgbClr val="FFFFFF"/>
                </a:solidFill>
                <a:latin typeface="Calibri"/>
                <a:cs typeface="Calibri"/>
              </a:rPr>
              <a:t>K	</a:t>
            </a:r>
            <a:r>
              <a:rPr sz="3600" spc="75" dirty="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sz="3600" spc="25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3600" spc="75" dirty="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sz="3600" spc="3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3485" y="6070600"/>
            <a:ext cx="5922645" cy="62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1300" algn="ctr">
              <a:lnSpc>
                <a:spcPct val="100000"/>
              </a:lnSpc>
              <a:spcBef>
                <a:spcPts val="95"/>
              </a:spcBef>
              <a:tabLst>
                <a:tab pos="327025" algn="l"/>
                <a:tab pos="663575" algn="l"/>
                <a:tab pos="988060" algn="l"/>
                <a:tab pos="1254125" algn="l"/>
                <a:tab pos="1598295" algn="l"/>
                <a:tab pos="1917700" algn="l"/>
                <a:tab pos="2243455" algn="l"/>
                <a:tab pos="2832735" algn="l"/>
                <a:tab pos="3160395" algn="l"/>
                <a:tab pos="3471545" algn="l"/>
                <a:tab pos="3800475" algn="l"/>
              </a:tabLst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U	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S	S	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65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400" spc="4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U  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S 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35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053" y="660654"/>
            <a:ext cx="8331200" cy="5626100"/>
          </a:xfrm>
          <a:custGeom>
            <a:avLst/>
            <a:gdLst/>
            <a:ahLst/>
            <a:cxnLst/>
            <a:rect l="l" t="t" r="r" b="b"/>
            <a:pathLst>
              <a:path w="8331200" h="5626100">
                <a:moveTo>
                  <a:pt x="0" y="5625846"/>
                </a:moveTo>
                <a:lnTo>
                  <a:pt x="8330946" y="5625846"/>
                </a:lnTo>
                <a:lnTo>
                  <a:pt x="8330946" y="0"/>
                </a:lnTo>
                <a:lnTo>
                  <a:pt x="0" y="0"/>
                </a:lnTo>
                <a:lnTo>
                  <a:pt x="0" y="5625846"/>
                </a:lnTo>
                <a:close/>
              </a:path>
            </a:pathLst>
          </a:custGeom>
          <a:solidFill>
            <a:srgbClr val="3D4246">
              <a:alpha val="9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5985" y="1010158"/>
            <a:ext cx="3847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36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0" marR="5080">
              <a:lnSpc>
                <a:spcPct val="150000"/>
              </a:lnSpc>
              <a:spcBef>
                <a:spcPts val="100"/>
              </a:spcBef>
            </a:pPr>
            <a:r>
              <a:rPr spc="-35" dirty="0"/>
              <a:t>The </a:t>
            </a:r>
            <a:r>
              <a:rPr spc="-5" dirty="0"/>
              <a:t>business </a:t>
            </a:r>
            <a:r>
              <a:rPr spc="20" dirty="0"/>
              <a:t>will </a:t>
            </a:r>
            <a:r>
              <a:rPr spc="-15" dirty="0"/>
              <a:t>involve designers </a:t>
            </a:r>
            <a:r>
              <a:rPr spc="20" dirty="0"/>
              <a:t>who </a:t>
            </a:r>
            <a:r>
              <a:rPr spc="-15" dirty="0"/>
              <a:t>were </a:t>
            </a:r>
            <a:r>
              <a:rPr dirty="0"/>
              <a:t>featured in 2016  </a:t>
            </a:r>
            <a:r>
              <a:rPr spc="-30" dirty="0"/>
              <a:t>Dubai </a:t>
            </a:r>
            <a:r>
              <a:rPr spc="-5" dirty="0"/>
              <a:t>magazines </a:t>
            </a:r>
            <a:r>
              <a:rPr spc="-10" dirty="0"/>
              <a:t>and </a:t>
            </a:r>
            <a:r>
              <a:rPr spc="20" dirty="0"/>
              <a:t>won </a:t>
            </a:r>
            <a:r>
              <a:rPr dirty="0"/>
              <a:t>the </a:t>
            </a:r>
            <a:r>
              <a:rPr spc="-10" dirty="0"/>
              <a:t>jewelry </a:t>
            </a:r>
            <a:r>
              <a:rPr spc="-15" dirty="0"/>
              <a:t>designer </a:t>
            </a:r>
            <a:r>
              <a:rPr spc="-5" dirty="0"/>
              <a:t>awards. </a:t>
            </a:r>
            <a:r>
              <a:rPr spc="-35" dirty="0"/>
              <a:t>These  </a:t>
            </a:r>
            <a:r>
              <a:rPr spc="-10" dirty="0"/>
              <a:t>designers</a:t>
            </a:r>
            <a:r>
              <a:rPr spc="-85" dirty="0"/>
              <a:t> </a:t>
            </a:r>
            <a:r>
              <a:rPr spc="20" dirty="0"/>
              <a:t>will</a:t>
            </a:r>
            <a:r>
              <a:rPr spc="-65" dirty="0"/>
              <a:t> </a:t>
            </a:r>
            <a:r>
              <a:rPr spc="30" dirty="0"/>
              <a:t>not</a:t>
            </a:r>
            <a:r>
              <a:rPr spc="-65" dirty="0"/>
              <a:t> </a:t>
            </a:r>
            <a:r>
              <a:rPr spc="-35" dirty="0"/>
              <a:t>be</a:t>
            </a:r>
            <a:r>
              <a:rPr spc="-65" dirty="0"/>
              <a:t> </a:t>
            </a:r>
            <a:r>
              <a:rPr spc="-15" dirty="0"/>
              <a:t>expected</a:t>
            </a:r>
            <a:r>
              <a:rPr spc="-80" dirty="0"/>
              <a:t> </a:t>
            </a:r>
            <a:r>
              <a:rPr spc="40" dirty="0"/>
              <a:t>to</a:t>
            </a:r>
            <a:r>
              <a:rPr spc="-55" dirty="0"/>
              <a:t> </a:t>
            </a:r>
            <a:r>
              <a:rPr spc="-10" dirty="0"/>
              <a:t>sell</a:t>
            </a:r>
            <a:r>
              <a:rPr spc="-75" dirty="0"/>
              <a:t> </a:t>
            </a:r>
            <a:r>
              <a:rPr spc="5" dirty="0"/>
              <a:t>their</a:t>
            </a:r>
            <a:r>
              <a:rPr spc="-65" dirty="0"/>
              <a:t> </a:t>
            </a:r>
            <a:r>
              <a:rPr spc="15" dirty="0"/>
              <a:t>products</a:t>
            </a:r>
            <a:r>
              <a:rPr spc="-75" dirty="0"/>
              <a:t> </a:t>
            </a:r>
            <a:r>
              <a:rPr spc="10" dirty="0"/>
              <a:t>through</a:t>
            </a:r>
            <a:r>
              <a:rPr spc="-80" dirty="0"/>
              <a:t> </a:t>
            </a:r>
            <a:r>
              <a:rPr spc="-15" dirty="0"/>
              <a:t>any  </a:t>
            </a:r>
            <a:r>
              <a:rPr spc="5" dirty="0"/>
              <a:t>other</a:t>
            </a:r>
            <a:r>
              <a:rPr spc="-65" dirty="0"/>
              <a:t> </a:t>
            </a:r>
            <a:r>
              <a:rPr spc="-10" dirty="0"/>
              <a:t>stream,</a:t>
            </a:r>
            <a:r>
              <a:rPr spc="-55" dirty="0"/>
              <a:t> </a:t>
            </a:r>
            <a:r>
              <a:rPr spc="30" dirty="0"/>
              <a:t>but</a:t>
            </a:r>
            <a:r>
              <a:rPr spc="-65" dirty="0"/>
              <a:t> </a:t>
            </a:r>
            <a:r>
              <a:rPr dirty="0"/>
              <a:t>only</a:t>
            </a:r>
            <a:r>
              <a:rPr spc="-75" dirty="0"/>
              <a:t> </a:t>
            </a:r>
            <a:r>
              <a:rPr spc="10" dirty="0"/>
              <a:t>through</a:t>
            </a:r>
            <a:r>
              <a:rPr spc="-70" dirty="0"/>
              <a:t> </a:t>
            </a:r>
            <a:r>
              <a:rPr spc="-5" dirty="0"/>
              <a:t>Jwelix.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4802" y="3945686"/>
            <a:ext cx="5336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10" dirty="0">
                <a:solidFill>
                  <a:srgbClr val="DCDEDF"/>
                </a:solidFill>
                <a:latin typeface="Arial"/>
                <a:cs typeface="Arial"/>
              </a:rPr>
              <a:t>Providing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CDEDF"/>
                </a:solidFill>
                <a:latin typeface="Arial"/>
                <a:cs typeface="Arial"/>
              </a:rPr>
              <a:t>high-quality</a:t>
            </a:r>
            <a:r>
              <a:rPr sz="1600" spc="-6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DCDEDF"/>
                </a:solidFill>
                <a:latin typeface="Arial"/>
                <a:cs typeface="Arial"/>
              </a:rPr>
              <a:t>products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DCDEDF"/>
                </a:solidFill>
                <a:latin typeface="Arial"/>
                <a:cs typeface="Arial"/>
              </a:rPr>
              <a:t>at</a:t>
            </a:r>
            <a:r>
              <a:rPr sz="1600" spc="-5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CDEDF"/>
                </a:solidFill>
                <a:latin typeface="Arial"/>
                <a:cs typeface="Arial"/>
              </a:rPr>
              <a:t>lower</a:t>
            </a:r>
            <a:r>
              <a:rPr sz="1600" spc="-6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CDEDF"/>
                </a:solidFill>
                <a:latin typeface="Arial"/>
                <a:cs typeface="Arial"/>
              </a:rPr>
              <a:t>prices</a:t>
            </a:r>
            <a:r>
              <a:rPr sz="1600" spc="-7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CDEDF"/>
                </a:solidFill>
                <a:latin typeface="Arial"/>
                <a:cs typeface="Arial"/>
              </a:rPr>
              <a:t>compared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DCDEDF"/>
                </a:solidFill>
                <a:latin typeface="Arial"/>
                <a:cs typeface="Arial"/>
              </a:rPr>
              <a:t>to  </a:t>
            </a:r>
            <a:r>
              <a:rPr sz="1600" spc="10" dirty="0">
                <a:solidFill>
                  <a:srgbClr val="DCDEDF"/>
                </a:solidFill>
                <a:latin typeface="Arial"/>
                <a:cs typeface="Arial"/>
              </a:rPr>
              <a:t>competitors.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4802" y="5042966"/>
            <a:ext cx="5441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5" dirty="0">
                <a:solidFill>
                  <a:srgbClr val="DCDEDF"/>
                </a:solidFill>
                <a:latin typeface="Arial"/>
                <a:cs typeface="Arial"/>
              </a:rPr>
              <a:t>The</a:t>
            </a:r>
            <a:r>
              <a:rPr sz="1600" spc="-6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DCDEDF"/>
                </a:solidFill>
                <a:latin typeface="Arial"/>
                <a:cs typeface="Arial"/>
              </a:rPr>
              <a:t>main</a:t>
            </a:r>
            <a:r>
              <a:rPr sz="1600" spc="-7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DCDEDF"/>
                </a:solidFill>
                <a:latin typeface="Arial"/>
                <a:cs typeface="Arial"/>
              </a:rPr>
              <a:t>idea</a:t>
            </a:r>
            <a:r>
              <a:rPr sz="1600" spc="-6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DCDEDF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CDEDF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CDEDF"/>
                </a:solidFill>
                <a:latin typeface="Arial"/>
                <a:cs typeface="Arial"/>
              </a:rPr>
              <a:t>business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DCDEDF"/>
                </a:solidFill>
                <a:latin typeface="Arial"/>
                <a:cs typeface="Arial"/>
              </a:rPr>
              <a:t>is</a:t>
            </a:r>
            <a:r>
              <a:rPr sz="1600" spc="-6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DCDEDF"/>
                </a:solidFill>
                <a:latin typeface="Arial"/>
                <a:cs typeface="Arial"/>
              </a:rPr>
              <a:t>that</a:t>
            </a:r>
            <a:r>
              <a:rPr sz="1600" spc="-5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DCDEDF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CDEDF"/>
                </a:solidFill>
                <a:latin typeface="Arial"/>
                <a:cs typeface="Arial"/>
              </a:rPr>
              <a:t>jewelry</a:t>
            </a:r>
            <a:r>
              <a:rPr sz="1600" spc="-6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CDEDF"/>
                </a:solidFill>
                <a:latin typeface="Arial"/>
                <a:cs typeface="Arial"/>
              </a:rPr>
              <a:t>featured</a:t>
            </a:r>
            <a:r>
              <a:rPr sz="1600" spc="-6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DCDEDF"/>
                </a:solidFill>
                <a:latin typeface="Arial"/>
                <a:cs typeface="Arial"/>
              </a:rPr>
              <a:t>are  </a:t>
            </a:r>
            <a:r>
              <a:rPr sz="1600" spc="-10" dirty="0">
                <a:solidFill>
                  <a:srgbClr val="DCDEDF"/>
                </a:solidFill>
                <a:latin typeface="Arial"/>
                <a:cs typeface="Arial"/>
              </a:rPr>
              <a:t>hand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DCDEDF"/>
                </a:solidFill>
                <a:latin typeface="Arial"/>
                <a:cs typeface="Arial"/>
              </a:rPr>
              <a:t>made,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CDEDF"/>
                </a:solidFill>
                <a:latin typeface="Arial"/>
                <a:cs typeface="Arial"/>
              </a:rPr>
              <a:t>made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DCDEDF"/>
                </a:solidFill>
                <a:latin typeface="Arial"/>
                <a:cs typeface="Arial"/>
              </a:rPr>
              <a:t>of</a:t>
            </a:r>
            <a:r>
              <a:rPr sz="1600" spc="-6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DCDEDF"/>
                </a:solidFill>
                <a:latin typeface="Arial"/>
                <a:cs typeface="Arial"/>
              </a:rPr>
              <a:t>sand,</a:t>
            </a:r>
            <a:r>
              <a:rPr sz="1600" spc="-7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CDEDF"/>
                </a:solidFill>
                <a:latin typeface="Arial"/>
                <a:cs typeface="Arial"/>
              </a:rPr>
              <a:t>silver</a:t>
            </a:r>
            <a:r>
              <a:rPr sz="1600" spc="-70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CDEDF"/>
                </a:solidFill>
                <a:latin typeface="Arial"/>
                <a:cs typeface="Arial"/>
              </a:rPr>
              <a:t>and</a:t>
            </a:r>
            <a:r>
              <a:rPr sz="1600" spc="-6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DCDEDF"/>
                </a:solidFill>
                <a:latin typeface="Arial"/>
                <a:cs typeface="Arial"/>
              </a:rPr>
              <a:t>natural</a:t>
            </a:r>
            <a:r>
              <a:rPr sz="1600" spc="-6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CDEDF"/>
                </a:solidFill>
                <a:latin typeface="Arial"/>
                <a:cs typeface="Arial"/>
              </a:rPr>
              <a:t>gemstones.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3765" y="1725929"/>
            <a:ext cx="3815715" cy="0"/>
          </a:xfrm>
          <a:custGeom>
            <a:avLst/>
            <a:gdLst/>
            <a:ahLst/>
            <a:cxnLst/>
            <a:rect l="l" t="t" r="r" b="b"/>
            <a:pathLst>
              <a:path w="3815715">
                <a:moveTo>
                  <a:pt x="0" y="0"/>
                </a:moveTo>
                <a:lnTo>
                  <a:pt x="3815334" y="0"/>
                </a:lnTo>
              </a:path>
            </a:pathLst>
          </a:custGeom>
          <a:ln w="28956">
            <a:solidFill>
              <a:srgbClr val="EDEE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50308" y="2315717"/>
            <a:ext cx="635000" cy="6356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2870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81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0308" y="4049267"/>
            <a:ext cx="635000" cy="6356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0308" y="5237226"/>
            <a:ext cx="635000" cy="635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287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81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54" y="761"/>
            <a:ext cx="11936984" cy="3201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1780" y="3470402"/>
            <a:ext cx="10042525" cy="322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solidFill>
                  <a:srgbClr val="52575F"/>
                </a:solidFill>
                <a:latin typeface="Calibri"/>
                <a:cs typeface="Calibri"/>
              </a:rPr>
              <a:t>Jwelix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has </a:t>
            </a:r>
            <a:r>
              <a:rPr sz="1400" spc="60" dirty="0">
                <a:solidFill>
                  <a:srgbClr val="52575F"/>
                </a:solidFill>
                <a:latin typeface="Calibri"/>
                <a:cs typeface="Calibri"/>
              </a:rPr>
              <a:t>partnered </a:t>
            </a:r>
            <a:r>
              <a:rPr sz="1400" spc="15" dirty="0">
                <a:solidFill>
                  <a:srgbClr val="52575F"/>
                </a:solidFill>
                <a:latin typeface="Calibri"/>
                <a:cs typeface="Calibri"/>
              </a:rPr>
              <a:t>with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Marjan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Shakeri, </a:t>
            </a:r>
            <a:r>
              <a:rPr sz="1400" spc="75" dirty="0">
                <a:solidFill>
                  <a:srgbClr val="52575F"/>
                </a:solidFill>
                <a:latin typeface="Calibri"/>
                <a:cs typeface="Calibri"/>
              </a:rPr>
              <a:t>Harshmi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Sheth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and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‘Unknownmaker’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to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deliver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award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winning </a:t>
            </a:r>
            <a:r>
              <a:rPr sz="1400" spc="15" dirty="0">
                <a:solidFill>
                  <a:srgbClr val="52575F"/>
                </a:solidFill>
                <a:latin typeface="Calibri"/>
                <a:cs typeface="Calibri"/>
              </a:rPr>
              <a:t>jewelry</a:t>
            </a:r>
            <a:r>
              <a:rPr sz="1400" spc="9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spc="85" dirty="0">
                <a:solidFill>
                  <a:srgbClr val="52575F"/>
                </a:solidFill>
                <a:latin typeface="Calibri"/>
                <a:cs typeface="Calibri"/>
              </a:rPr>
              <a:t>consumers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in</a:t>
            </a:r>
            <a:r>
              <a:rPr sz="140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Dubai.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15" dirty="0">
                <a:solidFill>
                  <a:srgbClr val="52575F"/>
                </a:solidFill>
                <a:latin typeface="Calibri"/>
                <a:cs typeface="Calibri"/>
              </a:rPr>
              <a:t>jewelry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is </a:t>
            </a:r>
            <a:r>
              <a:rPr sz="1400" spc="85" dirty="0">
                <a:solidFill>
                  <a:srgbClr val="52575F"/>
                </a:solidFill>
                <a:latin typeface="Calibri"/>
                <a:cs typeface="Calibri"/>
              </a:rPr>
              <a:t>made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purely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of </a:t>
            </a:r>
            <a:r>
              <a:rPr sz="1400" spc="60" dirty="0">
                <a:solidFill>
                  <a:srgbClr val="52575F"/>
                </a:solidFill>
                <a:latin typeface="Calibri"/>
                <a:cs typeface="Calibri"/>
              </a:rPr>
              <a:t>Sand,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silver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and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natural </a:t>
            </a:r>
            <a:r>
              <a:rPr sz="1400" spc="75" dirty="0">
                <a:solidFill>
                  <a:srgbClr val="52575F"/>
                </a:solidFill>
                <a:latin typeface="Calibri"/>
                <a:cs typeface="Calibri"/>
              </a:rPr>
              <a:t>gemstones </a:t>
            </a:r>
            <a:r>
              <a:rPr sz="1400" spc="15" dirty="0">
                <a:solidFill>
                  <a:srgbClr val="52575F"/>
                </a:solidFill>
                <a:latin typeface="Calibri"/>
                <a:cs typeface="Calibri"/>
              </a:rPr>
              <a:t>only. </a:t>
            </a:r>
            <a:r>
              <a:rPr sz="1400" spc="-5" dirty="0">
                <a:solidFill>
                  <a:srgbClr val="52575F"/>
                </a:solidFill>
                <a:latin typeface="Calibri"/>
                <a:cs typeface="Calibri"/>
              </a:rPr>
              <a:t>It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is </a:t>
            </a:r>
            <a:r>
              <a:rPr sz="1400" spc="60" dirty="0">
                <a:solidFill>
                  <a:srgbClr val="52575F"/>
                </a:solidFill>
                <a:latin typeface="Calibri"/>
                <a:cs typeface="Calibri"/>
              </a:rPr>
              <a:t>also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hand </a:t>
            </a:r>
            <a:r>
              <a:rPr sz="1400" spc="85" dirty="0">
                <a:solidFill>
                  <a:srgbClr val="52575F"/>
                </a:solidFill>
                <a:latin typeface="Calibri"/>
                <a:cs typeface="Calibri"/>
              </a:rPr>
              <a:t>made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to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perfection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by </a:t>
            </a:r>
            <a:r>
              <a:rPr sz="1400" spc="75" dirty="0">
                <a:solidFill>
                  <a:srgbClr val="52575F"/>
                </a:solidFill>
                <a:latin typeface="Calibri"/>
                <a:cs typeface="Calibri"/>
              </a:rPr>
              <a:t>our </a:t>
            </a:r>
            <a:r>
              <a:rPr sz="1400" spc="65" dirty="0">
                <a:solidFill>
                  <a:srgbClr val="52575F"/>
                </a:solidFill>
                <a:latin typeface="Calibri"/>
                <a:cs typeface="Calibri"/>
              </a:rPr>
              <a:t>designers who 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have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spent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valuable time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in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each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and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every </a:t>
            </a:r>
            <a:r>
              <a:rPr sz="1400" spc="30" dirty="0">
                <a:solidFill>
                  <a:srgbClr val="52575F"/>
                </a:solidFill>
                <a:latin typeface="Calibri"/>
                <a:cs typeface="Calibri"/>
              </a:rPr>
              <a:t>detail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of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product.</a:t>
            </a:r>
            <a:endParaRPr sz="1400">
              <a:latin typeface="Calibri"/>
              <a:cs typeface="Calibri"/>
            </a:endParaRPr>
          </a:p>
          <a:p>
            <a:pPr marL="12700" marR="225425">
              <a:lnSpc>
                <a:spcPct val="200000"/>
              </a:lnSpc>
            </a:pP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15" dirty="0">
                <a:solidFill>
                  <a:srgbClr val="52575F"/>
                </a:solidFill>
                <a:latin typeface="Calibri"/>
                <a:cs typeface="Calibri"/>
              </a:rPr>
              <a:t>jewelry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have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stood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out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from the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crowd </a:t>
            </a:r>
            <a:r>
              <a:rPr sz="1400" spc="60" dirty="0">
                <a:solidFill>
                  <a:srgbClr val="52575F"/>
                </a:solidFill>
                <a:latin typeface="Calibri"/>
                <a:cs typeface="Calibri"/>
              </a:rPr>
              <a:t>being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 award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winners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in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5" dirty="0">
                <a:solidFill>
                  <a:srgbClr val="52575F"/>
                </a:solidFill>
                <a:latin typeface="Calibri"/>
                <a:cs typeface="Calibri"/>
              </a:rPr>
              <a:t>Jewelry </a:t>
            </a:r>
            <a:r>
              <a:rPr sz="1400" spc="65" dirty="0">
                <a:solidFill>
                  <a:srgbClr val="52575F"/>
                </a:solidFill>
                <a:latin typeface="Calibri"/>
                <a:cs typeface="Calibri"/>
              </a:rPr>
              <a:t>design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awards </a:t>
            </a:r>
            <a:r>
              <a:rPr sz="1400" spc="60" dirty="0">
                <a:solidFill>
                  <a:srgbClr val="52575F"/>
                </a:solidFill>
                <a:latin typeface="Calibri"/>
                <a:cs typeface="Calibri"/>
              </a:rPr>
              <a:t>show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in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Dubai </a:t>
            </a:r>
            <a:r>
              <a:rPr sz="1400" spc="30" dirty="0">
                <a:solidFill>
                  <a:srgbClr val="52575F"/>
                </a:solidFill>
                <a:latin typeface="Calibri"/>
                <a:cs typeface="Calibri"/>
              </a:rPr>
              <a:t>(2016), 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Thailand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(2015)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and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Muscat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(2016) for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75" dirty="0">
                <a:solidFill>
                  <a:srgbClr val="52575F"/>
                </a:solidFill>
                <a:latin typeface="Calibri"/>
                <a:cs typeface="Calibri"/>
              </a:rPr>
              <a:t>uniqueness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and </a:t>
            </a:r>
            <a:r>
              <a:rPr sz="1400" spc="75" dirty="0">
                <a:solidFill>
                  <a:srgbClr val="52575F"/>
                </a:solidFill>
                <a:latin typeface="Calibri"/>
                <a:cs typeface="Calibri"/>
              </a:rPr>
              <a:t>pureness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of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individual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efforts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that went </a:t>
            </a:r>
            <a:r>
              <a:rPr sz="1400" spc="60" dirty="0">
                <a:solidFill>
                  <a:srgbClr val="52575F"/>
                </a:solidFill>
                <a:latin typeface="Calibri"/>
                <a:cs typeface="Calibri"/>
              </a:rPr>
              <a:t>through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30" dirty="0">
                <a:solidFill>
                  <a:srgbClr val="52575F"/>
                </a:solidFill>
                <a:latin typeface="Calibri"/>
                <a:cs typeface="Calibri"/>
              </a:rPr>
              <a:t>crafting. 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The designs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are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purely </a:t>
            </a:r>
            <a:r>
              <a:rPr sz="1400" spc="75" dirty="0">
                <a:solidFill>
                  <a:srgbClr val="52575F"/>
                </a:solidFill>
                <a:latin typeface="Calibri"/>
                <a:cs typeface="Calibri"/>
              </a:rPr>
              <a:t>an </a:t>
            </a:r>
            <a:r>
              <a:rPr sz="1400" spc="30" dirty="0">
                <a:solidFill>
                  <a:srgbClr val="52575F"/>
                </a:solidFill>
                <a:latin typeface="Calibri"/>
                <a:cs typeface="Calibri"/>
              </a:rPr>
              <a:t>artistic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element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featured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which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was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crafted </a:t>
            </a:r>
            <a:r>
              <a:rPr sz="1400" spc="15" dirty="0">
                <a:solidFill>
                  <a:srgbClr val="52575F"/>
                </a:solidFill>
                <a:latin typeface="Calibri"/>
                <a:cs typeface="Calibri"/>
              </a:rPr>
              <a:t>with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 imaginations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of </a:t>
            </a:r>
            <a:r>
              <a:rPr sz="1400" spc="75" dirty="0">
                <a:solidFill>
                  <a:srgbClr val="52575F"/>
                </a:solidFill>
                <a:latin typeface="Calibri"/>
                <a:cs typeface="Calibri"/>
              </a:rPr>
              <a:t>our </a:t>
            </a:r>
            <a:r>
              <a:rPr sz="1400" spc="60" dirty="0">
                <a:solidFill>
                  <a:srgbClr val="52575F"/>
                </a:solidFill>
                <a:latin typeface="Calibri"/>
                <a:cs typeface="Calibri"/>
              </a:rPr>
              <a:t>designers.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They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were  </a:t>
            </a:r>
            <a:r>
              <a:rPr sz="1400" spc="55" dirty="0">
                <a:solidFill>
                  <a:srgbClr val="52575F"/>
                </a:solidFill>
                <a:latin typeface="Calibri"/>
                <a:cs typeface="Calibri"/>
              </a:rPr>
              <a:t>drawn </a:t>
            </a:r>
            <a:r>
              <a:rPr sz="1400" spc="90" dirty="0">
                <a:solidFill>
                  <a:srgbClr val="52575F"/>
                </a:solidFill>
                <a:latin typeface="Calibri"/>
                <a:cs typeface="Calibri"/>
              </a:rPr>
              <a:t>up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in </a:t>
            </a:r>
            <a:r>
              <a:rPr sz="1400" spc="70" dirty="0">
                <a:solidFill>
                  <a:srgbClr val="52575F"/>
                </a:solidFill>
                <a:latin typeface="Calibri"/>
                <a:cs typeface="Calibri"/>
              </a:rPr>
              <a:t>paper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for </a:t>
            </a:r>
            <a:r>
              <a:rPr sz="1400" spc="45" dirty="0">
                <a:solidFill>
                  <a:srgbClr val="52575F"/>
                </a:solidFill>
                <a:latin typeface="Calibri"/>
                <a:cs typeface="Calibri"/>
              </a:rPr>
              <a:t>several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years, </a:t>
            </a:r>
            <a:r>
              <a:rPr sz="1400" spc="80" dirty="0">
                <a:solidFill>
                  <a:srgbClr val="52575F"/>
                </a:solidFill>
                <a:latin typeface="Calibri"/>
                <a:cs typeface="Calibri"/>
              </a:rPr>
              <a:t>and </a:t>
            </a:r>
            <a:r>
              <a:rPr sz="1400" spc="85" dirty="0">
                <a:solidFill>
                  <a:srgbClr val="52575F"/>
                </a:solidFill>
                <a:latin typeface="Calibri"/>
                <a:cs typeface="Calibri"/>
              </a:rPr>
              <a:t>made </a:t>
            </a:r>
            <a:r>
              <a:rPr sz="1400" spc="35" dirty="0">
                <a:solidFill>
                  <a:srgbClr val="52575F"/>
                </a:solidFill>
                <a:latin typeface="Calibri"/>
                <a:cs typeface="Calibri"/>
              </a:rPr>
              <a:t>in </a:t>
            </a:r>
            <a:r>
              <a:rPr sz="1400" spc="5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1400" spc="40" dirty="0">
                <a:solidFill>
                  <a:srgbClr val="52575F"/>
                </a:solidFill>
                <a:latin typeface="Calibri"/>
                <a:cs typeface="Calibri"/>
              </a:rPr>
              <a:t>right</a:t>
            </a:r>
            <a:r>
              <a:rPr sz="1400" spc="-8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52575F"/>
                </a:solidFill>
                <a:latin typeface="Calibri"/>
                <a:cs typeface="Calibri"/>
              </a:rPr>
              <a:t>time.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95085" y="615441"/>
            <a:ext cx="2794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54480" cy="3202305"/>
          </a:xfrm>
          <a:custGeom>
            <a:avLst/>
            <a:gdLst/>
            <a:ahLst/>
            <a:cxnLst/>
            <a:rect l="l" t="t" r="r" b="b"/>
            <a:pathLst>
              <a:path w="1554480" h="3202305">
                <a:moveTo>
                  <a:pt x="1554480" y="0"/>
                </a:moveTo>
                <a:lnTo>
                  <a:pt x="0" y="0"/>
                </a:lnTo>
                <a:lnTo>
                  <a:pt x="0" y="3201924"/>
                </a:lnTo>
                <a:lnTo>
                  <a:pt x="1554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37519" y="0"/>
            <a:ext cx="1554480" cy="3202305"/>
          </a:xfrm>
          <a:custGeom>
            <a:avLst/>
            <a:gdLst/>
            <a:ahLst/>
            <a:cxnLst/>
            <a:rect l="l" t="t" r="r" b="b"/>
            <a:pathLst>
              <a:path w="1554479" h="3202305">
                <a:moveTo>
                  <a:pt x="1554479" y="0"/>
                </a:moveTo>
                <a:lnTo>
                  <a:pt x="0" y="3201924"/>
                </a:lnTo>
                <a:lnTo>
                  <a:pt x="1554479" y="3201924"/>
                </a:lnTo>
                <a:lnTo>
                  <a:pt x="1554479" y="0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33963" y="1957197"/>
            <a:ext cx="560070" cy="1245235"/>
          </a:xfrm>
          <a:custGeom>
            <a:avLst/>
            <a:gdLst/>
            <a:ahLst/>
            <a:cxnLst/>
            <a:rect l="l" t="t" r="r" b="b"/>
            <a:pathLst>
              <a:path w="560070" h="1245235">
                <a:moveTo>
                  <a:pt x="559688" y="0"/>
                </a:moveTo>
                <a:lnTo>
                  <a:pt x="0" y="1245235"/>
                </a:lnTo>
              </a:path>
            </a:pathLst>
          </a:custGeom>
          <a:ln w="12954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526" y="11049"/>
            <a:ext cx="776605" cy="1606550"/>
          </a:xfrm>
          <a:custGeom>
            <a:avLst/>
            <a:gdLst/>
            <a:ahLst/>
            <a:cxnLst/>
            <a:rect l="l" t="t" r="r" b="b"/>
            <a:pathLst>
              <a:path w="776605" h="1606550">
                <a:moveTo>
                  <a:pt x="776389" y="0"/>
                </a:moveTo>
                <a:lnTo>
                  <a:pt x="0" y="1606168"/>
                </a:lnTo>
              </a:path>
            </a:pathLst>
          </a:custGeom>
          <a:ln w="12954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008" y="4271009"/>
            <a:ext cx="403860" cy="515620"/>
          </a:xfrm>
          <a:custGeom>
            <a:avLst/>
            <a:gdLst/>
            <a:ahLst/>
            <a:cxnLst/>
            <a:rect l="l" t="t" r="r" b="b"/>
            <a:pathLst>
              <a:path w="403859" h="515620">
                <a:moveTo>
                  <a:pt x="313639" y="223265"/>
                </a:moveTo>
                <a:lnTo>
                  <a:pt x="30073" y="223265"/>
                </a:lnTo>
                <a:lnTo>
                  <a:pt x="25780" y="227456"/>
                </a:lnTo>
                <a:lnTo>
                  <a:pt x="25780" y="463550"/>
                </a:lnTo>
                <a:lnTo>
                  <a:pt x="29908" y="483393"/>
                </a:lnTo>
                <a:lnTo>
                  <a:pt x="41082" y="499808"/>
                </a:lnTo>
                <a:lnTo>
                  <a:pt x="57493" y="510984"/>
                </a:lnTo>
                <a:lnTo>
                  <a:pt x="77330" y="515112"/>
                </a:lnTo>
                <a:lnTo>
                  <a:pt x="266369" y="515112"/>
                </a:lnTo>
                <a:lnTo>
                  <a:pt x="287119" y="511288"/>
                </a:lnTo>
                <a:lnTo>
                  <a:pt x="303433" y="500618"/>
                </a:lnTo>
                <a:lnTo>
                  <a:pt x="305167" y="497966"/>
                </a:lnTo>
                <a:lnTo>
                  <a:pt x="77330" y="497966"/>
                </a:lnTo>
                <a:lnTo>
                  <a:pt x="63805" y="495303"/>
                </a:lnTo>
                <a:lnTo>
                  <a:pt x="52898" y="487997"/>
                </a:lnTo>
                <a:lnTo>
                  <a:pt x="45615" y="477071"/>
                </a:lnTo>
                <a:lnTo>
                  <a:pt x="42964" y="463550"/>
                </a:lnTo>
                <a:lnTo>
                  <a:pt x="42964" y="240410"/>
                </a:lnTo>
                <a:lnTo>
                  <a:pt x="317931" y="240410"/>
                </a:lnTo>
                <a:lnTo>
                  <a:pt x="317931" y="227456"/>
                </a:lnTo>
                <a:lnTo>
                  <a:pt x="313639" y="223265"/>
                </a:lnTo>
                <a:close/>
              </a:path>
              <a:path w="403859" h="515620">
                <a:moveTo>
                  <a:pt x="317931" y="240410"/>
                </a:moveTo>
                <a:lnTo>
                  <a:pt x="300748" y="240410"/>
                </a:lnTo>
                <a:lnTo>
                  <a:pt x="300748" y="463550"/>
                </a:lnTo>
                <a:lnTo>
                  <a:pt x="298096" y="477071"/>
                </a:lnTo>
                <a:lnTo>
                  <a:pt x="290812" y="487997"/>
                </a:lnTo>
                <a:lnTo>
                  <a:pt x="279901" y="495303"/>
                </a:lnTo>
                <a:lnTo>
                  <a:pt x="266369" y="497966"/>
                </a:lnTo>
                <a:lnTo>
                  <a:pt x="305167" y="497966"/>
                </a:lnTo>
                <a:lnTo>
                  <a:pt x="314106" y="484304"/>
                </a:lnTo>
                <a:lnTo>
                  <a:pt x="317931" y="463550"/>
                </a:lnTo>
                <a:lnTo>
                  <a:pt x="317931" y="394969"/>
                </a:lnTo>
                <a:lnTo>
                  <a:pt x="335114" y="394969"/>
                </a:lnTo>
                <a:lnTo>
                  <a:pt x="363076" y="389967"/>
                </a:lnTo>
                <a:lnTo>
                  <a:pt x="382023" y="377697"/>
                </a:lnTo>
                <a:lnTo>
                  <a:pt x="317931" y="377697"/>
                </a:lnTo>
                <a:lnTo>
                  <a:pt x="317931" y="274700"/>
                </a:lnTo>
                <a:lnTo>
                  <a:pt x="381827" y="274700"/>
                </a:lnTo>
                <a:lnTo>
                  <a:pt x="363076" y="262558"/>
                </a:lnTo>
                <a:lnTo>
                  <a:pt x="335114" y="257556"/>
                </a:lnTo>
                <a:lnTo>
                  <a:pt x="317931" y="257556"/>
                </a:lnTo>
                <a:lnTo>
                  <a:pt x="317931" y="240410"/>
                </a:lnTo>
                <a:close/>
              </a:path>
              <a:path w="403859" h="515620">
                <a:moveTo>
                  <a:pt x="381827" y="274700"/>
                </a:moveTo>
                <a:lnTo>
                  <a:pt x="335114" y="274700"/>
                </a:lnTo>
                <a:lnTo>
                  <a:pt x="355858" y="278524"/>
                </a:lnTo>
                <a:lnTo>
                  <a:pt x="372173" y="289194"/>
                </a:lnTo>
                <a:lnTo>
                  <a:pt x="382849" y="305508"/>
                </a:lnTo>
                <a:lnTo>
                  <a:pt x="386676" y="326263"/>
                </a:lnTo>
                <a:lnTo>
                  <a:pt x="382849" y="346944"/>
                </a:lnTo>
                <a:lnTo>
                  <a:pt x="372173" y="363219"/>
                </a:lnTo>
                <a:lnTo>
                  <a:pt x="355858" y="373876"/>
                </a:lnTo>
                <a:lnTo>
                  <a:pt x="335114" y="377697"/>
                </a:lnTo>
                <a:lnTo>
                  <a:pt x="382023" y="377697"/>
                </a:lnTo>
                <a:lnTo>
                  <a:pt x="384794" y="375904"/>
                </a:lnTo>
                <a:lnTo>
                  <a:pt x="398858" y="354197"/>
                </a:lnTo>
                <a:lnTo>
                  <a:pt x="403859" y="326263"/>
                </a:lnTo>
                <a:lnTo>
                  <a:pt x="398858" y="298328"/>
                </a:lnTo>
                <a:lnTo>
                  <a:pt x="384794" y="276621"/>
                </a:lnTo>
                <a:lnTo>
                  <a:pt x="381827" y="274700"/>
                </a:lnTo>
                <a:close/>
              </a:path>
              <a:path w="403859" h="515620">
                <a:moveTo>
                  <a:pt x="10744" y="85851"/>
                </a:moveTo>
                <a:lnTo>
                  <a:pt x="6438" y="85851"/>
                </a:lnTo>
                <a:lnTo>
                  <a:pt x="0" y="92328"/>
                </a:lnTo>
                <a:lnTo>
                  <a:pt x="93" y="95234"/>
                </a:lnTo>
                <a:lnTo>
                  <a:pt x="8597" y="163067"/>
                </a:lnTo>
                <a:lnTo>
                  <a:pt x="8597" y="167385"/>
                </a:lnTo>
                <a:lnTo>
                  <a:pt x="38671" y="223265"/>
                </a:lnTo>
                <a:lnTo>
                  <a:pt x="55854" y="223265"/>
                </a:lnTo>
                <a:lnTo>
                  <a:pt x="27927" y="165226"/>
                </a:lnTo>
                <a:lnTo>
                  <a:pt x="54428" y="148081"/>
                </a:lnTo>
                <a:lnTo>
                  <a:pt x="23634" y="148081"/>
                </a:lnTo>
                <a:lnTo>
                  <a:pt x="19329" y="109473"/>
                </a:lnTo>
                <a:lnTo>
                  <a:pt x="50538" y="109473"/>
                </a:lnTo>
                <a:lnTo>
                  <a:pt x="12890" y="88010"/>
                </a:lnTo>
                <a:lnTo>
                  <a:pt x="10744" y="85851"/>
                </a:lnTo>
                <a:close/>
              </a:path>
              <a:path w="403859" h="515620">
                <a:moveTo>
                  <a:pt x="85532" y="141604"/>
                </a:moveTo>
                <a:lnTo>
                  <a:pt x="64439" y="141604"/>
                </a:lnTo>
                <a:lnTo>
                  <a:pt x="107403" y="223265"/>
                </a:lnTo>
                <a:lnTo>
                  <a:pt x="124599" y="223265"/>
                </a:lnTo>
                <a:lnTo>
                  <a:pt x="85532" y="141604"/>
                </a:lnTo>
                <a:close/>
              </a:path>
              <a:path w="403859" h="515620">
                <a:moveTo>
                  <a:pt x="244894" y="0"/>
                </a:moveTo>
                <a:lnTo>
                  <a:pt x="133184" y="0"/>
                </a:lnTo>
                <a:lnTo>
                  <a:pt x="128892" y="4317"/>
                </a:lnTo>
                <a:lnTo>
                  <a:pt x="128892" y="223265"/>
                </a:lnTo>
                <a:lnTo>
                  <a:pt x="146075" y="223265"/>
                </a:lnTo>
                <a:lnTo>
                  <a:pt x="146075" y="17144"/>
                </a:lnTo>
                <a:lnTo>
                  <a:pt x="249186" y="17144"/>
                </a:lnTo>
                <a:lnTo>
                  <a:pt x="249186" y="4317"/>
                </a:lnTo>
                <a:lnTo>
                  <a:pt x="244894" y="0"/>
                </a:lnTo>
                <a:close/>
              </a:path>
              <a:path w="403859" h="515620">
                <a:moveTo>
                  <a:pt x="249186" y="17144"/>
                </a:moveTo>
                <a:lnTo>
                  <a:pt x="232003" y="17144"/>
                </a:lnTo>
                <a:lnTo>
                  <a:pt x="232003" y="51562"/>
                </a:lnTo>
                <a:lnTo>
                  <a:pt x="184746" y="51562"/>
                </a:lnTo>
                <a:lnTo>
                  <a:pt x="180454" y="55752"/>
                </a:lnTo>
                <a:lnTo>
                  <a:pt x="180454" y="64388"/>
                </a:lnTo>
                <a:lnTo>
                  <a:pt x="184746" y="68706"/>
                </a:lnTo>
                <a:lnTo>
                  <a:pt x="232003" y="68706"/>
                </a:lnTo>
                <a:lnTo>
                  <a:pt x="232003" y="85851"/>
                </a:lnTo>
                <a:lnTo>
                  <a:pt x="201929" y="85851"/>
                </a:lnTo>
                <a:lnTo>
                  <a:pt x="197637" y="90169"/>
                </a:lnTo>
                <a:lnTo>
                  <a:pt x="197637" y="98678"/>
                </a:lnTo>
                <a:lnTo>
                  <a:pt x="201929" y="102996"/>
                </a:lnTo>
                <a:lnTo>
                  <a:pt x="232003" y="102996"/>
                </a:lnTo>
                <a:lnTo>
                  <a:pt x="232003" y="120141"/>
                </a:lnTo>
                <a:lnTo>
                  <a:pt x="184746" y="120141"/>
                </a:lnTo>
                <a:lnTo>
                  <a:pt x="180454" y="124459"/>
                </a:lnTo>
                <a:lnTo>
                  <a:pt x="180454" y="133095"/>
                </a:lnTo>
                <a:lnTo>
                  <a:pt x="184746" y="137413"/>
                </a:lnTo>
                <a:lnTo>
                  <a:pt x="232003" y="137413"/>
                </a:lnTo>
                <a:lnTo>
                  <a:pt x="232003" y="171703"/>
                </a:lnTo>
                <a:lnTo>
                  <a:pt x="201929" y="171703"/>
                </a:lnTo>
                <a:lnTo>
                  <a:pt x="197637" y="176021"/>
                </a:lnTo>
                <a:lnTo>
                  <a:pt x="197637" y="184531"/>
                </a:lnTo>
                <a:lnTo>
                  <a:pt x="201929" y="188848"/>
                </a:lnTo>
                <a:lnTo>
                  <a:pt x="232003" y="188848"/>
                </a:lnTo>
                <a:lnTo>
                  <a:pt x="232003" y="223265"/>
                </a:lnTo>
                <a:lnTo>
                  <a:pt x="262077" y="223265"/>
                </a:lnTo>
                <a:lnTo>
                  <a:pt x="268138" y="212470"/>
                </a:lnTo>
                <a:lnTo>
                  <a:pt x="249186" y="212470"/>
                </a:lnTo>
                <a:lnTo>
                  <a:pt x="249186" y="17144"/>
                </a:lnTo>
                <a:close/>
              </a:path>
              <a:path w="403859" h="515620">
                <a:moveTo>
                  <a:pt x="348454" y="135254"/>
                </a:moveTo>
                <a:lnTo>
                  <a:pt x="313639" y="135254"/>
                </a:lnTo>
                <a:lnTo>
                  <a:pt x="317931" y="137413"/>
                </a:lnTo>
                <a:lnTo>
                  <a:pt x="320078" y="137413"/>
                </a:lnTo>
                <a:lnTo>
                  <a:pt x="287858" y="223265"/>
                </a:lnTo>
                <a:lnTo>
                  <a:pt x="305041" y="223265"/>
                </a:lnTo>
                <a:lnTo>
                  <a:pt x="337261" y="139445"/>
                </a:lnTo>
                <a:lnTo>
                  <a:pt x="348454" y="135254"/>
                </a:lnTo>
                <a:close/>
              </a:path>
              <a:path w="403859" h="515620">
                <a:moveTo>
                  <a:pt x="313639" y="0"/>
                </a:moveTo>
                <a:lnTo>
                  <a:pt x="309333" y="2158"/>
                </a:lnTo>
                <a:lnTo>
                  <a:pt x="307187" y="4317"/>
                </a:lnTo>
                <a:lnTo>
                  <a:pt x="305041" y="8635"/>
                </a:lnTo>
                <a:lnTo>
                  <a:pt x="305041" y="10667"/>
                </a:lnTo>
                <a:lnTo>
                  <a:pt x="307187" y="14985"/>
                </a:lnTo>
                <a:lnTo>
                  <a:pt x="313097" y="28370"/>
                </a:lnTo>
                <a:lnTo>
                  <a:pt x="312562" y="39957"/>
                </a:lnTo>
                <a:lnTo>
                  <a:pt x="307194" y="50329"/>
                </a:lnTo>
                <a:lnTo>
                  <a:pt x="298602" y="60070"/>
                </a:lnTo>
                <a:lnTo>
                  <a:pt x="294297" y="66547"/>
                </a:lnTo>
                <a:lnTo>
                  <a:pt x="290004" y="70865"/>
                </a:lnTo>
                <a:lnTo>
                  <a:pt x="287858" y="77215"/>
                </a:lnTo>
                <a:lnTo>
                  <a:pt x="285443" y="86540"/>
                </a:lnTo>
                <a:lnTo>
                  <a:pt x="284638" y="95234"/>
                </a:lnTo>
                <a:lnTo>
                  <a:pt x="285443" y="103522"/>
                </a:lnTo>
                <a:lnTo>
                  <a:pt x="287858" y="111632"/>
                </a:lnTo>
                <a:lnTo>
                  <a:pt x="290004" y="115950"/>
                </a:lnTo>
                <a:lnTo>
                  <a:pt x="292150" y="122300"/>
                </a:lnTo>
                <a:lnTo>
                  <a:pt x="296456" y="124459"/>
                </a:lnTo>
                <a:lnTo>
                  <a:pt x="249186" y="212470"/>
                </a:lnTo>
                <a:lnTo>
                  <a:pt x="268138" y="212470"/>
                </a:lnTo>
                <a:lnTo>
                  <a:pt x="311492" y="135254"/>
                </a:lnTo>
                <a:lnTo>
                  <a:pt x="348454" y="135254"/>
                </a:lnTo>
                <a:lnTo>
                  <a:pt x="352100" y="133889"/>
                </a:lnTo>
                <a:lnTo>
                  <a:pt x="364118" y="123666"/>
                </a:lnTo>
                <a:lnTo>
                  <a:pt x="364937" y="122300"/>
                </a:lnTo>
                <a:lnTo>
                  <a:pt x="328675" y="122300"/>
                </a:lnTo>
                <a:lnTo>
                  <a:pt x="324370" y="120141"/>
                </a:lnTo>
                <a:lnTo>
                  <a:pt x="317931" y="120141"/>
                </a:lnTo>
                <a:lnTo>
                  <a:pt x="311492" y="115950"/>
                </a:lnTo>
                <a:lnTo>
                  <a:pt x="305041" y="111632"/>
                </a:lnTo>
                <a:lnTo>
                  <a:pt x="300748" y="98678"/>
                </a:lnTo>
                <a:lnTo>
                  <a:pt x="300748" y="92328"/>
                </a:lnTo>
                <a:lnTo>
                  <a:pt x="305041" y="83692"/>
                </a:lnTo>
                <a:lnTo>
                  <a:pt x="305041" y="81533"/>
                </a:lnTo>
                <a:lnTo>
                  <a:pt x="309333" y="75056"/>
                </a:lnTo>
                <a:lnTo>
                  <a:pt x="313639" y="70865"/>
                </a:lnTo>
                <a:lnTo>
                  <a:pt x="320247" y="61981"/>
                </a:lnTo>
                <a:lnTo>
                  <a:pt x="326255" y="51514"/>
                </a:lnTo>
                <a:lnTo>
                  <a:pt x="330250" y="39451"/>
                </a:lnTo>
                <a:lnTo>
                  <a:pt x="330822" y="25781"/>
                </a:lnTo>
                <a:lnTo>
                  <a:pt x="356431" y="25781"/>
                </a:lnTo>
                <a:lnTo>
                  <a:pt x="346966" y="15571"/>
                </a:lnTo>
                <a:lnTo>
                  <a:pt x="315785" y="2158"/>
                </a:lnTo>
                <a:lnTo>
                  <a:pt x="313639" y="0"/>
                </a:lnTo>
                <a:close/>
              </a:path>
              <a:path w="403859" h="515620">
                <a:moveTo>
                  <a:pt x="50538" y="109473"/>
                </a:moveTo>
                <a:lnTo>
                  <a:pt x="19329" y="109473"/>
                </a:lnTo>
                <a:lnTo>
                  <a:pt x="51561" y="128777"/>
                </a:lnTo>
                <a:lnTo>
                  <a:pt x="23634" y="148081"/>
                </a:lnTo>
                <a:lnTo>
                  <a:pt x="54428" y="148081"/>
                </a:lnTo>
                <a:lnTo>
                  <a:pt x="64439" y="141604"/>
                </a:lnTo>
                <a:lnTo>
                  <a:pt x="85532" y="141604"/>
                </a:lnTo>
                <a:lnTo>
                  <a:pt x="77330" y="124459"/>
                </a:lnTo>
                <a:lnTo>
                  <a:pt x="75183" y="124459"/>
                </a:lnTo>
                <a:lnTo>
                  <a:pt x="75183" y="122300"/>
                </a:lnTo>
                <a:lnTo>
                  <a:pt x="73037" y="122300"/>
                </a:lnTo>
                <a:lnTo>
                  <a:pt x="50538" y="109473"/>
                </a:lnTo>
                <a:close/>
              </a:path>
              <a:path w="403859" h="515620">
                <a:moveTo>
                  <a:pt x="356431" y="25781"/>
                </a:moveTo>
                <a:lnTo>
                  <a:pt x="330822" y="25781"/>
                </a:lnTo>
                <a:lnTo>
                  <a:pt x="345794" y="37897"/>
                </a:lnTo>
                <a:lnTo>
                  <a:pt x="355526" y="53657"/>
                </a:lnTo>
                <a:lnTo>
                  <a:pt x="360425" y="71036"/>
                </a:lnTo>
                <a:lnTo>
                  <a:pt x="360895" y="88010"/>
                </a:lnTo>
                <a:lnTo>
                  <a:pt x="358043" y="99691"/>
                </a:lnTo>
                <a:lnTo>
                  <a:pt x="352571" y="110775"/>
                </a:lnTo>
                <a:lnTo>
                  <a:pt x="344279" y="119050"/>
                </a:lnTo>
                <a:lnTo>
                  <a:pt x="332968" y="122300"/>
                </a:lnTo>
                <a:lnTo>
                  <a:pt x="364937" y="122300"/>
                </a:lnTo>
                <a:lnTo>
                  <a:pt x="372912" y="109013"/>
                </a:lnTo>
                <a:lnTo>
                  <a:pt x="378078" y="90169"/>
                </a:lnTo>
                <a:lnTo>
                  <a:pt x="377109" y="63398"/>
                </a:lnTo>
                <a:lnTo>
                  <a:pt x="367072" y="37258"/>
                </a:lnTo>
                <a:lnTo>
                  <a:pt x="356431" y="25781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3533" y="3463290"/>
            <a:ext cx="546100" cy="549910"/>
          </a:xfrm>
          <a:custGeom>
            <a:avLst/>
            <a:gdLst/>
            <a:ahLst/>
            <a:cxnLst/>
            <a:rect l="l" t="t" r="r" b="b"/>
            <a:pathLst>
              <a:path w="546100" h="549910">
                <a:moveTo>
                  <a:pt x="365759" y="82423"/>
                </a:moveTo>
                <a:lnTo>
                  <a:pt x="323088" y="82423"/>
                </a:lnTo>
                <a:lnTo>
                  <a:pt x="326135" y="85471"/>
                </a:lnTo>
                <a:lnTo>
                  <a:pt x="332231" y="85471"/>
                </a:lnTo>
                <a:lnTo>
                  <a:pt x="88391" y="329692"/>
                </a:lnTo>
                <a:lnTo>
                  <a:pt x="53673" y="377289"/>
                </a:lnTo>
                <a:lnTo>
                  <a:pt x="27812" y="431482"/>
                </a:lnTo>
                <a:lnTo>
                  <a:pt x="11668" y="475960"/>
                </a:lnTo>
                <a:lnTo>
                  <a:pt x="6096" y="494411"/>
                </a:lnTo>
                <a:lnTo>
                  <a:pt x="12191" y="497459"/>
                </a:lnTo>
                <a:lnTo>
                  <a:pt x="0" y="528066"/>
                </a:lnTo>
                <a:lnTo>
                  <a:pt x="0" y="549402"/>
                </a:lnTo>
                <a:lnTo>
                  <a:pt x="429768" y="549402"/>
                </a:lnTo>
                <a:lnTo>
                  <a:pt x="429768" y="537210"/>
                </a:lnTo>
                <a:lnTo>
                  <a:pt x="30479" y="537210"/>
                </a:lnTo>
                <a:lnTo>
                  <a:pt x="45719" y="534162"/>
                </a:lnTo>
                <a:lnTo>
                  <a:pt x="59106" y="534162"/>
                </a:lnTo>
                <a:lnTo>
                  <a:pt x="67675" y="531635"/>
                </a:lnTo>
                <a:lnTo>
                  <a:pt x="113156" y="515477"/>
                </a:lnTo>
                <a:lnTo>
                  <a:pt x="125303" y="509778"/>
                </a:lnTo>
                <a:lnTo>
                  <a:pt x="54863" y="509778"/>
                </a:lnTo>
                <a:lnTo>
                  <a:pt x="33528" y="488315"/>
                </a:lnTo>
                <a:lnTo>
                  <a:pt x="43243" y="458196"/>
                </a:lnTo>
                <a:lnTo>
                  <a:pt x="58674" y="418909"/>
                </a:lnTo>
                <a:lnTo>
                  <a:pt x="79819" y="378479"/>
                </a:lnTo>
                <a:lnTo>
                  <a:pt x="106679" y="344932"/>
                </a:lnTo>
                <a:lnTo>
                  <a:pt x="184721" y="344932"/>
                </a:lnTo>
                <a:lnTo>
                  <a:pt x="146303" y="305181"/>
                </a:lnTo>
                <a:lnTo>
                  <a:pt x="365759" y="82423"/>
                </a:lnTo>
                <a:close/>
              </a:path>
              <a:path w="546100" h="549910">
                <a:moveTo>
                  <a:pt x="59106" y="534162"/>
                </a:moveTo>
                <a:lnTo>
                  <a:pt x="45719" y="534162"/>
                </a:lnTo>
                <a:lnTo>
                  <a:pt x="48768" y="537210"/>
                </a:lnTo>
                <a:lnTo>
                  <a:pt x="59106" y="534162"/>
                </a:lnTo>
                <a:close/>
              </a:path>
              <a:path w="546100" h="549910">
                <a:moveTo>
                  <a:pt x="184721" y="344932"/>
                </a:moveTo>
                <a:lnTo>
                  <a:pt x="106679" y="344932"/>
                </a:lnTo>
                <a:lnTo>
                  <a:pt x="198119" y="436499"/>
                </a:lnTo>
                <a:lnTo>
                  <a:pt x="164591" y="463361"/>
                </a:lnTo>
                <a:lnTo>
                  <a:pt x="124206" y="484520"/>
                </a:lnTo>
                <a:lnTo>
                  <a:pt x="84962" y="499989"/>
                </a:lnTo>
                <a:lnTo>
                  <a:pt x="54863" y="509778"/>
                </a:lnTo>
                <a:lnTo>
                  <a:pt x="125303" y="509778"/>
                </a:lnTo>
                <a:lnTo>
                  <a:pt x="168354" y="489579"/>
                </a:lnTo>
                <a:lnTo>
                  <a:pt x="216407" y="454787"/>
                </a:lnTo>
                <a:lnTo>
                  <a:pt x="225552" y="442595"/>
                </a:lnTo>
                <a:lnTo>
                  <a:pt x="268266" y="399796"/>
                </a:lnTo>
                <a:lnTo>
                  <a:pt x="237744" y="399796"/>
                </a:lnTo>
                <a:lnTo>
                  <a:pt x="184721" y="344932"/>
                </a:lnTo>
                <a:close/>
              </a:path>
              <a:path w="546100" h="549910">
                <a:moveTo>
                  <a:pt x="435197" y="69564"/>
                </a:moveTo>
                <a:lnTo>
                  <a:pt x="396621" y="69564"/>
                </a:lnTo>
                <a:lnTo>
                  <a:pt x="402335" y="70231"/>
                </a:lnTo>
                <a:lnTo>
                  <a:pt x="472440" y="140462"/>
                </a:lnTo>
                <a:lnTo>
                  <a:pt x="460247" y="177037"/>
                </a:lnTo>
                <a:lnTo>
                  <a:pt x="237744" y="399796"/>
                </a:lnTo>
                <a:lnTo>
                  <a:pt x="268266" y="399796"/>
                </a:lnTo>
                <a:lnTo>
                  <a:pt x="475488" y="192278"/>
                </a:lnTo>
                <a:lnTo>
                  <a:pt x="486013" y="179703"/>
                </a:lnTo>
                <a:lnTo>
                  <a:pt x="493394" y="162544"/>
                </a:lnTo>
                <a:lnTo>
                  <a:pt x="495633" y="144218"/>
                </a:lnTo>
                <a:lnTo>
                  <a:pt x="490728" y="128143"/>
                </a:lnTo>
                <a:lnTo>
                  <a:pt x="510322" y="109855"/>
                </a:lnTo>
                <a:lnTo>
                  <a:pt x="475488" y="109855"/>
                </a:lnTo>
                <a:lnTo>
                  <a:pt x="435197" y="69564"/>
                </a:lnTo>
                <a:close/>
              </a:path>
              <a:path w="546100" h="549910">
                <a:moveTo>
                  <a:pt x="305562" y="67087"/>
                </a:moveTo>
                <a:lnTo>
                  <a:pt x="294132" y="70993"/>
                </a:lnTo>
                <a:lnTo>
                  <a:pt x="282702" y="78327"/>
                </a:lnTo>
                <a:lnTo>
                  <a:pt x="271272" y="88519"/>
                </a:lnTo>
                <a:lnTo>
                  <a:pt x="112775" y="247269"/>
                </a:lnTo>
                <a:lnTo>
                  <a:pt x="112775" y="250317"/>
                </a:lnTo>
                <a:lnTo>
                  <a:pt x="115824" y="253365"/>
                </a:lnTo>
                <a:lnTo>
                  <a:pt x="115824" y="256412"/>
                </a:lnTo>
                <a:lnTo>
                  <a:pt x="118872" y="256412"/>
                </a:lnTo>
                <a:lnTo>
                  <a:pt x="118872" y="259461"/>
                </a:lnTo>
                <a:lnTo>
                  <a:pt x="121919" y="259461"/>
                </a:lnTo>
                <a:lnTo>
                  <a:pt x="135493" y="256936"/>
                </a:lnTo>
                <a:lnTo>
                  <a:pt x="150495" y="252984"/>
                </a:lnTo>
                <a:lnTo>
                  <a:pt x="162639" y="246173"/>
                </a:lnTo>
                <a:lnTo>
                  <a:pt x="167640" y="235077"/>
                </a:lnTo>
                <a:lnTo>
                  <a:pt x="167640" y="216662"/>
                </a:lnTo>
                <a:lnTo>
                  <a:pt x="283463" y="100711"/>
                </a:lnTo>
                <a:lnTo>
                  <a:pt x="292560" y="92710"/>
                </a:lnTo>
                <a:lnTo>
                  <a:pt x="301370" y="86995"/>
                </a:lnTo>
                <a:lnTo>
                  <a:pt x="309610" y="83566"/>
                </a:lnTo>
                <a:lnTo>
                  <a:pt x="316991" y="82423"/>
                </a:lnTo>
                <a:lnTo>
                  <a:pt x="365759" y="82423"/>
                </a:lnTo>
                <a:lnTo>
                  <a:pt x="374903" y="76231"/>
                </a:lnTo>
                <a:lnTo>
                  <a:pt x="382442" y="73279"/>
                </a:lnTo>
                <a:lnTo>
                  <a:pt x="344424" y="73279"/>
                </a:lnTo>
                <a:lnTo>
                  <a:pt x="339280" y="71040"/>
                </a:lnTo>
                <a:lnTo>
                  <a:pt x="332994" y="69088"/>
                </a:lnTo>
                <a:lnTo>
                  <a:pt x="325564" y="67706"/>
                </a:lnTo>
                <a:lnTo>
                  <a:pt x="316991" y="67183"/>
                </a:lnTo>
                <a:lnTo>
                  <a:pt x="305562" y="67087"/>
                </a:lnTo>
                <a:close/>
              </a:path>
              <a:path w="546100" h="549910">
                <a:moveTo>
                  <a:pt x="518159" y="21336"/>
                </a:moveTo>
                <a:lnTo>
                  <a:pt x="484631" y="21336"/>
                </a:lnTo>
                <a:lnTo>
                  <a:pt x="521207" y="58038"/>
                </a:lnTo>
                <a:lnTo>
                  <a:pt x="521207" y="64135"/>
                </a:lnTo>
                <a:lnTo>
                  <a:pt x="475488" y="109855"/>
                </a:lnTo>
                <a:lnTo>
                  <a:pt x="510322" y="109855"/>
                </a:lnTo>
                <a:lnTo>
                  <a:pt x="536447" y="85471"/>
                </a:lnTo>
                <a:lnTo>
                  <a:pt x="543306" y="73610"/>
                </a:lnTo>
                <a:lnTo>
                  <a:pt x="545592" y="61452"/>
                </a:lnTo>
                <a:lnTo>
                  <a:pt x="543306" y="49841"/>
                </a:lnTo>
                <a:lnTo>
                  <a:pt x="536447" y="39624"/>
                </a:lnTo>
                <a:lnTo>
                  <a:pt x="518159" y="21336"/>
                </a:lnTo>
                <a:close/>
              </a:path>
              <a:path w="546100" h="549910">
                <a:moveTo>
                  <a:pt x="400240" y="46984"/>
                </a:moveTo>
                <a:lnTo>
                  <a:pt x="382524" y="49228"/>
                </a:lnTo>
                <a:lnTo>
                  <a:pt x="364807" y="56640"/>
                </a:lnTo>
                <a:lnTo>
                  <a:pt x="350519" y="67183"/>
                </a:lnTo>
                <a:lnTo>
                  <a:pt x="344424" y="73279"/>
                </a:lnTo>
                <a:lnTo>
                  <a:pt x="382442" y="73279"/>
                </a:lnTo>
                <a:lnTo>
                  <a:pt x="386334" y="71754"/>
                </a:lnTo>
                <a:lnTo>
                  <a:pt x="396621" y="69564"/>
                </a:lnTo>
                <a:lnTo>
                  <a:pt x="435197" y="69564"/>
                </a:lnTo>
                <a:lnTo>
                  <a:pt x="432816" y="67183"/>
                </a:lnTo>
                <a:lnTo>
                  <a:pt x="448013" y="51943"/>
                </a:lnTo>
                <a:lnTo>
                  <a:pt x="414528" y="51943"/>
                </a:lnTo>
                <a:lnTo>
                  <a:pt x="400240" y="46984"/>
                </a:lnTo>
                <a:close/>
              </a:path>
              <a:path w="546100" h="549910">
                <a:moveTo>
                  <a:pt x="483107" y="0"/>
                </a:moveTo>
                <a:lnTo>
                  <a:pt x="470820" y="2286"/>
                </a:lnTo>
                <a:lnTo>
                  <a:pt x="460247" y="9144"/>
                </a:lnTo>
                <a:lnTo>
                  <a:pt x="414528" y="51943"/>
                </a:lnTo>
                <a:lnTo>
                  <a:pt x="448013" y="51943"/>
                </a:lnTo>
                <a:lnTo>
                  <a:pt x="478535" y="21336"/>
                </a:lnTo>
                <a:lnTo>
                  <a:pt x="518159" y="21336"/>
                </a:lnTo>
                <a:lnTo>
                  <a:pt x="505968" y="9144"/>
                </a:lnTo>
                <a:lnTo>
                  <a:pt x="495395" y="2286"/>
                </a:lnTo>
                <a:lnTo>
                  <a:pt x="483107" y="0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844" y="5012054"/>
            <a:ext cx="594360" cy="487680"/>
          </a:xfrm>
          <a:custGeom>
            <a:avLst/>
            <a:gdLst/>
            <a:ahLst/>
            <a:cxnLst/>
            <a:rect l="l" t="t" r="r" b="b"/>
            <a:pathLst>
              <a:path w="594360" h="487679">
                <a:moveTo>
                  <a:pt x="138290" y="378079"/>
                </a:moveTo>
                <a:lnTo>
                  <a:pt x="61785" y="378079"/>
                </a:lnTo>
                <a:lnTo>
                  <a:pt x="51443" y="381889"/>
                </a:lnTo>
                <a:lnTo>
                  <a:pt x="43030" y="388747"/>
                </a:lnTo>
                <a:lnTo>
                  <a:pt x="37375" y="398367"/>
                </a:lnTo>
                <a:lnTo>
                  <a:pt x="35306" y="410464"/>
                </a:lnTo>
                <a:lnTo>
                  <a:pt x="37927" y="423044"/>
                </a:lnTo>
                <a:lnTo>
                  <a:pt x="45238" y="433387"/>
                </a:lnTo>
                <a:lnTo>
                  <a:pt x="56410" y="440396"/>
                </a:lnTo>
                <a:lnTo>
                  <a:pt x="70612" y="442976"/>
                </a:lnTo>
                <a:lnTo>
                  <a:pt x="138290" y="442976"/>
                </a:lnTo>
                <a:lnTo>
                  <a:pt x="151254" y="440396"/>
                </a:lnTo>
                <a:lnTo>
                  <a:pt x="162563" y="433387"/>
                </a:lnTo>
                <a:lnTo>
                  <a:pt x="170562" y="423044"/>
                </a:lnTo>
                <a:lnTo>
                  <a:pt x="173596" y="410464"/>
                </a:lnTo>
                <a:lnTo>
                  <a:pt x="170562" y="397956"/>
                </a:lnTo>
                <a:lnTo>
                  <a:pt x="162537" y="387635"/>
                </a:lnTo>
                <a:lnTo>
                  <a:pt x="151254" y="380656"/>
                </a:lnTo>
                <a:lnTo>
                  <a:pt x="138290" y="378079"/>
                </a:lnTo>
                <a:close/>
              </a:path>
              <a:path w="594360" h="487679">
                <a:moveTo>
                  <a:pt x="167716" y="186055"/>
                </a:moveTo>
                <a:lnTo>
                  <a:pt x="172036" y="191535"/>
                </a:lnTo>
                <a:lnTo>
                  <a:pt x="175807" y="198659"/>
                </a:lnTo>
                <a:lnTo>
                  <a:pt x="178476" y="206879"/>
                </a:lnTo>
                <a:lnTo>
                  <a:pt x="179489" y="215646"/>
                </a:lnTo>
                <a:lnTo>
                  <a:pt x="177926" y="226603"/>
                </a:lnTo>
                <a:lnTo>
                  <a:pt x="173604" y="237013"/>
                </a:lnTo>
                <a:lnTo>
                  <a:pt x="167075" y="246328"/>
                </a:lnTo>
                <a:lnTo>
                  <a:pt x="158889" y="254000"/>
                </a:lnTo>
                <a:lnTo>
                  <a:pt x="162749" y="260647"/>
                </a:lnTo>
                <a:lnTo>
                  <a:pt x="165507" y="267271"/>
                </a:lnTo>
                <a:lnTo>
                  <a:pt x="167163" y="273895"/>
                </a:lnTo>
                <a:lnTo>
                  <a:pt x="167716" y="280543"/>
                </a:lnTo>
                <a:lnTo>
                  <a:pt x="167163" y="287208"/>
                </a:lnTo>
                <a:lnTo>
                  <a:pt x="165507" y="293862"/>
                </a:lnTo>
                <a:lnTo>
                  <a:pt x="162749" y="300491"/>
                </a:lnTo>
                <a:lnTo>
                  <a:pt x="158889" y="307086"/>
                </a:lnTo>
                <a:lnTo>
                  <a:pt x="167075" y="314348"/>
                </a:lnTo>
                <a:lnTo>
                  <a:pt x="173604" y="322992"/>
                </a:lnTo>
                <a:lnTo>
                  <a:pt x="177926" y="333303"/>
                </a:lnTo>
                <a:lnTo>
                  <a:pt x="179489" y="345567"/>
                </a:lnTo>
                <a:lnTo>
                  <a:pt x="179489" y="354457"/>
                </a:lnTo>
                <a:lnTo>
                  <a:pt x="176542" y="363220"/>
                </a:lnTo>
                <a:lnTo>
                  <a:pt x="170662" y="369189"/>
                </a:lnTo>
                <a:lnTo>
                  <a:pt x="178840" y="378138"/>
                </a:lnTo>
                <a:lnTo>
                  <a:pt x="185372" y="387651"/>
                </a:lnTo>
                <a:lnTo>
                  <a:pt x="189686" y="398228"/>
                </a:lnTo>
                <a:lnTo>
                  <a:pt x="191249" y="410464"/>
                </a:lnTo>
                <a:lnTo>
                  <a:pt x="190192" y="419276"/>
                </a:lnTo>
                <a:lnTo>
                  <a:pt x="187205" y="427815"/>
                </a:lnTo>
                <a:lnTo>
                  <a:pt x="182564" y="435806"/>
                </a:lnTo>
                <a:lnTo>
                  <a:pt x="176542" y="442976"/>
                </a:lnTo>
                <a:lnTo>
                  <a:pt x="226568" y="442976"/>
                </a:lnTo>
                <a:lnTo>
                  <a:pt x="244818" y="440674"/>
                </a:lnTo>
                <a:lnTo>
                  <a:pt x="292353" y="430545"/>
                </a:lnTo>
                <a:lnTo>
                  <a:pt x="308952" y="428244"/>
                </a:lnTo>
                <a:lnTo>
                  <a:pt x="363196" y="428244"/>
                </a:lnTo>
                <a:lnTo>
                  <a:pt x="375243" y="424120"/>
                </a:lnTo>
                <a:lnTo>
                  <a:pt x="385444" y="422275"/>
                </a:lnTo>
                <a:lnTo>
                  <a:pt x="417817" y="422275"/>
                </a:lnTo>
                <a:lnTo>
                  <a:pt x="417817" y="321945"/>
                </a:lnTo>
                <a:lnTo>
                  <a:pt x="235394" y="321945"/>
                </a:lnTo>
                <a:lnTo>
                  <a:pt x="230244" y="318752"/>
                </a:lnTo>
                <a:lnTo>
                  <a:pt x="197142" y="277622"/>
                </a:lnTo>
                <a:lnTo>
                  <a:pt x="193092" y="237744"/>
                </a:lnTo>
                <a:lnTo>
                  <a:pt x="190103" y="217793"/>
                </a:lnTo>
                <a:lnTo>
                  <a:pt x="182422" y="197866"/>
                </a:lnTo>
                <a:lnTo>
                  <a:pt x="179489" y="192024"/>
                </a:lnTo>
                <a:lnTo>
                  <a:pt x="173596" y="188976"/>
                </a:lnTo>
                <a:lnTo>
                  <a:pt x="167716" y="186055"/>
                </a:lnTo>
                <a:close/>
              </a:path>
              <a:path w="594360" h="487679">
                <a:moveTo>
                  <a:pt x="363196" y="428244"/>
                </a:moveTo>
                <a:lnTo>
                  <a:pt x="308952" y="428244"/>
                </a:lnTo>
                <a:lnTo>
                  <a:pt x="319802" y="429156"/>
                </a:lnTo>
                <a:lnTo>
                  <a:pt x="327342" y="431165"/>
                </a:lnTo>
                <a:lnTo>
                  <a:pt x="333777" y="433173"/>
                </a:lnTo>
                <a:lnTo>
                  <a:pt x="341312" y="434086"/>
                </a:lnTo>
                <a:lnTo>
                  <a:pt x="351521" y="432240"/>
                </a:lnTo>
                <a:lnTo>
                  <a:pt x="363196" y="428244"/>
                </a:lnTo>
                <a:close/>
              </a:path>
              <a:path w="594360" h="487679">
                <a:moveTo>
                  <a:pt x="126517" y="313055"/>
                </a:moveTo>
                <a:lnTo>
                  <a:pt x="38252" y="313055"/>
                </a:lnTo>
                <a:lnTo>
                  <a:pt x="27905" y="316866"/>
                </a:lnTo>
                <a:lnTo>
                  <a:pt x="19492" y="323738"/>
                </a:lnTo>
                <a:lnTo>
                  <a:pt x="13840" y="333396"/>
                </a:lnTo>
                <a:lnTo>
                  <a:pt x="11772" y="345567"/>
                </a:lnTo>
                <a:lnTo>
                  <a:pt x="14392" y="358094"/>
                </a:lnTo>
                <a:lnTo>
                  <a:pt x="21701" y="368442"/>
                </a:lnTo>
                <a:lnTo>
                  <a:pt x="32871" y="375481"/>
                </a:lnTo>
                <a:lnTo>
                  <a:pt x="47078" y="378079"/>
                </a:lnTo>
                <a:lnTo>
                  <a:pt x="132410" y="378079"/>
                </a:lnTo>
                <a:lnTo>
                  <a:pt x="143212" y="372552"/>
                </a:lnTo>
                <a:lnTo>
                  <a:pt x="152638" y="365109"/>
                </a:lnTo>
                <a:lnTo>
                  <a:pt x="159306" y="356022"/>
                </a:lnTo>
                <a:lnTo>
                  <a:pt x="161836" y="345567"/>
                </a:lnTo>
                <a:lnTo>
                  <a:pt x="158800" y="332986"/>
                </a:lnTo>
                <a:lnTo>
                  <a:pt x="150796" y="322643"/>
                </a:lnTo>
                <a:lnTo>
                  <a:pt x="139483" y="315634"/>
                </a:lnTo>
                <a:lnTo>
                  <a:pt x="126517" y="313055"/>
                </a:lnTo>
                <a:close/>
              </a:path>
              <a:path w="594360" h="487679">
                <a:moveTo>
                  <a:pt x="203022" y="0"/>
                </a:moveTo>
                <a:lnTo>
                  <a:pt x="185597" y="10725"/>
                </a:lnTo>
                <a:lnTo>
                  <a:pt x="176174" y="28082"/>
                </a:lnTo>
                <a:lnTo>
                  <a:pt x="172818" y="49845"/>
                </a:lnTo>
                <a:lnTo>
                  <a:pt x="173596" y="73787"/>
                </a:lnTo>
                <a:lnTo>
                  <a:pt x="178700" y="104616"/>
                </a:lnTo>
                <a:lnTo>
                  <a:pt x="190150" y="138779"/>
                </a:lnTo>
                <a:lnTo>
                  <a:pt x="202153" y="168513"/>
                </a:lnTo>
                <a:lnTo>
                  <a:pt x="208915" y="186055"/>
                </a:lnTo>
                <a:lnTo>
                  <a:pt x="211324" y="205749"/>
                </a:lnTo>
                <a:lnTo>
                  <a:pt x="211387" y="206879"/>
                </a:lnTo>
                <a:lnTo>
                  <a:pt x="211120" y="224091"/>
                </a:lnTo>
                <a:lnTo>
                  <a:pt x="209741" y="241276"/>
                </a:lnTo>
                <a:lnTo>
                  <a:pt x="209011" y="257667"/>
                </a:lnTo>
                <a:lnTo>
                  <a:pt x="223254" y="304180"/>
                </a:lnTo>
                <a:lnTo>
                  <a:pt x="235394" y="321945"/>
                </a:lnTo>
                <a:lnTo>
                  <a:pt x="417817" y="321945"/>
                </a:lnTo>
                <a:lnTo>
                  <a:pt x="417817" y="206009"/>
                </a:lnTo>
                <a:lnTo>
                  <a:pt x="392069" y="206009"/>
                </a:lnTo>
                <a:lnTo>
                  <a:pt x="376438" y="202959"/>
                </a:lnTo>
                <a:lnTo>
                  <a:pt x="341451" y="180195"/>
                </a:lnTo>
                <a:lnTo>
                  <a:pt x="309360" y="146313"/>
                </a:lnTo>
                <a:lnTo>
                  <a:pt x="297180" y="129921"/>
                </a:lnTo>
                <a:lnTo>
                  <a:pt x="284216" y="116244"/>
                </a:lnTo>
                <a:lnTo>
                  <a:pt x="268492" y="100044"/>
                </a:lnTo>
                <a:lnTo>
                  <a:pt x="251665" y="78843"/>
                </a:lnTo>
                <a:lnTo>
                  <a:pt x="235394" y="50165"/>
                </a:lnTo>
                <a:lnTo>
                  <a:pt x="231988" y="33218"/>
                </a:lnTo>
                <a:lnTo>
                  <a:pt x="228033" y="14033"/>
                </a:lnTo>
                <a:lnTo>
                  <a:pt x="219665" y="373"/>
                </a:lnTo>
                <a:lnTo>
                  <a:pt x="203022" y="0"/>
                </a:lnTo>
                <a:close/>
              </a:path>
              <a:path w="594360" h="487679">
                <a:moveTo>
                  <a:pt x="120637" y="248031"/>
                </a:moveTo>
                <a:lnTo>
                  <a:pt x="35306" y="248031"/>
                </a:lnTo>
                <a:lnTo>
                  <a:pt x="22342" y="250628"/>
                </a:lnTo>
                <a:lnTo>
                  <a:pt x="11011" y="257694"/>
                </a:lnTo>
                <a:lnTo>
                  <a:pt x="3034" y="268015"/>
                </a:lnTo>
                <a:lnTo>
                  <a:pt x="0" y="280543"/>
                </a:lnTo>
                <a:lnTo>
                  <a:pt x="3034" y="293123"/>
                </a:lnTo>
                <a:lnTo>
                  <a:pt x="11033" y="303466"/>
                </a:lnTo>
                <a:lnTo>
                  <a:pt x="22342" y="310475"/>
                </a:lnTo>
                <a:lnTo>
                  <a:pt x="35306" y="313055"/>
                </a:lnTo>
                <a:lnTo>
                  <a:pt x="120637" y="313055"/>
                </a:lnTo>
                <a:lnTo>
                  <a:pt x="131439" y="308814"/>
                </a:lnTo>
                <a:lnTo>
                  <a:pt x="140865" y="301228"/>
                </a:lnTo>
                <a:lnTo>
                  <a:pt x="147533" y="291427"/>
                </a:lnTo>
                <a:lnTo>
                  <a:pt x="150063" y="280543"/>
                </a:lnTo>
                <a:lnTo>
                  <a:pt x="147533" y="269676"/>
                </a:lnTo>
                <a:lnTo>
                  <a:pt x="140865" y="259905"/>
                </a:lnTo>
                <a:lnTo>
                  <a:pt x="131439" y="252325"/>
                </a:lnTo>
                <a:lnTo>
                  <a:pt x="120637" y="248031"/>
                </a:lnTo>
                <a:close/>
              </a:path>
              <a:path w="594360" h="487679">
                <a:moveTo>
                  <a:pt x="129463" y="183134"/>
                </a:moveTo>
                <a:lnTo>
                  <a:pt x="58851" y="183134"/>
                </a:lnTo>
                <a:lnTo>
                  <a:pt x="45885" y="185713"/>
                </a:lnTo>
                <a:lnTo>
                  <a:pt x="34572" y="192722"/>
                </a:lnTo>
                <a:lnTo>
                  <a:pt x="26569" y="203065"/>
                </a:lnTo>
                <a:lnTo>
                  <a:pt x="23533" y="215646"/>
                </a:lnTo>
                <a:lnTo>
                  <a:pt x="25648" y="226510"/>
                </a:lnTo>
                <a:lnTo>
                  <a:pt x="31626" y="236267"/>
                </a:lnTo>
                <a:lnTo>
                  <a:pt x="40913" y="243810"/>
                </a:lnTo>
                <a:lnTo>
                  <a:pt x="52959" y="248031"/>
                </a:lnTo>
                <a:lnTo>
                  <a:pt x="126517" y="248031"/>
                </a:lnTo>
                <a:lnTo>
                  <a:pt x="139483" y="245453"/>
                </a:lnTo>
                <a:lnTo>
                  <a:pt x="150796" y="238458"/>
                </a:lnTo>
                <a:lnTo>
                  <a:pt x="158800" y="228153"/>
                </a:lnTo>
                <a:lnTo>
                  <a:pt x="161836" y="215646"/>
                </a:lnTo>
                <a:lnTo>
                  <a:pt x="159260" y="203065"/>
                </a:lnTo>
                <a:lnTo>
                  <a:pt x="152269" y="192722"/>
                </a:lnTo>
                <a:lnTo>
                  <a:pt x="141969" y="185713"/>
                </a:lnTo>
                <a:lnTo>
                  <a:pt x="129463" y="183134"/>
                </a:lnTo>
                <a:close/>
              </a:path>
              <a:path w="594360" h="487679">
                <a:moveTo>
                  <a:pt x="417817" y="203835"/>
                </a:moveTo>
                <a:lnTo>
                  <a:pt x="406597" y="205749"/>
                </a:lnTo>
                <a:lnTo>
                  <a:pt x="392069" y="206009"/>
                </a:lnTo>
                <a:lnTo>
                  <a:pt x="417817" y="206009"/>
                </a:lnTo>
                <a:lnTo>
                  <a:pt x="417817" y="203835"/>
                </a:lnTo>
                <a:close/>
              </a:path>
              <a:path w="594360" h="487679">
                <a:moveTo>
                  <a:pt x="594360" y="186055"/>
                </a:moveTo>
                <a:lnTo>
                  <a:pt x="438416" y="186055"/>
                </a:lnTo>
                <a:lnTo>
                  <a:pt x="438416" y="487299"/>
                </a:lnTo>
                <a:lnTo>
                  <a:pt x="594360" y="487299"/>
                </a:lnTo>
                <a:lnTo>
                  <a:pt x="594360" y="457708"/>
                </a:lnTo>
                <a:lnTo>
                  <a:pt x="470776" y="457708"/>
                </a:lnTo>
                <a:lnTo>
                  <a:pt x="464896" y="448945"/>
                </a:lnTo>
                <a:lnTo>
                  <a:pt x="464896" y="440055"/>
                </a:lnTo>
                <a:lnTo>
                  <a:pt x="465998" y="431837"/>
                </a:lnTo>
                <a:lnTo>
                  <a:pt x="469307" y="425275"/>
                </a:lnTo>
                <a:lnTo>
                  <a:pt x="474824" y="420927"/>
                </a:lnTo>
                <a:lnTo>
                  <a:pt x="482549" y="419354"/>
                </a:lnTo>
                <a:lnTo>
                  <a:pt x="594360" y="419354"/>
                </a:lnTo>
                <a:lnTo>
                  <a:pt x="594360" y="186055"/>
                </a:lnTo>
                <a:close/>
              </a:path>
              <a:path w="594360" h="487679">
                <a:moveTo>
                  <a:pt x="594360" y="419354"/>
                </a:moveTo>
                <a:lnTo>
                  <a:pt x="482549" y="419354"/>
                </a:lnTo>
                <a:lnTo>
                  <a:pt x="489031" y="420927"/>
                </a:lnTo>
                <a:lnTo>
                  <a:pt x="494685" y="425275"/>
                </a:lnTo>
                <a:lnTo>
                  <a:pt x="498685" y="431837"/>
                </a:lnTo>
                <a:lnTo>
                  <a:pt x="500202" y="440055"/>
                </a:lnTo>
                <a:lnTo>
                  <a:pt x="500202" y="448945"/>
                </a:lnTo>
                <a:lnTo>
                  <a:pt x="491375" y="457708"/>
                </a:lnTo>
                <a:lnTo>
                  <a:pt x="594360" y="457708"/>
                </a:lnTo>
                <a:lnTo>
                  <a:pt x="594360" y="419354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419" y="5943600"/>
            <a:ext cx="509270" cy="485140"/>
          </a:xfrm>
          <a:custGeom>
            <a:avLst/>
            <a:gdLst/>
            <a:ahLst/>
            <a:cxnLst/>
            <a:rect l="l" t="t" r="r" b="b"/>
            <a:pathLst>
              <a:path w="509269" h="485139">
                <a:moveTo>
                  <a:pt x="143636" y="378612"/>
                </a:moveTo>
                <a:lnTo>
                  <a:pt x="136067" y="378612"/>
                </a:lnTo>
                <a:lnTo>
                  <a:pt x="131038" y="381139"/>
                </a:lnTo>
                <a:lnTo>
                  <a:pt x="113398" y="381139"/>
                </a:lnTo>
                <a:lnTo>
                  <a:pt x="113398" y="459384"/>
                </a:lnTo>
                <a:lnTo>
                  <a:pt x="115208" y="469721"/>
                </a:lnTo>
                <a:lnTo>
                  <a:pt x="120324" y="477689"/>
                </a:lnTo>
                <a:lnTo>
                  <a:pt x="128276" y="482817"/>
                </a:lnTo>
                <a:lnTo>
                  <a:pt x="138595" y="484631"/>
                </a:lnTo>
                <a:lnTo>
                  <a:pt x="483819" y="484631"/>
                </a:lnTo>
                <a:lnTo>
                  <a:pt x="494131" y="482817"/>
                </a:lnTo>
                <a:lnTo>
                  <a:pt x="502084" y="477689"/>
                </a:lnTo>
                <a:lnTo>
                  <a:pt x="507204" y="469721"/>
                </a:lnTo>
                <a:lnTo>
                  <a:pt x="509016" y="459384"/>
                </a:lnTo>
                <a:lnTo>
                  <a:pt x="509016" y="454342"/>
                </a:lnTo>
                <a:lnTo>
                  <a:pt x="143636" y="454342"/>
                </a:lnTo>
                <a:lnTo>
                  <a:pt x="143636" y="378612"/>
                </a:lnTo>
                <a:close/>
              </a:path>
              <a:path w="509269" h="485139">
                <a:moveTo>
                  <a:pt x="423342" y="30289"/>
                </a:moveTo>
                <a:lnTo>
                  <a:pt x="370420" y="30289"/>
                </a:lnTo>
                <a:lnTo>
                  <a:pt x="370420" y="98437"/>
                </a:lnTo>
                <a:lnTo>
                  <a:pt x="373531" y="114333"/>
                </a:lnTo>
                <a:lnTo>
                  <a:pt x="382076" y="127150"/>
                </a:lnTo>
                <a:lnTo>
                  <a:pt x="394873" y="135708"/>
                </a:lnTo>
                <a:lnTo>
                  <a:pt x="410743" y="138823"/>
                </a:lnTo>
                <a:lnTo>
                  <a:pt x="478777" y="138823"/>
                </a:lnTo>
                <a:lnTo>
                  <a:pt x="478777" y="454342"/>
                </a:lnTo>
                <a:lnTo>
                  <a:pt x="509016" y="454342"/>
                </a:lnTo>
                <a:lnTo>
                  <a:pt x="509016" y="116103"/>
                </a:lnTo>
                <a:lnTo>
                  <a:pt x="501459" y="108534"/>
                </a:lnTo>
                <a:lnTo>
                  <a:pt x="405701" y="108534"/>
                </a:lnTo>
                <a:lnTo>
                  <a:pt x="400659" y="106006"/>
                </a:lnTo>
                <a:lnTo>
                  <a:pt x="400659" y="50482"/>
                </a:lnTo>
                <a:lnTo>
                  <a:pt x="443502" y="50482"/>
                </a:lnTo>
                <a:lnTo>
                  <a:pt x="423342" y="30289"/>
                </a:lnTo>
                <a:close/>
              </a:path>
              <a:path w="509269" h="485139">
                <a:moveTo>
                  <a:pt x="345224" y="378612"/>
                </a:moveTo>
                <a:lnTo>
                  <a:pt x="176390" y="378612"/>
                </a:lnTo>
                <a:lnTo>
                  <a:pt x="176390" y="398805"/>
                </a:lnTo>
                <a:lnTo>
                  <a:pt x="345224" y="398805"/>
                </a:lnTo>
                <a:lnTo>
                  <a:pt x="345224" y="378612"/>
                </a:lnTo>
                <a:close/>
              </a:path>
              <a:path w="509269" h="485139">
                <a:moveTo>
                  <a:pt x="123469" y="118630"/>
                </a:moveTo>
                <a:lnTo>
                  <a:pt x="75475" y="128373"/>
                </a:lnTo>
                <a:lnTo>
                  <a:pt x="36221" y="154917"/>
                </a:lnTo>
                <a:lnTo>
                  <a:pt x="9724" y="194240"/>
                </a:lnTo>
                <a:lnTo>
                  <a:pt x="0" y="242315"/>
                </a:lnTo>
                <a:lnTo>
                  <a:pt x="9724" y="290391"/>
                </a:lnTo>
                <a:lnTo>
                  <a:pt x="36221" y="329714"/>
                </a:lnTo>
                <a:lnTo>
                  <a:pt x="75475" y="356258"/>
                </a:lnTo>
                <a:lnTo>
                  <a:pt x="123469" y="366001"/>
                </a:lnTo>
                <a:lnTo>
                  <a:pt x="171470" y="356258"/>
                </a:lnTo>
                <a:lnTo>
                  <a:pt x="201857" y="335711"/>
                </a:lnTo>
                <a:lnTo>
                  <a:pt x="123469" y="335711"/>
                </a:lnTo>
                <a:lnTo>
                  <a:pt x="87642" y="328217"/>
                </a:lnTo>
                <a:lnTo>
                  <a:pt x="57956" y="307944"/>
                </a:lnTo>
                <a:lnTo>
                  <a:pt x="37719" y="278206"/>
                </a:lnTo>
                <a:lnTo>
                  <a:pt x="30238" y="242315"/>
                </a:lnTo>
                <a:lnTo>
                  <a:pt x="37719" y="206425"/>
                </a:lnTo>
                <a:lnTo>
                  <a:pt x="57956" y="176687"/>
                </a:lnTo>
                <a:lnTo>
                  <a:pt x="87642" y="156414"/>
                </a:lnTo>
                <a:lnTo>
                  <a:pt x="123469" y="148920"/>
                </a:lnTo>
                <a:lnTo>
                  <a:pt x="201857" y="148920"/>
                </a:lnTo>
                <a:lnTo>
                  <a:pt x="171470" y="128373"/>
                </a:lnTo>
                <a:lnTo>
                  <a:pt x="123469" y="118630"/>
                </a:lnTo>
                <a:close/>
              </a:path>
              <a:path w="509269" h="485139">
                <a:moveTo>
                  <a:pt x="201857" y="148920"/>
                </a:moveTo>
                <a:lnTo>
                  <a:pt x="123469" y="148920"/>
                </a:lnTo>
                <a:lnTo>
                  <a:pt x="159303" y="156414"/>
                </a:lnTo>
                <a:lnTo>
                  <a:pt x="188993" y="176687"/>
                </a:lnTo>
                <a:lnTo>
                  <a:pt x="209231" y="206425"/>
                </a:lnTo>
                <a:lnTo>
                  <a:pt x="216712" y="242315"/>
                </a:lnTo>
                <a:lnTo>
                  <a:pt x="209231" y="278206"/>
                </a:lnTo>
                <a:lnTo>
                  <a:pt x="188993" y="307944"/>
                </a:lnTo>
                <a:lnTo>
                  <a:pt x="159303" y="328217"/>
                </a:lnTo>
                <a:lnTo>
                  <a:pt x="123469" y="335711"/>
                </a:lnTo>
                <a:lnTo>
                  <a:pt x="201857" y="335711"/>
                </a:lnTo>
                <a:lnTo>
                  <a:pt x="210727" y="329714"/>
                </a:lnTo>
                <a:lnTo>
                  <a:pt x="237226" y="290391"/>
                </a:lnTo>
                <a:lnTo>
                  <a:pt x="246951" y="242315"/>
                </a:lnTo>
                <a:lnTo>
                  <a:pt x="237226" y="194240"/>
                </a:lnTo>
                <a:lnTo>
                  <a:pt x="210727" y="154917"/>
                </a:lnTo>
                <a:lnTo>
                  <a:pt x="201857" y="148920"/>
                </a:lnTo>
                <a:close/>
              </a:path>
              <a:path w="509269" h="485139">
                <a:moveTo>
                  <a:pt x="446023" y="315518"/>
                </a:moveTo>
                <a:lnTo>
                  <a:pt x="239395" y="315518"/>
                </a:lnTo>
                <a:lnTo>
                  <a:pt x="229311" y="330657"/>
                </a:lnTo>
                <a:lnTo>
                  <a:pt x="224269" y="335711"/>
                </a:lnTo>
                <a:lnTo>
                  <a:pt x="446023" y="335711"/>
                </a:lnTo>
                <a:lnTo>
                  <a:pt x="446023" y="315518"/>
                </a:lnTo>
                <a:close/>
              </a:path>
              <a:path w="509269" h="485139">
                <a:moveTo>
                  <a:pt x="73075" y="222123"/>
                </a:moveTo>
                <a:lnTo>
                  <a:pt x="50393" y="249885"/>
                </a:lnTo>
                <a:lnTo>
                  <a:pt x="108356" y="297840"/>
                </a:lnTo>
                <a:lnTo>
                  <a:pt x="159557" y="252412"/>
                </a:lnTo>
                <a:lnTo>
                  <a:pt x="108356" y="252412"/>
                </a:lnTo>
                <a:lnTo>
                  <a:pt x="73075" y="222123"/>
                </a:lnTo>
                <a:close/>
              </a:path>
              <a:path w="509269" h="485139">
                <a:moveTo>
                  <a:pt x="446023" y="254939"/>
                </a:moveTo>
                <a:lnTo>
                  <a:pt x="259549" y="254939"/>
                </a:lnTo>
                <a:lnTo>
                  <a:pt x="259549" y="267550"/>
                </a:lnTo>
                <a:lnTo>
                  <a:pt x="257022" y="275132"/>
                </a:lnTo>
                <a:lnTo>
                  <a:pt x="446023" y="275132"/>
                </a:lnTo>
                <a:lnTo>
                  <a:pt x="446023" y="254939"/>
                </a:lnTo>
                <a:close/>
              </a:path>
              <a:path w="509269" h="485139">
                <a:moveTo>
                  <a:pt x="173875" y="194360"/>
                </a:moveTo>
                <a:lnTo>
                  <a:pt x="108356" y="252412"/>
                </a:lnTo>
                <a:lnTo>
                  <a:pt x="159557" y="252412"/>
                </a:lnTo>
                <a:lnTo>
                  <a:pt x="196545" y="219595"/>
                </a:lnTo>
                <a:lnTo>
                  <a:pt x="173875" y="194360"/>
                </a:lnTo>
                <a:close/>
              </a:path>
              <a:path w="509269" h="485139">
                <a:moveTo>
                  <a:pt x="446023" y="191833"/>
                </a:moveTo>
                <a:lnTo>
                  <a:pt x="251993" y="191833"/>
                </a:lnTo>
                <a:lnTo>
                  <a:pt x="254508" y="199402"/>
                </a:lnTo>
                <a:lnTo>
                  <a:pt x="257022" y="204457"/>
                </a:lnTo>
                <a:lnTo>
                  <a:pt x="257022" y="212026"/>
                </a:lnTo>
                <a:lnTo>
                  <a:pt x="446023" y="212026"/>
                </a:lnTo>
                <a:lnTo>
                  <a:pt x="446023" y="191833"/>
                </a:lnTo>
                <a:close/>
              </a:path>
              <a:path w="509269" h="485139">
                <a:moveTo>
                  <a:pt x="362864" y="128727"/>
                </a:moveTo>
                <a:lnTo>
                  <a:pt x="236867" y="128727"/>
                </a:lnTo>
                <a:lnTo>
                  <a:pt x="236867" y="148920"/>
                </a:lnTo>
                <a:lnTo>
                  <a:pt x="385546" y="148920"/>
                </a:lnTo>
                <a:lnTo>
                  <a:pt x="379871" y="146118"/>
                </a:lnTo>
                <a:lnTo>
                  <a:pt x="374200" y="141662"/>
                </a:lnTo>
                <a:lnTo>
                  <a:pt x="368469" y="135708"/>
                </a:lnTo>
                <a:lnTo>
                  <a:pt x="362864" y="128727"/>
                </a:lnTo>
                <a:close/>
              </a:path>
              <a:path w="509269" h="485139">
                <a:moveTo>
                  <a:pt x="443502" y="50482"/>
                </a:moveTo>
                <a:lnTo>
                  <a:pt x="400659" y="50482"/>
                </a:lnTo>
                <a:lnTo>
                  <a:pt x="458622" y="108534"/>
                </a:lnTo>
                <a:lnTo>
                  <a:pt x="501459" y="108534"/>
                </a:lnTo>
                <a:lnTo>
                  <a:pt x="443502" y="50482"/>
                </a:lnTo>
                <a:close/>
              </a:path>
              <a:path w="509269" h="485139">
                <a:moveTo>
                  <a:pt x="393103" y="0"/>
                </a:moveTo>
                <a:lnTo>
                  <a:pt x="138595" y="0"/>
                </a:lnTo>
                <a:lnTo>
                  <a:pt x="128276" y="1814"/>
                </a:lnTo>
                <a:lnTo>
                  <a:pt x="120324" y="6940"/>
                </a:lnTo>
                <a:lnTo>
                  <a:pt x="115208" y="14905"/>
                </a:lnTo>
                <a:lnTo>
                  <a:pt x="113398" y="25234"/>
                </a:lnTo>
                <a:lnTo>
                  <a:pt x="113398" y="106006"/>
                </a:lnTo>
                <a:lnTo>
                  <a:pt x="115912" y="103492"/>
                </a:lnTo>
                <a:lnTo>
                  <a:pt x="143636" y="103492"/>
                </a:lnTo>
                <a:lnTo>
                  <a:pt x="143636" y="30289"/>
                </a:lnTo>
                <a:lnTo>
                  <a:pt x="423342" y="30289"/>
                </a:lnTo>
                <a:lnTo>
                  <a:pt x="393103" y="0"/>
                </a:lnTo>
                <a:close/>
              </a:path>
              <a:path w="509269" h="485139">
                <a:moveTo>
                  <a:pt x="143636" y="103492"/>
                </a:moveTo>
                <a:lnTo>
                  <a:pt x="131038" y="103492"/>
                </a:lnTo>
                <a:lnTo>
                  <a:pt x="136067" y="106006"/>
                </a:lnTo>
                <a:lnTo>
                  <a:pt x="143636" y="106006"/>
                </a:lnTo>
                <a:lnTo>
                  <a:pt x="143636" y="103492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15870" cy="5181600"/>
          </a:xfrm>
          <a:custGeom>
            <a:avLst/>
            <a:gdLst/>
            <a:ahLst/>
            <a:cxnLst/>
            <a:rect l="l" t="t" r="r" b="b"/>
            <a:pathLst>
              <a:path w="2515870" h="5181600">
                <a:moveTo>
                  <a:pt x="2515362" y="0"/>
                </a:moveTo>
                <a:lnTo>
                  <a:pt x="0" y="0"/>
                </a:lnTo>
                <a:lnTo>
                  <a:pt x="0" y="5181600"/>
                </a:lnTo>
                <a:lnTo>
                  <a:pt x="2515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242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5974" y="0"/>
            <a:ext cx="3660140" cy="6858000"/>
          </a:xfrm>
          <a:custGeom>
            <a:avLst/>
            <a:gdLst/>
            <a:ahLst/>
            <a:cxnLst/>
            <a:rect l="l" t="t" r="r" b="b"/>
            <a:pathLst>
              <a:path w="3660140" h="6858000">
                <a:moveTo>
                  <a:pt x="3659865" y="0"/>
                </a:moveTo>
                <a:lnTo>
                  <a:pt x="3024865" y="0"/>
                </a:lnTo>
                <a:lnTo>
                  <a:pt x="0" y="6857998"/>
                </a:lnTo>
                <a:lnTo>
                  <a:pt x="643283" y="6857998"/>
                </a:lnTo>
                <a:lnTo>
                  <a:pt x="652378" y="6857732"/>
                </a:lnTo>
                <a:lnTo>
                  <a:pt x="3659865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272" y="2027301"/>
            <a:ext cx="2129155" cy="4831080"/>
          </a:xfrm>
          <a:custGeom>
            <a:avLst/>
            <a:gdLst/>
            <a:ahLst/>
            <a:cxnLst/>
            <a:rect l="l" t="t" r="r" b="b"/>
            <a:pathLst>
              <a:path w="2129154" h="4831080">
                <a:moveTo>
                  <a:pt x="2128901" y="0"/>
                </a:moveTo>
                <a:lnTo>
                  <a:pt x="0" y="4830511"/>
                </a:lnTo>
              </a:path>
            </a:pathLst>
          </a:custGeom>
          <a:ln w="1295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2621" y="0"/>
            <a:ext cx="977265" cy="2164715"/>
          </a:xfrm>
          <a:custGeom>
            <a:avLst/>
            <a:gdLst/>
            <a:ahLst/>
            <a:cxnLst/>
            <a:rect l="l" t="t" r="r" b="b"/>
            <a:pathLst>
              <a:path w="977265" h="2164715">
                <a:moveTo>
                  <a:pt x="976647" y="0"/>
                </a:moveTo>
                <a:lnTo>
                  <a:pt x="0" y="2164461"/>
                </a:lnTo>
              </a:path>
            </a:pathLst>
          </a:custGeom>
          <a:ln w="12953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02804" y="3323031"/>
            <a:ext cx="410273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25" dirty="0">
                <a:solidFill>
                  <a:srgbClr val="52575F"/>
                </a:solidFill>
                <a:latin typeface="Tahoma"/>
                <a:cs typeface="Tahoma"/>
              </a:rPr>
              <a:t>Jwelix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intends </a:t>
            </a:r>
            <a:r>
              <a:rPr sz="1400" spc="35" dirty="0">
                <a:solidFill>
                  <a:srgbClr val="52575F"/>
                </a:solidFill>
                <a:latin typeface="Tahoma"/>
                <a:cs typeface="Tahoma"/>
              </a:rPr>
              <a:t>to </a:t>
            </a:r>
            <a:r>
              <a:rPr sz="1400" spc="20" dirty="0">
                <a:solidFill>
                  <a:srgbClr val="52575F"/>
                </a:solidFill>
                <a:latin typeface="Tahoma"/>
                <a:cs typeface="Tahoma"/>
              </a:rPr>
              <a:t>offer </a:t>
            </a:r>
            <a:r>
              <a:rPr sz="1400" spc="-10" dirty="0">
                <a:solidFill>
                  <a:srgbClr val="52575F"/>
                </a:solidFill>
                <a:latin typeface="Tahoma"/>
                <a:cs typeface="Tahoma"/>
              </a:rPr>
              <a:t>handmade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custom </a:t>
            </a:r>
            <a:r>
              <a:rPr sz="1400" spc="-10" dirty="0">
                <a:solidFill>
                  <a:srgbClr val="52575F"/>
                </a:solidFill>
                <a:latin typeface="Tahoma"/>
                <a:cs typeface="Tahoma"/>
              </a:rPr>
              <a:t>and 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fashion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jewelry </a:t>
            </a:r>
            <a:r>
              <a:rPr sz="1400" spc="-15" dirty="0">
                <a:solidFill>
                  <a:srgbClr val="52575F"/>
                </a:solidFill>
                <a:latin typeface="Tahoma"/>
                <a:cs typeface="Tahoma"/>
              </a:rPr>
              <a:t>made </a:t>
            </a: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purely </a:t>
            </a:r>
            <a:r>
              <a:rPr sz="1400" spc="25" dirty="0">
                <a:solidFill>
                  <a:srgbClr val="52575F"/>
                </a:solidFill>
                <a:latin typeface="Tahoma"/>
                <a:cs typeface="Tahoma"/>
              </a:rPr>
              <a:t>with </a:t>
            </a:r>
            <a:r>
              <a:rPr sz="1400" spc="-30" dirty="0">
                <a:solidFill>
                  <a:srgbClr val="52575F"/>
                </a:solidFill>
                <a:latin typeface="Tahoma"/>
                <a:cs typeface="Tahoma"/>
              </a:rPr>
              <a:t>a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combination </a:t>
            </a:r>
            <a:r>
              <a:rPr sz="1400" spc="20" dirty="0">
                <a:solidFill>
                  <a:srgbClr val="52575F"/>
                </a:solidFill>
                <a:latin typeface="Tahoma"/>
                <a:cs typeface="Tahoma"/>
              </a:rPr>
              <a:t>of  </a:t>
            </a:r>
            <a:r>
              <a:rPr sz="1400" spc="-35" dirty="0">
                <a:solidFill>
                  <a:srgbClr val="52575F"/>
                </a:solidFill>
                <a:latin typeface="Tahoma"/>
                <a:cs typeface="Tahoma"/>
              </a:rPr>
              <a:t>sand, </a:t>
            </a: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silver </a:t>
            </a:r>
            <a:r>
              <a:rPr sz="1400" spc="-10" dirty="0">
                <a:solidFill>
                  <a:srgbClr val="52575F"/>
                </a:solidFill>
                <a:latin typeface="Tahoma"/>
                <a:cs typeface="Tahoma"/>
              </a:rPr>
              <a:t>and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natural </a:t>
            </a:r>
            <a:r>
              <a:rPr sz="1400" spc="-10" dirty="0">
                <a:solidFill>
                  <a:srgbClr val="52575F"/>
                </a:solidFill>
                <a:latin typeface="Tahoma"/>
                <a:cs typeface="Tahoma"/>
              </a:rPr>
              <a:t>gemstones </a:t>
            </a: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in the Dubai’s</a:t>
            </a:r>
            <a:r>
              <a:rPr sz="1400" spc="-22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52575F"/>
                </a:solidFill>
                <a:latin typeface="Tahoma"/>
                <a:cs typeface="Tahoma"/>
              </a:rPr>
              <a:t>e-  </a:t>
            </a:r>
            <a:r>
              <a:rPr sz="1400" dirty="0">
                <a:solidFill>
                  <a:srgbClr val="52575F"/>
                </a:solidFill>
                <a:latin typeface="Tahoma"/>
                <a:cs typeface="Tahoma"/>
              </a:rPr>
              <a:t>commerce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market </a:t>
            </a:r>
            <a:r>
              <a:rPr sz="1400" spc="-20" dirty="0">
                <a:solidFill>
                  <a:srgbClr val="52575F"/>
                </a:solidFill>
                <a:latin typeface="Tahoma"/>
                <a:cs typeface="Tahoma"/>
              </a:rPr>
              <a:t>as </a:t>
            </a: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from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June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2017. </a:t>
            </a:r>
            <a:r>
              <a:rPr sz="1400" spc="-5" dirty="0">
                <a:solidFill>
                  <a:srgbClr val="52575F"/>
                </a:solidFill>
                <a:latin typeface="Tahoma"/>
                <a:cs typeface="Tahoma"/>
              </a:rPr>
              <a:t>The</a:t>
            </a:r>
            <a:r>
              <a:rPr sz="1400" spc="-9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52575F"/>
                </a:solidFill>
                <a:latin typeface="Tahoma"/>
                <a:cs typeface="Tahoma"/>
              </a:rPr>
              <a:t>business 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intends </a:t>
            </a:r>
            <a:r>
              <a:rPr sz="1400" spc="35" dirty="0">
                <a:solidFill>
                  <a:srgbClr val="52575F"/>
                </a:solidFill>
                <a:latin typeface="Tahoma"/>
                <a:cs typeface="Tahoma"/>
              </a:rPr>
              <a:t>to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target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expatriates </a:t>
            </a:r>
            <a:r>
              <a:rPr sz="1400" spc="25" dirty="0">
                <a:solidFill>
                  <a:srgbClr val="52575F"/>
                </a:solidFill>
                <a:latin typeface="Tahoma"/>
                <a:cs typeface="Tahoma"/>
              </a:rPr>
              <a:t>within </a:t>
            </a: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the </a:t>
            </a:r>
            <a:r>
              <a:rPr sz="1400" spc="-10" dirty="0">
                <a:solidFill>
                  <a:srgbClr val="52575F"/>
                </a:solidFill>
                <a:latin typeface="Tahoma"/>
                <a:cs typeface="Tahoma"/>
              </a:rPr>
              <a:t>city;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more  specifically </a:t>
            </a:r>
            <a:r>
              <a:rPr sz="1400" dirty="0">
                <a:solidFill>
                  <a:srgbClr val="52575F"/>
                </a:solidFill>
                <a:latin typeface="Tahoma"/>
                <a:cs typeface="Tahoma"/>
              </a:rPr>
              <a:t>South </a:t>
            </a:r>
            <a:r>
              <a:rPr sz="1400" spc="20" dirty="0">
                <a:solidFill>
                  <a:srgbClr val="52575F"/>
                </a:solidFill>
                <a:latin typeface="Tahoma"/>
                <a:cs typeface="Tahoma"/>
              </a:rPr>
              <a:t>Asian </a:t>
            </a:r>
            <a:r>
              <a:rPr sz="1400" spc="-10" dirty="0">
                <a:solidFill>
                  <a:srgbClr val="52575F"/>
                </a:solidFill>
                <a:latin typeface="Tahoma"/>
                <a:cs typeface="Tahoma"/>
              </a:rPr>
              <a:t>and </a:t>
            </a:r>
            <a:r>
              <a:rPr sz="1400" spc="30" dirty="0">
                <a:solidFill>
                  <a:srgbClr val="52575F"/>
                </a:solidFill>
                <a:latin typeface="Tahoma"/>
                <a:cs typeface="Tahoma"/>
              </a:rPr>
              <a:t>Western </a:t>
            </a:r>
            <a:r>
              <a:rPr sz="1400" spc="-5" dirty="0">
                <a:solidFill>
                  <a:srgbClr val="52575F"/>
                </a:solidFill>
                <a:latin typeface="Tahoma"/>
                <a:cs typeface="Tahoma"/>
              </a:rPr>
              <a:t>expatriates.  The</a:t>
            </a:r>
            <a:r>
              <a:rPr sz="1400" spc="-14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unique</a:t>
            </a:r>
            <a:r>
              <a:rPr sz="1400" spc="-13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thing</a:t>
            </a:r>
            <a:r>
              <a:rPr sz="1400" spc="-14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about</a:t>
            </a:r>
            <a:r>
              <a:rPr sz="1400" spc="-14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52575F"/>
                </a:solidFill>
                <a:latin typeface="Tahoma"/>
                <a:cs typeface="Tahoma"/>
              </a:rPr>
              <a:t>Jwelix</a:t>
            </a:r>
            <a:r>
              <a:rPr sz="1400" spc="-14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is</a:t>
            </a:r>
            <a:r>
              <a:rPr sz="1400" spc="-140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that</a:t>
            </a:r>
            <a:r>
              <a:rPr sz="1400" spc="-13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52575F"/>
                </a:solidFill>
                <a:latin typeface="Tahoma"/>
                <a:cs typeface="Tahoma"/>
              </a:rPr>
              <a:t>it</a:t>
            </a:r>
            <a:r>
              <a:rPr sz="1400" spc="-13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52575F"/>
                </a:solidFill>
                <a:latin typeface="Tahoma"/>
                <a:cs typeface="Tahoma"/>
              </a:rPr>
              <a:t>will</a:t>
            </a:r>
            <a:r>
              <a:rPr sz="1400" spc="-13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2575F"/>
                </a:solidFill>
                <a:latin typeface="Tahoma"/>
                <a:cs typeface="Tahoma"/>
              </a:rPr>
              <a:t>be</a:t>
            </a:r>
            <a:r>
              <a:rPr sz="1400" spc="-13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2575F"/>
                </a:solidFill>
                <a:latin typeface="Tahoma"/>
                <a:cs typeface="Tahoma"/>
              </a:rPr>
              <a:t>selling  </a:t>
            </a: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from </a:t>
            </a:r>
            <a:r>
              <a:rPr sz="1400" spc="5" dirty="0">
                <a:solidFill>
                  <a:srgbClr val="52575F"/>
                </a:solidFill>
                <a:latin typeface="Tahoma"/>
                <a:cs typeface="Tahoma"/>
              </a:rPr>
              <a:t>award winning </a:t>
            </a:r>
            <a:r>
              <a:rPr sz="1400" spc="-10" dirty="0">
                <a:solidFill>
                  <a:srgbClr val="52575F"/>
                </a:solidFill>
                <a:latin typeface="Tahoma"/>
                <a:cs typeface="Tahoma"/>
              </a:rPr>
              <a:t>emerging </a:t>
            </a:r>
            <a:r>
              <a:rPr sz="1400" spc="10" dirty="0">
                <a:solidFill>
                  <a:srgbClr val="52575F"/>
                </a:solidFill>
                <a:latin typeface="Tahoma"/>
                <a:cs typeface="Tahoma"/>
              </a:rPr>
              <a:t>jewelry</a:t>
            </a:r>
            <a:r>
              <a:rPr sz="1400" spc="275" dirty="0">
                <a:solidFill>
                  <a:srgbClr val="52575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2575F"/>
                </a:solidFill>
                <a:latin typeface="Tahoma"/>
                <a:cs typeface="Tahoma"/>
              </a:rPr>
              <a:t>designers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2804" y="5990590"/>
            <a:ext cx="3867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15" dirty="0">
                <a:solidFill>
                  <a:srgbClr val="52575F"/>
                </a:solidFill>
                <a:latin typeface="Tahoma"/>
                <a:cs typeface="Tahoma"/>
              </a:rPr>
              <a:t>onl</a:t>
            </a:r>
            <a:r>
              <a:rPr sz="1400" spc="-80" dirty="0">
                <a:solidFill>
                  <a:srgbClr val="52575F"/>
                </a:solidFill>
                <a:latin typeface="Tahoma"/>
                <a:cs typeface="Tahoma"/>
              </a:rPr>
              <a:t>y</a:t>
            </a:r>
            <a:r>
              <a:rPr sz="1400" spc="-130" dirty="0">
                <a:solidFill>
                  <a:srgbClr val="52575F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29728" y="2133600"/>
            <a:ext cx="22326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52575F"/>
                </a:solidFill>
                <a:latin typeface="Arial"/>
                <a:cs typeface="Arial"/>
              </a:rPr>
              <a:t>Executive  </a:t>
            </a:r>
            <a:r>
              <a:rPr sz="4000" spc="30" dirty="0">
                <a:solidFill>
                  <a:srgbClr val="52575F"/>
                </a:solidFill>
                <a:latin typeface="Arial"/>
                <a:cs typeface="Arial"/>
              </a:rPr>
              <a:t>Summary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1100" y="5965952"/>
            <a:ext cx="1652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120" dirty="0">
                <a:solidFill>
                  <a:srgbClr val="52575F"/>
                </a:solidFill>
                <a:latin typeface="Palace Script MT"/>
                <a:cs typeface="Palace Script MT"/>
              </a:rPr>
              <a:t>Ahmed</a:t>
            </a:r>
            <a:r>
              <a:rPr sz="3600" b="1" i="1" spc="-380" dirty="0">
                <a:solidFill>
                  <a:srgbClr val="52575F"/>
                </a:solidFill>
                <a:latin typeface="Palace Script MT"/>
                <a:cs typeface="Palace Script MT"/>
              </a:rPr>
              <a:t> </a:t>
            </a:r>
            <a:r>
              <a:rPr sz="3600" b="1" i="1" spc="-120" dirty="0">
                <a:solidFill>
                  <a:srgbClr val="52575F"/>
                </a:solidFill>
                <a:latin typeface="Palace Script MT"/>
                <a:cs typeface="Palace Script MT"/>
              </a:rPr>
              <a:t>Akmal</a:t>
            </a:r>
            <a:endParaRPr sz="3600">
              <a:latin typeface="Palace Script MT"/>
              <a:cs typeface="Palace Script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272" y="0"/>
            <a:ext cx="10887456" cy="3063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0"/>
            <a:ext cx="10887710" cy="3063240"/>
          </a:xfrm>
          <a:custGeom>
            <a:avLst/>
            <a:gdLst/>
            <a:ahLst/>
            <a:cxnLst/>
            <a:rect l="l" t="t" r="r" b="b"/>
            <a:pathLst>
              <a:path w="10887710" h="3063240">
                <a:moveTo>
                  <a:pt x="0" y="3063240"/>
                </a:moveTo>
                <a:lnTo>
                  <a:pt x="10887456" y="3063240"/>
                </a:lnTo>
                <a:lnTo>
                  <a:pt x="10887456" y="0"/>
                </a:lnTo>
                <a:lnTo>
                  <a:pt x="0" y="0"/>
                </a:lnTo>
                <a:lnTo>
                  <a:pt x="0" y="3063240"/>
                </a:lnTo>
                <a:close/>
              </a:path>
            </a:pathLst>
          </a:custGeom>
          <a:solidFill>
            <a:srgbClr val="000000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1174" y="2859785"/>
            <a:ext cx="10170160" cy="0"/>
          </a:xfrm>
          <a:custGeom>
            <a:avLst/>
            <a:gdLst/>
            <a:ahLst/>
            <a:cxnLst/>
            <a:rect l="l" t="t" r="r" b="b"/>
            <a:pathLst>
              <a:path w="10170160">
                <a:moveTo>
                  <a:pt x="0" y="0"/>
                </a:moveTo>
                <a:lnTo>
                  <a:pt x="10169652" y="0"/>
                </a:lnTo>
              </a:path>
            </a:pathLst>
          </a:custGeom>
          <a:ln w="28956">
            <a:solidFill>
              <a:srgbClr val="EDEE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0888" y="241046"/>
            <a:ext cx="3514090" cy="212026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 marR="5080">
              <a:lnSpc>
                <a:spcPts val="7850"/>
              </a:lnSpc>
              <a:spcBef>
                <a:spcPts val="1020"/>
              </a:spcBef>
            </a:pPr>
            <a:r>
              <a:rPr sz="7200" spc="130" dirty="0">
                <a:solidFill>
                  <a:srgbClr val="FFFFFF"/>
                </a:solidFill>
                <a:latin typeface="Arial"/>
                <a:cs typeface="Arial"/>
              </a:rPr>
              <a:t>Industry  </a:t>
            </a:r>
            <a:r>
              <a:rPr sz="7200" spc="8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7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766" y="4243070"/>
            <a:ext cx="21723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0">
              <a:lnSpc>
                <a:spcPct val="100000"/>
              </a:lnSpc>
              <a:spcBef>
                <a:spcPts val="95"/>
              </a:spcBef>
            </a:pPr>
            <a:r>
              <a:rPr sz="3200" spc="-325" dirty="0">
                <a:solidFill>
                  <a:srgbClr val="52575F"/>
                </a:solidFill>
                <a:latin typeface="Arial Black"/>
                <a:cs typeface="Arial Black"/>
              </a:rPr>
              <a:t>MEN’S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3200" spc="-160" dirty="0">
                <a:solidFill>
                  <a:srgbClr val="52575F"/>
                </a:solidFill>
                <a:latin typeface="Arial"/>
                <a:cs typeface="Arial"/>
              </a:rPr>
              <a:t>COSTUMES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4335" y="3606038"/>
            <a:ext cx="772795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2729">
              <a:lnSpc>
                <a:spcPct val="100000"/>
              </a:lnSpc>
              <a:spcBef>
                <a:spcPts val="95"/>
              </a:spcBef>
            </a:pPr>
            <a:r>
              <a:rPr sz="3200" spc="16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3200" spc="180" dirty="0">
                <a:solidFill>
                  <a:srgbClr val="52575F"/>
                </a:solidFill>
                <a:latin typeface="Calibri"/>
                <a:cs typeface="Calibri"/>
              </a:rPr>
              <a:t>business </a:t>
            </a:r>
            <a:r>
              <a:rPr sz="3200" spc="110" dirty="0">
                <a:solidFill>
                  <a:srgbClr val="52575F"/>
                </a:solidFill>
                <a:latin typeface="Calibri"/>
                <a:cs typeface="Calibri"/>
              </a:rPr>
              <a:t>is </a:t>
            </a:r>
            <a:r>
              <a:rPr sz="3200" spc="150" dirty="0">
                <a:solidFill>
                  <a:srgbClr val="52575F"/>
                </a:solidFill>
                <a:latin typeface="Calibri"/>
                <a:cs typeface="Calibri"/>
              </a:rPr>
              <a:t>expected </a:t>
            </a:r>
            <a:r>
              <a:rPr sz="3200" spc="90" dirty="0">
                <a:solidFill>
                  <a:srgbClr val="52575F"/>
                </a:solidFill>
                <a:latin typeface="Calibri"/>
                <a:cs typeface="Calibri"/>
              </a:rPr>
              <a:t>to </a:t>
            </a:r>
            <a:r>
              <a:rPr sz="3200" spc="190" dirty="0">
                <a:solidFill>
                  <a:srgbClr val="52575F"/>
                </a:solidFill>
                <a:latin typeface="Calibri"/>
                <a:cs typeface="Calibri"/>
              </a:rPr>
              <a:t>be </a:t>
            </a:r>
            <a:r>
              <a:rPr sz="3200" spc="160" dirty="0">
                <a:solidFill>
                  <a:srgbClr val="52575F"/>
                </a:solidFill>
                <a:latin typeface="Calibri"/>
                <a:cs typeface="Calibri"/>
              </a:rPr>
              <a:t>a</a:t>
            </a:r>
            <a:r>
              <a:rPr sz="3200" spc="-9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3200" spc="200" dirty="0">
                <a:solidFill>
                  <a:srgbClr val="52575F"/>
                </a:solidFill>
                <a:latin typeface="Calibri"/>
                <a:cs typeface="Calibri"/>
              </a:rPr>
              <a:t>success  </a:t>
            </a:r>
            <a:r>
              <a:rPr sz="3200" spc="105" dirty="0">
                <a:solidFill>
                  <a:srgbClr val="52575F"/>
                </a:solidFill>
                <a:latin typeface="Calibri"/>
                <a:cs typeface="Calibri"/>
              </a:rPr>
              <a:t>given </a:t>
            </a:r>
            <a:r>
              <a:rPr sz="3200" spc="12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3200" spc="130" dirty="0">
                <a:solidFill>
                  <a:srgbClr val="52575F"/>
                </a:solidFill>
                <a:latin typeface="Calibri"/>
                <a:cs typeface="Calibri"/>
              </a:rPr>
              <a:t>opportunities</a:t>
            </a:r>
            <a:r>
              <a:rPr sz="3200" spc="15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52575F"/>
                </a:solidFill>
                <a:latin typeface="Calibri"/>
                <a:cs typeface="Calibri"/>
              </a:rPr>
              <a:t>available.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840"/>
              </a:spcBef>
            </a:pPr>
            <a:r>
              <a:rPr sz="3200" spc="110" dirty="0">
                <a:solidFill>
                  <a:srgbClr val="52575F"/>
                </a:solidFill>
                <a:latin typeface="Calibri"/>
                <a:cs typeface="Calibri"/>
              </a:rPr>
              <a:t>Most </a:t>
            </a:r>
            <a:r>
              <a:rPr sz="3200" spc="145" dirty="0">
                <a:solidFill>
                  <a:srgbClr val="52575F"/>
                </a:solidFill>
                <a:latin typeface="Calibri"/>
                <a:cs typeface="Calibri"/>
              </a:rPr>
              <a:t>stores </a:t>
            </a:r>
            <a:r>
              <a:rPr sz="3200" spc="135" dirty="0">
                <a:solidFill>
                  <a:srgbClr val="52575F"/>
                </a:solidFill>
                <a:latin typeface="Calibri"/>
                <a:cs typeface="Calibri"/>
              </a:rPr>
              <a:t>have concentrated </a:t>
            </a:r>
            <a:r>
              <a:rPr sz="3200" spc="195" dirty="0">
                <a:solidFill>
                  <a:srgbClr val="52575F"/>
                </a:solidFill>
                <a:latin typeface="Calibri"/>
                <a:cs typeface="Calibri"/>
              </a:rPr>
              <a:t>on</a:t>
            </a:r>
            <a:r>
              <a:rPr sz="3200" spc="105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3200" spc="160" dirty="0">
                <a:solidFill>
                  <a:srgbClr val="52575F"/>
                </a:solidFill>
                <a:latin typeface="Calibri"/>
                <a:cs typeface="Calibri"/>
              </a:rPr>
              <a:t>women  </a:t>
            </a:r>
            <a:r>
              <a:rPr sz="3200" spc="50" dirty="0">
                <a:solidFill>
                  <a:srgbClr val="52575F"/>
                </a:solidFill>
                <a:latin typeface="Calibri"/>
                <a:cs typeface="Calibri"/>
              </a:rPr>
              <a:t>jewelry </a:t>
            </a:r>
            <a:r>
              <a:rPr sz="3200" spc="180" dirty="0">
                <a:solidFill>
                  <a:srgbClr val="52575F"/>
                </a:solidFill>
                <a:latin typeface="Calibri"/>
                <a:cs typeface="Calibri"/>
              </a:rPr>
              <a:t>hence </a:t>
            </a:r>
            <a:r>
              <a:rPr sz="3200" spc="120" dirty="0">
                <a:solidFill>
                  <a:srgbClr val="52575F"/>
                </a:solidFill>
                <a:latin typeface="Calibri"/>
                <a:cs typeface="Calibri"/>
              </a:rPr>
              <a:t>neglecting the </a:t>
            </a:r>
            <a:r>
              <a:rPr sz="3200" spc="210" dirty="0">
                <a:solidFill>
                  <a:srgbClr val="52575F"/>
                </a:solidFill>
                <a:latin typeface="Calibri"/>
                <a:cs typeface="Calibri"/>
              </a:rPr>
              <a:t>men</a:t>
            </a:r>
            <a:r>
              <a:rPr sz="3200" spc="16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3200" spc="114" dirty="0">
                <a:solidFill>
                  <a:srgbClr val="52575F"/>
                </a:solidFill>
                <a:latin typeface="Calibri"/>
                <a:cs typeface="Calibri"/>
              </a:rPr>
              <a:t>sector.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9741" y="3801617"/>
            <a:ext cx="0" cy="2144395"/>
          </a:xfrm>
          <a:custGeom>
            <a:avLst/>
            <a:gdLst/>
            <a:ahLst/>
            <a:cxnLst/>
            <a:rect l="l" t="t" r="r" b="b"/>
            <a:pathLst>
              <a:path h="2144395">
                <a:moveTo>
                  <a:pt x="0" y="0"/>
                </a:moveTo>
                <a:lnTo>
                  <a:pt x="0" y="2144306"/>
                </a:lnTo>
              </a:path>
            </a:pathLst>
          </a:custGeom>
          <a:ln w="28956">
            <a:solidFill>
              <a:srgbClr val="EDEE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272" y="0"/>
            <a:ext cx="10887456" cy="3063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0"/>
            <a:ext cx="10887710" cy="3063240"/>
          </a:xfrm>
          <a:custGeom>
            <a:avLst/>
            <a:gdLst/>
            <a:ahLst/>
            <a:cxnLst/>
            <a:rect l="l" t="t" r="r" b="b"/>
            <a:pathLst>
              <a:path w="10887710" h="3063240">
                <a:moveTo>
                  <a:pt x="0" y="3063240"/>
                </a:moveTo>
                <a:lnTo>
                  <a:pt x="10887456" y="3063240"/>
                </a:lnTo>
                <a:lnTo>
                  <a:pt x="10887456" y="0"/>
                </a:lnTo>
                <a:lnTo>
                  <a:pt x="0" y="0"/>
                </a:lnTo>
                <a:lnTo>
                  <a:pt x="0" y="3063240"/>
                </a:lnTo>
                <a:close/>
              </a:path>
            </a:pathLst>
          </a:custGeom>
          <a:solidFill>
            <a:srgbClr val="000000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1174" y="2859785"/>
            <a:ext cx="10170160" cy="0"/>
          </a:xfrm>
          <a:custGeom>
            <a:avLst/>
            <a:gdLst/>
            <a:ahLst/>
            <a:cxnLst/>
            <a:rect l="l" t="t" r="r" b="b"/>
            <a:pathLst>
              <a:path w="10170160">
                <a:moveTo>
                  <a:pt x="0" y="0"/>
                </a:moveTo>
                <a:lnTo>
                  <a:pt x="10169652" y="0"/>
                </a:lnTo>
              </a:path>
            </a:pathLst>
          </a:custGeom>
          <a:ln w="28956">
            <a:solidFill>
              <a:srgbClr val="EDEE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0888" y="241046"/>
            <a:ext cx="3514090" cy="212026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 marR="5080">
              <a:lnSpc>
                <a:spcPts val="7850"/>
              </a:lnSpc>
              <a:spcBef>
                <a:spcPts val="1020"/>
              </a:spcBef>
            </a:pPr>
            <a:r>
              <a:rPr sz="7200" spc="130" dirty="0">
                <a:solidFill>
                  <a:srgbClr val="FFFFFF"/>
                </a:solidFill>
                <a:latin typeface="Arial"/>
                <a:cs typeface="Arial"/>
              </a:rPr>
              <a:t>Industry  </a:t>
            </a:r>
            <a:r>
              <a:rPr sz="7200" spc="8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7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439" y="4350003"/>
            <a:ext cx="21158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76275">
              <a:lnSpc>
                <a:spcPct val="100000"/>
              </a:lnSpc>
              <a:spcBef>
                <a:spcPts val="95"/>
              </a:spcBef>
            </a:pPr>
            <a:r>
              <a:rPr sz="3200" spc="-95" dirty="0">
                <a:solidFill>
                  <a:srgbClr val="52575F"/>
                </a:solidFill>
                <a:latin typeface="Arial"/>
                <a:cs typeface="Arial"/>
              </a:rPr>
              <a:t>JWE</a:t>
            </a:r>
            <a:r>
              <a:rPr sz="3200" spc="-70" dirty="0">
                <a:solidFill>
                  <a:srgbClr val="52575F"/>
                </a:solidFill>
                <a:latin typeface="Arial"/>
                <a:cs typeface="Arial"/>
              </a:rPr>
              <a:t>L</a:t>
            </a:r>
            <a:r>
              <a:rPr sz="3200" spc="-40" dirty="0">
                <a:solidFill>
                  <a:srgbClr val="52575F"/>
                </a:solidFill>
                <a:latin typeface="Arial"/>
                <a:cs typeface="Arial"/>
              </a:rPr>
              <a:t>IX  </a:t>
            </a:r>
            <a:r>
              <a:rPr sz="3200" spc="-90" dirty="0">
                <a:solidFill>
                  <a:srgbClr val="52575F"/>
                </a:solidFill>
                <a:latin typeface="Arial"/>
                <a:cs typeface="Arial"/>
              </a:rPr>
              <a:t>INTENTION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4335" y="3735070"/>
            <a:ext cx="78149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52575F"/>
                </a:solidFill>
                <a:latin typeface="Calibri"/>
                <a:cs typeface="Calibri"/>
              </a:rPr>
              <a:t>There </a:t>
            </a:r>
            <a:r>
              <a:rPr sz="2400" spc="80" dirty="0">
                <a:solidFill>
                  <a:srgbClr val="52575F"/>
                </a:solidFill>
                <a:latin typeface="Calibri"/>
                <a:cs typeface="Calibri"/>
              </a:rPr>
              <a:t>is </a:t>
            </a:r>
            <a:r>
              <a:rPr sz="2400" spc="135" dirty="0">
                <a:solidFill>
                  <a:srgbClr val="52575F"/>
                </a:solidFill>
                <a:latin typeface="Calibri"/>
                <a:cs typeface="Calibri"/>
              </a:rPr>
              <a:t>an </a:t>
            </a:r>
            <a:r>
              <a:rPr sz="2400" spc="100" dirty="0">
                <a:solidFill>
                  <a:srgbClr val="52575F"/>
                </a:solidFill>
                <a:latin typeface="Calibri"/>
                <a:cs typeface="Calibri"/>
              </a:rPr>
              <a:t>increasing </a:t>
            </a:r>
            <a:r>
              <a:rPr sz="2400" spc="150" dirty="0">
                <a:solidFill>
                  <a:srgbClr val="52575F"/>
                </a:solidFill>
                <a:latin typeface="Calibri"/>
                <a:cs typeface="Calibri"/>
              </a:rPr>
              <a:t>demand </a:t>
            </a:r>
            <a:r>
              <a:rPr sz="2400" spc="75" dirty="0">
                <a:solidFill>
                  <a:srgbClr val="52575F"/>
                </a:solidFill>
                <a:latin typeface="Calibri"/>
                <a:cs typeface="Calibri"/>
              </a:rPr>
              <a:t>for </a:t>
            </a:r>
            <a:r>
              <a:rPr sz="2400" spc="60" dirty="0">
                <a:solidFill>
                  <a:srgbClr val="52575F"/>
                </a:solidFill>
                <a:latin typeface="Calibri"/>
                <a:cs typeface="Calibri"/>
              </a:rPr>
              <a:t>men’s </a:t>
            </a:r>
            <a:r>
              <a:rPr sz="2400" spc="125" dirty="0">
                <a:solidFill>
                  <a:srgbClr val="52575F"/>
                </a:solidFill>
                <a:latin typeface="Calibri"/>
                <a:cs typeface="Calibri"/>
              </a:rPr>
              <a:t>costume </a:t>
            </a:r>
            <a:r>
              <a:rPr sz="2400" spc="145" dirty="0">
                <a:solidFill>
                  <a:srgbClr val="52575F"/>
                </a:solidFill>
                <a:latin typeface="Calibri"/>
                <a:cs typeface="Calibri"/>
              </a:rPr>
              <a:t>and  </a:t>
            </a:r>
            <a:r>
              <a:rPr sz="2400" spc="100" dirty="0">
                <a:solidFill>
                  <a:srgbClr val="52575F"/>
                </a:solidFill>
                <a:latin typeface="Calibri"/>
                <a:cs typeface="Calibri"/>
              </a:rPr>
              <a:t>fashion </a:t>
            </a:r>
            <a:r>
              <a:rPr sz="2400" spc="10" dirty="0">
                <a:solidFill>
                  <a:srgbClr val="52575F"/>
                </a:solidFill>
                <a:latin typeface="Calibri"/>
                <a:cs typeface="Calibri"/>
              </a:rPr>
              <a:t>jewelry, </a:t>
            </a:r>
            <a:r>
              <a:rPr sz="2400" spc="145" dirty="0">
                <a:solidFill>
                  <a:srgbClr val="52575F"/>
                </a:solidFill>
                <a:latin typeface="Calibri"/>
                <a:cs typeface="Calibri"/>
              </a:rPr>
              <a:t>and </a:t>
            </a:r>
            <a:r>
              <a:rPr sz="2400" spc="10" dirty="0">
                <a:solidFill>
                  <a:srgbClr val="52575F"/>
                </a:solidFill>
                <a:latin typeface="Calibri"/>
                <a:cs typeface="Calibri"/>
              </a:rPr>
              <a:t>Jwelix </a:t>
            </a:r>
            <a:r>
              <a:rPr sz="2400" spc="80" dirty="0">
                <a:solidFill>
                  <a:srgbClr val="52575F"/>
                </a:solidFill>
                <a:latin typeface="Calibri"/>
                <a:cs typeface="Calibri"/>
              </a:rPr>
              <a:t>is </a:t>
            </a:r>
            <a:r>
              <a:rPr sz="2400" spc="95" dirty="0">
                <a:solidFill>
                  <a:srgbClr val="52575F"/>
                </a:solidFill>
                <a:latin typeface="Calibri"/>
                <a:cs typeface="Calibri"/>
              </a:rPr>
              <a:t>priming </a:t>
            </a:r>
            <a:r>
              <a:rPr sz="2400" spc="40" dirty="0">
                <a:solidFill>
                  <a:srgbClr val="52575F"/>
                </a:solidFill>
                <a:latin typeface="Calibri"/>
                <a:cs typeface="Calibri"/>
              </a:rPr>
              <a:t>itself </a:t>
            </a:r>
            <a:r>
              <a:rPr sz="2400" spc="70" dirty="0">
                <a:solidFill>
                  <a:srgbClr val="52575F"/>
                </a:solidFill>
                <a:latin typeface="Calibri"/>
                <a:cs typeface="Calibri"/>
              </a:rPr>
              <a:t>to </a:t>
            </a:r>
            <a:r>
              <a:rPr sz="2400" spc="10" dirty="0">
                <a:solidFill>
                  <a:srgbClr val="52575F"/>
                </a:solidFill>
                <a:latin typeface="Calibri"/>
                <a:cs typeface="Calibri"/>
              </a:rPr>
              <a:t>fulfill </a:t>
            </a:r>
            <a:r>
              <a:rPr sz="2400" spc="75" dirty="0">
                <a:solidFill>
                  <a:srgbClr val="52575F"/>
                </a:solidFill>
                <a:latin typeface="Calibri"/>
                <a:cs typeface="Calibri"/>
              </a:rPr>
              <a:t>this  </a:t>
            </a:r>
            <a:r>
              <a:rPr sz="2400" spc="140" dirty="0">
                <a:solidFill>
                  <a:srgbClr val="52575F"/>
                </a:solidFill>
                <a:latin typeface="Calibri"/>
                <a:cs typeface="Calibri"/>
              </a:rPr>
              <a:t>need </a:t>
            </a:r>
            <a:r>
              <a:rPr sz="2400" spc="145" dirty="0">
                <a:solidFill>
                  <a:srgbClr val="52575F"/>
                </a:solidFill>
                <a:latin typeface="Calibri"/>
                <a:cs typeface="Calibri"/>
              </a:rPr>
              <a:t>as </a:t>
            </a:r>
            <a:r>
              <a:rPr sz="2400" spc="114" dirty="0">
                <a:solidFill>
                  <a:srgbClr val="52575F"/>
                </a:solidFill>
                <a:latin typeface="Calibri"/>
                <a:cs typeface="Calibri"/>
              </a:rPr>
              <a:t>backed </a:t>
            </a:r>
            <a:r>
              <a:rPr sz="2400" spc="65" dirty="0">
                <a:solidFill>
                  <a:srgbClr val="52575F"/>
                </a:solidFill>
                <a:latin typeface="Calibri"/>
                <a:cs typeface="Calibri"/>
              </a:rPr>
              <a:t>by </a:t>
            </a:r>
            <a:r>
              <a:rPr sz="2400" spc="90" dirty="0">
                <a:solidFill>
                  <a:srgbClr val="52575F"/>
                </a:solidFill>
                <a:latin typeface="Calibri"/>
                <a:cs typeface="Calibri"/>
              </a:rPr>
              <a:t>evidence </a:t>
            </a:r>
            <a:r>
              <a:rPr sz="2400" spc="105" dirty="0">
                <a:solidFill>
                  <a:srgbClr val="52575F"/>
                </a:solidFill>
                <a:latin typeface="Calibri"/>
                <a:cs typeface="Calibri"/>
              </a:rPr>
              <a:t>gathered </a:t>
            </a:r>
            <a:r>
              <a:rPr sz="2400" spc="65" dirty="0">
                <a:solidFill>
                  <a:srgbClr val="52575F"/>
                </a:solidFill>
                <a:latin typeface="Calibri"/>
                <a:cs typeface="Calibri"/>
              </a:rPr>
              <a:t>by </a:t>
            </a:r>
            <a:r>
              <a:rPr sz="2400" spc="9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2400" spc="120" dirty="0">
                <a:solidFill>
                  <a:srgbClr val="52575F"/>
                </a:solidFill>
                <a:latin typeface="Calibri"/>
                <a:cs typeface="Calibri"/>
              </a:rPr>
              <a:t>designers</a:t>
            </a:r>
            <a:r>
              <a:rPr sz="2400" spc="-165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52575F"/>
                </a:solidFill>
                <a:latin typeface="Calibri"/>
                <a:cs typeface="Calibri"/>
              </a:rPr>
              <a:t>at  </a:t>
            </a:r>
            <a:r>
              <a:rPr sz="2400" spc="90" dirty="0">
                <a:solidFill>
                  <a:srgbClr val="52575F"/>
                </a:solidFill>
                <a:latin typeface="Calibri"/>
                <a:cs typeface="Calibri"/>
              </a:rPr>
              <a:t>the </a:t>
            </a:r>
            <a:r>
              <a:rPr sz="2400" spc="125" dirty="0">
                <a:solidFill>
                  <a:srgbClr val="52575F"/>
                </a:solidFill>
                <a:latin typeface="Calibri"/>
                <a:cs typeface="Calibri"/>
              </a:rPr>
              <a:t>Dubai </a:t>
            </a:r>
            <a:r>
              <a:rPr sz="2400" spc="15" dirty="0">
                <a:solidFill>
                  <a:srgbClr val="52575F"/>
                </a:solidFill>
                <a:latin typeface="Calibri"/>
                <a:cs typeface="Calibri"/>
              </a:rPr>
              <a:t>Jewelry </a:t>
            </a:r>
            <a:r>
              <a:rPr sz="2400" spc="105" dirty="0">
                <a:solidFill>
                  <a:srgbClr val="52575F"/>
                </a:solidFill>
                <a:latin typeface="Calibri"/>
                <a:cs typeface="Calibri"/>
              </a:rPr>
              <a:t>awards show </a:t>
            </a:r>
            <a:r>
              <a:rPr sz="2400" spc="90" dirty="0">
                <a:solidFill>
                  <a:srgbClr val="52575F"/>
                </a:solidFill>
                <a:latin typeface="Calibri"/>
                <a:cs typeface="Calibri"/>
              </a:rPr>
              <a:t>where </a:t>
            </a:r>
            <a:r>
              <a:rPr sz="2400" spc="60" dirty="0">
                <a:solidFill>
                  <a:srgbClr val="52575F"/>
                </a:solidFill>
                <a:latin typeface="Calibri"/>
                <a:cs typeface="Calibri"/>
              </a:rPr>
              <a:t>men’s </a:t>
            </a:r>
            <a:r>
              <a:rPr sz="2400" spc="65" dirty="0">
                <a:solidFill>
                  <a:srgbClr val="52575F"/>
                </a:solidFill>
                <a:latin typeface="Calibri"/>
                <a:cs typeface="Calibri"/>
              </a:rPr>
              <a:t>intent</a:t>
            </a:r>
            <a:r>
              <a:rPr sz="2400" spc="-10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52575F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4335" y="5198364"/>
            <a:ext cx="129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52575F"/>
                </a:solidFill>
                <a:latin typeface="Calibri"/>
                <a:cs typeface="Calibri"/>
              </a:rPr>
              <a:t>purchase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9741" y="3801617"/>
            <a:ext cx="0" cy="2144395"/>
          </a:xfrm>
          <a:custGeom>
            <a:avLst/>
            <a:gdLst/>
            <a:ahLst/>
            <a:cxnLst/>
            <a:rect l="l" t="t" r="r" b="b"/>
            <a:pathLst>
              <a:path h="2144395">
                <a:moveTo>
                  <a:pt x="0" y="0"/>
                </a:moveTo>
                <a:lnTo>
                  <a:pt x="0" y="2144306"/>
                </a:lnTo>
              </a:path>
            </a:pathLst>
          </a:custGeom>
          <a:ln w="28956">
            <a:solidFill>
              <a:srgbClr val="EDEE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60541" y="5350509"/>
            <a:ext cx="4462145" cy="118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0" dirty="0">
                <a:solidFill>
                  <a:srgbClr val="52575F"/>
                </a:solidFill>
                <a:latin typeface="Calibri"/>
                <a:cs typeface="Calibri"/>
              </a:rPr>
              <a:t>Enquiries </a:t>
            </a:r>
            <a:r>
              <a:rPr sz="2400" spc="75" dirty="0">
                <a:solidFill>
                  <a:srgbClr val="52575F"/>
                </a:solidFill>
                <a:latin typeface="Calibri"/>
                <a:cs typeface="Calibri"/>
              </a:rPr>
              <a:t>were</a:t>
            </a:r>
            <a:r>
              <a:rPr sz="2400" spc="-5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4000" spc="290" dirty="0">
                <a:solidFill>
                  <a:srgbClr val="00872B"/>
                </a:solidFill>
                <a:latin typeface="Calibri"/>
                <a:cs typeface="Calibri"/>
              </a:rPr>
              <a:t>61%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145" dirty="0">
                <a:solidFill>
                  <a:srgbClr val="52575F"/>
                </a:solidFill>
                <a:latin typeface="Calibri"/>
                <a:cs typeface="Calibri"/>
              </a:rPr>
              <a:t>Compared </a:t>
            </a:r>
            <a:r>
              <a:rPr sz="2400" spc="70" dirty="0">
                <a:solidFill>
                  <a:srgbClr val="52575F"/>
                </a:solidFill>
                <a:latin typeface="Calibri"/>
                <a:cs typeface="Calibri"/>
              </a:rPr>
              <a:t>to </a:t>
            </a:r>
            <a:r>
              <a:rPr sz="2400" spc="55" dirty="0">
                <a:solidFill>
                  <a:srgbClr val="52575F"/>
                </a:solidFill>
                <a:latin typeface="Calibri"/>
                <a:cs typeface="Calibri"/>
              </a:rPr>
              <a:t>Women’s of</a:t>
            </a:r>
            <a:r>
              <a:rPr sz="2400" spc="15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3600" spc="260" dirty="0">
                <a:solidFill>
                  <a:srgbClr val="631203"/>
                </a:solidFill>
                <a:latin typeface="Calibri"/>
                <a:cs typeface="Calibri"/>
              </a:rPr>
              <a:t>39%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8834" y="5524246"/>
            <a:ext cx="5143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65" dirty="0">
                <a:solidFill>
                  <a:srgbClr val="52575F"/>
                </a:solidFill>
                <a:latin typeface="Calibri"/>
                <a:cs typeface="Calibri"/>
              </a:rPr>
              <a:t>&amp;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7076" y="225296"/>
            <a:ext cx="4062729" cy="6616700"/>
          </a:xfrm>
          <a:custGeom>
            <a:avLst/>
            <a:gdLst/>
            <a:ahLst/>
            <a:cxnLst/>
            <a:rect l="l" t="t" r="r" b="b"/>
            <a:pathLst>
              <a:path w="4062729" h="6616700">
                <a:moveTo>
                  <a:pt x="1225647" y="3987800"/>
                </a:moveTo>
                <a:lnTo>
                  <a:pt x="1139730" y="3987800"/>
                </a:lnTo>
                <a:lnTo>
                  <a:pt x="1121068" y="4000500"/>
                </a:lnTo>
                <a:lnTo>
                  <a:pt x="1109114" y="4013200"/>
                </a:lnTo>
                <a:lnTo>
                  <a:pt x="1104900" y="4025900"/>
                </a:lnTo>
                <a:lnTo>
                  <a:pt x="1101703" y="4051300"/>
                </a:lnTo>
                <a:lnTo>
                  <a:pt x="1092867" y="4089400"/>
                </a:lnTo>
                <a:lnTo>
                  <a:pt x="1079519" y="4140200"/>
                </a:lnTo>
                <a:lnTo>
                  <a:pt x="1062787" y="4191000"/>
                </a:lnTo>
                <a:lnTo>
                  <a:pt x="1043799" y="4254500"/>
                </a:lnTo>
                <a:lnTo>
                  <a:pt x="1023683" y="4318000"/>
                </a:lnTo>
                <a:lnTo>
                  <a:pt x="1003567" y="4368800"/>
                </a:lnTo>
                <a:lnTo>
                  <a:pt x="984579" y="4419600"/>
                </a:lnTo>
                <a:lnTo>
                  <a:pt x="967847" y="4470400"/>
                </a:lnTo>
                <a:lnTo>
                  <a:pt x="954499" y="4521200"/>
                </a:lnTo>
                <a:lnTo>
                  <a:pt x="945663" y="4559300"/>
                </a:lnTo>
                <a:lnTo>
                  <a:pt x="942466" y="4572000"/>
                </a:lnTo>
                <a:lnTo>
                  <a:pt x="942466" y="5359400"/>
                </a:lnTo>
                <a:lnTo>
                  <a:pt x="943715" y="5422900"/>
                </a:lnTo>
                <a:lnTo>
                  <a:pt x="947638" y="5486400"/>
                </a:lnTo>
                <a:lnTo>
                  <a:pt x="954503" y="5537200"/>
                </a:lnTo>
                <a:lnTo>
                  <a:pt x="964576" y="5575300"/>
                </a:lnTo>
                <a:lnTo>
                  <a:pt x="978123" y="5613400"/>
                </a:lnTo>
                <a:lnTo>
                  <a:pt x="995411" y="5651500"/>
                </a:lnTo>
                <a:lnTo>
                  <a:pt x="1016707" y="5689600"/>
                </a:lnTo>
                <a:lnTo>
                  <a:pt x="1072388" y="5740400"/>
                </a:lnTo>
                <a:lnTo>
                  <a:pt x="1271484" y="5994399"/>
                </a:lnTo>
                <a:lnTo>
                  <a:pt x="1519301" y="6286499"/>
                </a:lnTo>
                <a:lnTo>
                  <a:pt x="1730541" y="6527800"/>
                </a:lnTo>
                <a:lnTo>
                  <a:pt x="1819910" y="6616700"/>
                </a:lnTo>
                <a:lnTo>
                  <a:pt x="3477259" y="6616700"/>
                </a:lnTo>
                <a:lnTo>
                  <a:pt x="3568660" y="6553200"/>
                </a:lnTo>
                <a:lnTo>
                  <a:pt x="3769741" y="6375399"/>
                </a:lnTo>
                <a:lnTo>
                  <a:pt x="3970821" y="6159499"/>
                </a:lnTo>
                <a:lnTo>
                  <a:pt x="4062222" y="5968999"/>
                </a:lnTo>
                <a:lnTo>
                  <a:pt x="4062222" y="5156200"/>
                </a:lnTo>
                <a:lnTo>
                  <a:pt x="1559940" y="5156200"/>
                </a:lnTo>
                <a:lnTo>
                  <a:pt x="1527428" y="5130800"/>
                </a:lnTo>
                <a:lnTo>
                  <a:pt x="1527428" y="4343400"/>
                </a:lnTo>
                <a:lnTo>
                  <a:pt x="1523214" y="4292600"/>
                </a:lnTo>
                <a:lnTo>
                  <a:pt x="1511260" y="4229100"/>
                </a:lnTo>
                <a:lnTo>
                  <a:pt x="1492598" y="4191000"/>
                </a:lnTo>
                <a:lnTo>
                  <a:pt x="1468259" y="4140200"/>
                </a:lnTo>
                <a:lnTo>
                  <a:pt x="1439276" y="4102100"/>
                </a:lnTo>
                <a:lnTo>
                  <a:pt x="1406681" y="4076700"/>
                </a:lnTo>
                <a:lnTo>
                  <a:pt x="1371506" y="4051300"/>
                </a:lnTo>
                <a:lnTo>
                  <a:pt x="1334783" y="4025900"/>
                </a:lnTo>
                <a:lnTo>
                  <a:pt x="1260822" y="4000500"/>
                </a:lnTo>
                <a:lnTo>
                  <a:pt x="1225647" y="3987800"/>
                </a:lnTo>
                <a:close/>
              </a:path>
              <a:path w="4062729" h="6616700">
                <a:moveTo>
                  <a:pt x="1960485" y="1879599"/>
                </a:moveTo>
                <a:lnTo>
                  <a:pt x="1841763" y="1879599"/>
                </a:lnTo>
                <a:lnTo>
                  <a:pt x="1799662" y="1892299"/>
                </a:lnTo>
                <a:lnTo>
                  <a:pt x="1759702" y="1917699"/>
                </a:lnTo>
                <a:lnTo>
                  <a:pt x="1722953" y="1943099"/>
                </a:lnTo>
                <a:lnTo>
                  <a:pt x="1690486" y="1981199"/>
                </a:lnTo>
                <a:lnTo>
                  <a:pt x="1663370" y="2019299"/>
                </a:lnTo>
                <a:lnTo>
                  <a:pt x="1642677" y="2057399"/>
                </a:lnTo>
                <a:lnTo>
                  <a:pt x="1629476" y="2095499"/>
                </a:lnTo>
                <a:lnTo>
                  <a:pt x="1624838" y="2133599"/>
                </a:lnTo>
                <a:lnTo>
                  <a:pt x="1624838" y="5130800"/>
                </a:lnTo>
                <a:lnTo>
                  <a:pt x="1592452" y="5156200"/>
                </a:lnTo>
                <a:lnTo>
                  <a:pt x="4062222" y="5156200"/>
                </a:lnTo>
                <a:lnTo>
                  <a:pt x="4062222" y="3962400"/>
                </a:lnTo>
                <a:lnTo>
                  <a:pt x="2191004" y="3962400"/>
                </a:lnTo>
                <a:lnTo>
                  <a:pt x="2181352" y="3949700"/>
                </a:lnTo>
                <a:lnTo>
                  <a:pt x="2177796" y="3949700"/>
                </a:lnTo>
                <a:lnTo>
                  <a:pt x="2177288" y="3924300"/>
                </a:lnTo>
                <a:lnTo>
                  <a:pt x="2177288" y="2133599"/>
                </a:lnTo>
                <a:lnTo>
                  <a:pt x="2172654" y="2095499"/>
                </a:lnTo>
                <a:lnTo>
                  <a:pt x="2159464" y="2057399"/>
                </a:lnTo>
                <a:lnTo>
                  <a:pt x="2138788" y="2019299"/>
                </a:lnTo>
                <a:lnTo>
                  <a:pt x="2111692" y="1981199"/>
                </a:lnTo>
                <a:lnTo>
                  <a:pt x="2079246" y="1943099"/>
                </a:lnTo>
                <a:lnTo>
                  <a:pt x="2042517" y="1917699"/>
                </a:lnTo>
                <a:lnTo>
                  <a:pt x="2002574" y="1892299"/>
                </a:lnTo>
                <a:lnTo>
                  <a:pt x="1960485" y="1879599"/>
                </a:lnTo>
                <a:close/>
              </a:path>
              <a:path w="4062729" h="6616700">
                <a:moveTo>
                  <a:pt x="2811018" y="3949700"/>
                </a:moveTo>
                <a:lnTo>
                  <a:pt x="2238248" y="3949700"/>
                </a:lnTo>
                <a:lnTo>
                  <a:pt x="2228596" y="3962400"/>
                </a:lnTo>
                <a:lnTo>
                  <a:pt x="2822194" y="3962400"/>
                </a:lnTo>
                <a:lnTo>
                  <a:pt x="2811018" y="3949700"/>
                </a:lnTo>
                <a:close/>
              </a:path>
              <a:path w="4062729" h="6616700">
                <a:moveTo>
                  <a:pt x="3448811" y="3949700"/>
                </a:moveTo>
                <a:lnTo>
                  <a:pt x="2871978" y="3949700"/>
                </a:lnTo>
                <a:lnTo>
                  <a:pt x="2851150" y="3962400"/>
                </a:lnTo>
                <a:lnTo>
                  <a:pt x="3458463" y="3962400"/>
                </a:lnTo>
                <a:lnTo>
                  <a:pt x="3448811" y="3949700"/>
                </a:lnTo>
                <a:close/>
              </a:path>
              <a:path w="4062729" h="6616700">
                <a:moveTo>
                  <a:pt x="3845386" y="3505200"/>
                </a:moveTo>
                <a:lnTo>
                  <a:pt x="3726574" y="3505200"/>
                </a:lnTo>
                <a:lnTo>
                  <a:pt x="3684485" y="3517900"/>
                </a:lnTo>
                <a:lnTo>
                  <a:pt x="3644542" y="3530600"/>
                </a:lnTo>
                <a:lnTo>
                  <a:pt x="3607813" y="3556000"/>
                </a:lnTo>
                <a:lnTo>
                  <a:pt x="3575367" y="3594100"/>
                </a:lnTo>
                <a:lnTo>
                  <a:pt x="3548271" y="3619500"/>
                </a:lnTo>
                <a:lnTo>
                  <a:pt x="3527595" y="3670300"/>
                </a:lnTo>
                <a:lnTo>
                  <a:pt x="3514405" y="3708400"/>
                </a:lnTo>
                <a:lnTo>
                  <a:pt x="3509772" y="3759200"/>
                </a:lnTo>
                <a:lnTo>
                  <a:pt x="3509772" y="3924300"/>
                </a:lnTo>
                <a:lnTo>
                  <a:pt x="3504691" y="3949700"/>
                </a:lnTo>
                <a:lnTo>
                  <a:pt x="3493515" y="3949700"/>
                </a:lnTo>
                <a:lnTo>
                  <a:pt x="3482339" y="3962400"/>
                </a:lnTo>
                <a:lnTo>
                  <a:pt x="4062222" y="3962400"/>
                </a:lnTo>
                <a:lnTo>
                  <a:pt x="4062222" y="3759200"/>
                </a:lnTo>
                <a:lnTo>
                  <a:pt x="4057583" y="3708400"/>
                </a:lnTo>
                <a:lnTo>
                  <a:pt x="4044384" y="3670300"/>
                </a:lnTo>
                <a:lnTo>
                  <a:pt x="4023693" y="3619500"/>
                </a:lnTo>
                <a:lnTo>
                  <a:pt x="3996584" y="3594100"/>
                </a:lnTo>
                <a:lnTo>
                  <a:pt x="3964128" y="3556000"/>
                </a:lnTo>
                <a:lnTo>
                  <a:pt x="3927395" y="3530600"/>
                </a:lnTo>
                <a:lnTo>
                  <a:pt x="3887457" y="3517900"/>
                </a:lnTo>
                <a:lnTo>
                  <a:pt x="3845386" y="3505200"/>
                </a:lnTo>
                <a:close/>
              </a:path>
              <a:path w="4062729" h="6616700">
                <a:moveTo>
                  <a:pt x="2586522" y="2984499"/>
                </a:moveTo>
                <a:lnTo>
                  <a:pt x="2459147" y="2984499"/>
                </a:lnTo>
                <a:lnTo>
                  <a:pt x="2417076" y="2997199"/>
                </a:lnTo>
                <a:lnTo>
                  <a:pt x="2377138" y="3022599"/>
                </a:lnTo>
                <a:lnTo>
                  <a:pt x="2340405" y="3047999"/>
                </a:lnTo>
                <a:lnTo>
                  <a:pt x="2307949" y="3086099"/>
                </a:lnTo>
                <a:lnTo>
                  <a:pt x="2280840" y="3124199"/>
                </a:lnTo>
                <a:lnTo>
                  <a:pt x="2260149" y="3162299"/>
                </a:lnTo>
                <a:lnTo>
                  <a:pt x="2246950" y="3200399"/>
                </a:lnTo>
                <a:lnTo>
                  <a:pt x="2242312" y="3238499"/>
                </a:lnTo>
                <a:lnTo>
                  <a:pt x="2242312" y="3924300"/>
                </a:lnTo>
                <a:lnTo>
                  <a:pt x="2241804" y="3949700"/>
                </a:lnTo>
                <a:lnTo>
                  <a:pt x="2799842" y="3949700"/>
                </a:lnTo>
                <a:lnTo>
                  <a:pt x="2794762" y="3924300"/>
                </a:lnTo>
                <a:lnTo>
                  <a:pt x="2794762" y="3238499"/>
                </a:lnTo>
                <a:lnTo>
                  <a:pt x="2791198" y="3200399"/>
                </a:lnTo>
                <a:lnTo>
                  <a:pt x="2780685" y="3162299"/>
                </a:lnTo>
                <a:lnTo>
                  <a:pt x="2763487" y="3124199"/>
                </a:lnTo>
                <a:lnTo>
                  <a:pt x="2739870" y="3086099"/>
                </a:lnTo>
                <a:lnTo>
                  <a:pt x="2710099" y="3047999"/>
                </a:lnTo>
                <a:lnTo>
                  <a:pt x="2674441" y="3022599"/>
                </a:lnTo>
                <a:lnTo>
                  <a:pt x="2633160" y="2997199"/>
                </a:lnTo>
                <a:lnTo>
                  <a:pt x="2586522" y="2984499"/>
                </a:lnTo>
                <a:close/>
              </a:path>
              <a:path w="4062729" h="6616700">
                <a:moveTo>
                  <a:pt x="3227945" y="3314699"/>
                </a:moveTo>
                <a:lnTo>
                  <a:pt x="3100571" y="3314699"/>
                </a:lnTo>
                <a:lnTo>
                  <a:pt x="3053950" y="3327399"/>
                </a:lnTo>
                <a:lnTo>
                  <a:pt x="3012675" y="3352799"/>
                </a:lnTo>
                <a:lnTo>
                  <a:pt x="2977012" y="3378199"/>
                </a:lnTo>
                <a:lnTo>
                  <a:pt x="2947231" y="3403600"/>
                </a:lnTo>
                <a:lnTo>
                  <a:pt x="2923601" y="3441700"/>
                </a:lnTo>
                <a:lnTo>
                  <a:pt x="2906389" y="3479800"/>
                </a:lnTo>
                <a:lnTo>
                  <a:pt x="2895865" y="3530600"/>
                </a:lnTo>
                <a:lnTo>
                  <a:pt x="2892298" y="3568700"/>
                </a:lnTo>
                <a:lnTo>
                  <a:pt x="2892298" y="3924300"/>
                </a:lnTo>
                <a:lnTo>
                  <a:pt x="2886709" y="3949700"/>
                </a:lnTo>
                <a:lnTo>
                  <a:pt x="3445255" y="3949700"/>
                </a:lnTo>
                <a:lnTo>
                  <a:pt x="3444748" y="3924300"/>
                </a:lnTo>
                <a:lnTo>
                  <a:pt x="3444748" y="3568700"/>
                </a:lnTo>
                <a:lnTo>
                  <a:pt x="3440114" y="3530600"/>
                </a:lnTo>
                <a:lnTo>
                  <a:pt x="3426924" y="3479800"/>
                </a:lnTo>
                <a:lnTo>
                  <a:pt x="3406248" y="3441700"/>
                </a:lnTo>
                <a:lnTo>
                  <a:pt x="3379152" y="3403600"/>
                </a:lnTo>
                <a:lnTo>
                  <a:pt x="3346706" y="3378199"/>
                </a:lnTo>
                <a:lnTo>
                  <a:pt x="3309977" y="3352799"/>
                </a:lnTo>
                <a:lnTo>
                  <a:pt x="3270034" y="3327399"/>
                </a:lnTo>
                <a:lnTo>
                  <a:pt x="3227945" y="3314699"/>
                </a:lnTo>
                <a:close/>
              </a:path>
              <a:path w="4062729" h="6616700">
                <a:moveTo>
                  <a:pt x="2310258" y="38100"/>
                </a:moveTo>
                <a:lnTo>
                  <a:pt x="1459562" y="38100"/>
                </a:lnTo>
                <a:lnTo>
                  <a:pt x="1280774" y="88900"/>
                </a:lnTo>
                <a:lnTo>
                  <a:pt x="1237237" y="114300"/>
                </a:lnTo>
                <a:lnTo>
                  <a:pt x="1151661" y="139699"/>
                </a:lnTo>
                <a:lnTo>
                  <a:pt x="1109651" y="165099"/>
                </a:lnTo>
                <a:lnTo>
                  <a:pt x="1068180" y="177799"/>
                </a:lnTo>
                <a:lnTo>
                  <a:pt x="1027262" y="203199"/>
                </a:lnTo>
                <a:lnTo>
                  <a:pt x="986913" y="215899"/>
                </a:lnTo>
                <a:lnTo>
                  <a:pt x="907978" y="266699"/>
                </a:lnTo>
                <a:lnTo>
                  <a:pt x="869423" y="292099"/>
                </a:lnTo>
                <a:lnTo>
                  <a:pt x="831496" y="317499"/>
                </a:lnTo>
                <a:lnTo>
                  <a:pt x="794211" y="342899"/>
                </a:lnTo>
                <a:lnTo>
                  <a:pt x="757585" y="368299"/>
                </a:lnTo>
                <a:lnTo>
                  <a:pt x="721630" y="393699"/>
                </a:lnTo>
                <a:lnTo>
                  <a:pt x="686363" y="419099"/>
                </a:lnTo>
                <a:lnTo>
                  <a:pt x="651798" y="457199"/>
                </a:lnTo>
                <a:lnTo>
                  <a:pt x="617950" y="482599"/>
                </a:lnTo>
                <a:lnTo>
                  <a:pt x="584834" y="520699"/>
                </a:lnTo>
                <a:lnTo>
                  <a:pt x="552465" y="546099"/>
                </a:lnTo>
                <a:lnTo>
                  <a:pt x="520858" y="584199"/>
                </a:lnTo>
                <a:lnTo>
                  <a:pt x="490027" y="609599"/>
                </a:lnTo>
                <a:lnTo>
                  <a:pt x="459988" y="647699"/>
                </a:lnTo>
                <a:lnTo>
                  <a:pt x="430755" y="685799"/>
                </a:lnTo>
                <a:lnTo>
                  <a:pt x="402344" y="711199"/>
                </a:lnTo>
                <a:lnTo>
                  <a:pt x="374768" y="749299"/>
                </a:lnTo>
                <a:lnTo>
                  <a:pt x="348044" y="787399"/>
                </a:lnTo>
                <a:lnTo>
                  <a:pt x="322185" y="825499"/>
                </a:lnTo>
                <a:lnTo>
                  <a:pt x="297207" y="863599"/>
                </a:lnTo>
                <a:lnTo>
                  <a:pt x="273124" y="901699"/>
                </a:lnTo>
                <a:lnTo>
                  <a:pt x="249952" y="939799"/>
                </a:lnTo>
                <a:lnTo>
                  <a:pt x="227706" y="977899"/>
                </a:lnTo>
                <a:lnTo>
                  <a:pt x="206399" y="1015999"/>
                </a:lnTo>
                <a:lnTo>
                  <a:pt x="186048" y="1066799"/>
                </a:lnTo>
                <a:lnTo>
                  <a:pt x="166667" y="1104899"/>
                </a:lnTo>
                <a:lnTo>
                  <a:pt x="148270" y="1142999"/>
                </a:lnTo>
                <a:lnTo>
                  <a:pt x="130873" y="1193799"/>
                </a:lnTo>
                <a:lnTo>
                  <a:pt x="114491" y="1231899"/>
                </a:lnTo>
                <a:lnTo>
                  <a:pt x="99138" y="1269999"/>
                </a:lnTo>
                <a:lnTo>
                  <a:pt x="84830" y="1320799"/>
                </a:lnTo>
                <a:lnTo>
                  <a:pt x="71580" y="1358899"/>
                </a:lnTo>
                <a:lnTo>
                  <a:pt x="59405" y="1409699"/>
                </a:lnTo>
                <a:lnTo>
                  <a:pt x="48319" y="1447799"/>
                </a:lnTo>
                <a:lnTo>
                  <a:pt x="38336" y="1498599"/>
                </a:lnTo>
                <a:lnTo>
                  <a:pt x="29473" y="1549399"/>
                </a:lnTo>
                <a:lnTo>
                  <a:pt x="21742" y="1587499"/>
                </a:lnTo>
                <a:lnTo>
                  <a:pt x="15161" y="1638299"/>
                </a:lnTo>
                <a:lnTo>
                  <a:pt x="9742" y="1689099"/>
                </a:lnTo>
                <a:lnTo>
                  <a:pt x="5502" y="1739899"/>
                </a:lnTo>
                <a:lnTo>
                  <a:pt x="2455" y="1777999"/>
                </a:lnTo>
                <a:lnTo>
                  <a:pt x="616" y="1828799"/>
                </a:lnTo>
                <a:lnTo>
                  <a:pt x="0" y="1879599"/>
                </a:lnTo>
                <a:lnTo>
                  <a:pt x="656" y="1930399"/>
                </a:lnTo>
                <a:lnTo>
                  <a:pt x="2615" y="1981199"/>
                </a:lnTo>
                <a:lnTo>
                  <a:pt x="5858" y="2031999"/>
                </a:lnTo>
                <a:lnTo>
                  <a:pt x="10369" y="2070099"/>
                </a:lnTo>
                <a:lnTo>
                  <a:pt x="16131" y="2120899"/>
                </a:lnTo>
                <a:lnTo>
                  <a:pt x="23127" y="2171699"/>
                </a:lnTo>
                <a:lnTo>
                  <a:pt x="31340" y="2222499"/>
                </a:lnTo>
                <a:lnTo>
                  <a:pt x="40752" y="2260599"/>
                </a:lnTo>
                <a:lnTo>
                  <a:pt x="51347" y="2311399"/>
                </a:lnTo>
                <a:lnTo>
                  <a:pt x="63107" y="2362199"/>
                </a:lnTo>
                <a:lnTo>
                  <a:pt x="76017" y="2400299"/>
                </a:lnTo>
                <a:lnTo>
                  <a:pt x="90057" y="2451099"/>
                </a:lnTo>
                <a:lnTo>
                  <a:pt x="105213" y="2489199"/>
                </a:lnTo>
                <a:lnTo>
                  <a:pt x="121466" y="2539999"/>
                </a:lnTo>
                <a:lnTo>
                  <a:pt x="138799" y="2578099"/>
                </a:lnTo>
                <a:lnTo>
                  <a:pt x="157196" y="2628899"/>
                </a:lnTo>
                <a:lnTo>
                  <a:pt x="176640" y="2666999"/>
                </a:lnTo>
                <a:lnTo>
                  <a:pt x="197113" y="2705099"/>
                </a:lnTo>
                <a:lnTo>
                  <a:pt x="218598" y="2755899"/>
                </a:lnTo>
                <a:lnTo>
                  <a:pt x="241078" y="2793999"/>
                </a:lnTo>
                <a:lnTo>
                  <a:pt x="264537" y="2832099"/>
                </a:lnTo>
                <a:lnTo>
                  <a:pt x="288958" y="2870199"/>
                </a:lnTo>
                <a:lnTo>
                  <a:pt x="314322" y="2908299"/>
                </a:lnTo>
                <a:lnTo>
                  <a:pt x="340614" y="2946399"/>
                </a:lnTo>
                <a:lnTo>
                  <a:pt x="367816" y="2984499"/>
                </a:lnTo>
                <a:lnTo>
                  <a:pt x="395912" y="3022599"/>
                </a:lnTo>
                <a:lnTo>
                  <a:pt x="424883" y="3060699"/>
                </a:lnTo>
                <a:lnTo>
                  <a:pt x="454714" y="3098799"/>
                </a:lnTo>
                <a:lnTo>
                  <a:pt x="485386" y="3136899"/>
                </a:lnTo>
                <a:lnTo>
                  <a:pt x="516884" y="3162299"/>
                </a:lnTo>
                <a:lnTo>
                  <a:pt x="549190" y="3200399"/>
                </a:lnTo>
                <a:lnTo>
                  <a:pt x="582287" y="3238499"/>
                </a:lnTo>
                <a:lnTo>
                  <a:pt x="616158" y="3263899"/>
                </a:lnTo>
                <a:lnTo>
                  <a:pt x="650786" y="3289299"/>
                </a:lnTo>
                <a:lnTo>
                  <a:pt x="686154" y="3327399"/>
                </a:lnTo>
                <a:lnTo>
                  <a:pt x="722244" y="3352799"/>
                </a:lnTo>
                <a:lnTo>
                  <a:pt x="759041" y="3378199"/>
                </a:lnTo>
                <a:lnTo>
                  <a:pt x="796526" y="3403600"/>
                </a:lnTo>
                <a:lnTo>
                  <a:pt x="834684" y="3441700"/>
                </a:lnTo>
                <a:lnTo>
                  <a:pt x="873496" y="3467100"/>
                </a:lnTo>
                <a:lnTo>
                  <a:pt x="912946" y="3479800"/>
                </a:lnTo>
                <a:lnTo>
                  <a:pt x="953016" y="3505200"/>
                </a:lnTo>
                <a:lnTo>
                  <a:pt x="1034952" y="3556000"/>
                </a:lnTo>
                <a:lnTo>
                  <a:pt x="1076783" y="3568700"/>
                </a:lnTo>
                <a:lnTo>
                  <a:pt x="1119166" y="3594100"/>
                </a:lnTo>
                <a:lnTo>
                  <a:pt x="1162085" y="3606800"/>
                </a:lnTo>
                <a:lnTo>
                  <a:pt x="1205522" y="3632200"/>
                </a:lnTo>
                <a:lnTo>
                  <a:pt x="1429893" y="3695700"/>
                </a:lnTo>
                <a:lnTo>
                  <a:pt x="1429893" y="3568700"/>
                </a:lnTo>
                <a:lnTo>
                  <a:pt x="1292128" y="3530600"/>
                </a:lnTo>
                <a:lnTo>
                  <a:pt x="1247312" y="3505200"/>
                </a:lnTo>
                <a:lnTo>
                  <a:pt x="1203082" y="3492500"/>
                </a:lnTo>
                <a:lnTo>
                  <a:pt x="1159456" y="3467100"/>
                </a:lnTo>
                <a:lnTo>
                  <a:pt x="1116454" y="3454400"/>
                </a:lnTo>
                <a:lnTo>
                  <a:pt x="1074096" y="3429000"/>
                </a:lnTo>
                <a:lnTo>
                  <a:pt x="1032400" y="3416300"/>
                </a:lnTo>
                <a:lnTo>
                  <a:pt x="991387" y="3390900"/>
                </a:lnTo>
                <a:lnTo>
                  <a:pt x="951075" y="3365499"/>
                </a:lnTo>
                <a:lnTo>
                  <a:pt x="911484" y="3340099"/>
                </a:lnTo>
                <a:lnTo>
                  <a:pt x="872634" y="3314699"/>
                </a:lnTo>
                <a:lnTo>
                  <a:pt x="834544" y="3276599"/>
                </a:lnTo>
                <a:lnTo>
                  <a:pt x="797233" y="3251199"/>
                </a:lnTo>
                <a:lnTo>
                  <a:pt x="760720" y="3225799"/>
                </a:lnTo>
                <a:lnTo>
                  <a:pt x="725026" y="3187699"/>
                </a:lnTo>
                <a:lnTo>
                  <a:pt x="690168" y="3162299"/>
                </a:lnTo>
                <a:lnTo>
                  <a:pt x="656168" y="3124199"/>
                </a:lnTo>
                <a:lnTo>
                  <a:pt x="623044" y="3098799"/>
                </a:lnTo>
                <a:lnTo>
                  <a:pt x="590815" y="3060699"/>
                </a:lnTo>
                <a:lnTo>
                  <a:pt x="559502" y="3022599"/>
                </a:lnTo>
                <a:lnTo>
                  <a:pt x="529122" y="2997199"/>
                </a:lnTo>
                <a:lnTo>
                  <a:pt x="499697" y="2959099"/>
                </a:lnTo>
                <a:lnTo>
                  <a:pt x="471245" y="2920999"/>
                </a:lnTo>
                <a:lnTo>
                  <a:pt x="443785" y="2882899"/>
                </a:lnTo>
                <a:lnTo>
                  <a:pt x="417337" y="2844799"/>
                </a:lnTo>
                <a:lnTo>
                  <a:pt x="391921" y="2806699"/>
                </a:lnTo>
                <a:lnTo>
                  <a:pt x="367555" y="2755899"/>
                </a:lnTo>
                <a:lnTo>
                  <a:pt x="344260" y="2717799"/>
                </a:lnTo>
                <a:lnTo>
                  <a:pt x="322054" y="2679699"/>
                </a:lnTo>
                <a:lnTo>
                  <a:pt x="300957" y="2628899"/>
                </a:lnTo>
                <a:lnTo>
                  <a:pt x="280988" y="2590799"/>
                </a:lnTo>
                <a:lnTo>
                  <a:pt x="262167" y="2552699"/>
                </a:lnTo>
                <a:lnTo>
                  <a:pt x="244513" y="2501899"/>
                </a:lnTo>
                <a:lnTo>
                  <a:pt x="228046" y="2463799"/>
                </a:lnTo>
                <a:lnTo>
                  <a:pt x="212784" y="2412999"/>
                </a:lnTo>
                <a:lnTo>
                  <a:pt x="198748" y="2362199"/>
                </a:lnTo>
                <a:lnTo>
                  <a:pt x="185957" y="2324099"/>
                </a:lnTo>
                <a:lnTo>
                  <a:pt x="174430" y="2273299"/>
                </a:lnTo>
                <a:lnTo>
                  <a:pt x="164186" y="2222499"/>
                </a:lnTo>
                <a:lnTo>
                  <a:pt x="155245" y="2171699"/>
                </a:lnTo>
                <a:lnTo>
                  <a:pt x="147627" y="2133599"/>
                </a:lnTo>
                <a:lnTo>
                  <a:pt x="141350" y="2082799"/>
                </a:lnTo>
                <a:lnTo>
                  <a:pt x="136434" y="2031999"/>
                </a:lnTo>
                <a:lnTo>
                  <a:pt x="132899" y="1981199"/>
                </a:lnTo>
                <a:lnTo>
                  <a:pt x="130764" y="1930399"/>
                </a:lnTo>
                <a:lnTo>
                  <a:pt x="130048" y="1879599"/>
                </a:lnTo>
                <a:lnTo>
                  <a:pt x="130695" y="1828799"/>
                </a:lnTo>
                <a:lnTo>
                  <a:pt x="132626" y="1777999"/>
                </a:lnTo>
                <a:lnTo>
                  <a:pt x="135824" y="1739899"/>
                </a:lnTo>
                <a:lnTo>
                  <a:pt x="140273" y="1689099"/>
                </a:lnTo>
                <a:lnTo>
                  <a:pt x="145957" y="1638299"/>
                </a:lnTo>
                <a:lnTo>
                  <a:pt x="152860" y="1587499"/>
                </a:lnTo>
                <a:lnTo>
                  <a:pt x="160965" y="1549399"/>
                </a:lnTo>
                <a:lnTo>
                  <a:pt x="170256" y="1498599"/>
                </a:lnTo>
                <a:lnTo>
                  <a:pt x="180717" y="1460499"/>
                </a:lnTo>
                <a:lnTo>
                  <a:pt x="192332" y="1409699"/>
                </a:lnTo>
                <a:lnTo>
                  <a:pt x="205084" y="1371599"/>
                </a:lnTo>
                <a:lnTo>
                  <a:pt x="218958" y="1320799"/>
                </a:lnTo>
                <a:lnTo>
                  <a:pt x="233936" y="1282699"/>
                </a:lnTo>
                <a:lnTo>
                  <a:pt x="250003" y="1231899"/>
                </a:lnTo>
                <a:lnTo>
                  <a:pt x="267142" y="1193799"/>
                </a:lnTo>
                <a:lnTo>
                  <a:pt x="285337" y="1155699"/>
                </a:lnTo>
                <a:lnTo>
                  <a:pt x="304573" y="1104899"/>
                </a:lnTo>
                <a:lnTo>
                  <a:pt x="324832" y="1066799"/>
                </a:lnTo>
                <a:lnTo>
                  <a:pt x="346098" y="1028699"/>
                </a:lnTo>
                <a:lnTo>
                  <a:pt x="368356" y="990599"/>
                </a:lnTo>
                <a:lnTo>
                  <a:pt x="391589" y="952499"/>
                </a:lnTo>
                <a:lnTo>
                  <a:pt x="415780" y="914399"/>
                </a:lnTo>
                <a:lnTo>
                  <a:pt x="440914" y="876299"/>
                </a:lnTo>
                <a:lnTo>
                  <a:pt x="466973" y="838199"/>
                </a:lnTo>
                <a:lnTo>
                  <a:pt x="493943" y="800099"/>
                </a:lnTo>
                <a:lnTo>
                  <a:pt x="521807" y="774699"/>
                </a:lnTo>
                <a:lnTo>
                  <a:pt x="550548" y="736599"/>
                </a:lnTo>
                <a:lnTo>
                  <a:pt x="580150" y="698499"/>
                </a:lnTo>
                <a:lnTo>
                  <a:pt x="610597" y="673099"/>
                </a:lnTo>
                <a:lnTo>
                  <a:pt x="641873" y="634999"/>
                </a:lnTo>
                <a:lnTo>
                  <a:pt x="673962" y="609599"/>
                </a:lnTo>
                <a:lnTo>
                  <a:pt x="706847" y="571499"/>
                </a:lnTo>
                <a:lnTo>
                  <a:pt x="740511" y="546099"/>
                </a:lnTo>
                <a:lnTo>
                  <a:pt x="774940" y="520699"/>
                </a:lnTo>
                <a:lnTo>
                  <a:pt x="810116" y="482599"/>
                </a:lnTo>
                <a:lnTo>
                  <a:pt x="846023" y="457199"/>
                </a:lnTo>
                <a:lnTo>
                  <a:pt x="882645" y="431799"/>
                </a:lnTo>
                <a:lnTo>
                  <a:pt x="919966" y="406399"/>
                </a:lnTo>
                <a:lnTo>
                  <a:pt x="957969" y="380999"/>
                </a:lnTo>
                <a:lnTo>
                  <a:pt x="996639" y="368299"/>
                </a:lnTo>
                <a:lnTo>
                  <a:pt x="1035959" y="342899"/>
                </a:lnTo>
                <a:lnTo>
                  <a:pt x="1075912" y="317499"/>
                </a:lnTo>
                <a:lnTo>
                  <a:pt x="1116483" y="304799"/>
                </a:lnTo>
                <a:lnTo>
                  <a:pt x="1157656" y="279399"/>
                </a:lnTo>
                <a:lnTo>
                  <a:pt x="1199413" y="266699"/>
                </a:lnTo>
                <a:lnTo>
                  <a:pt x="1241740" y="241299"/>
                </a:lnTo>
                <a:lnTo>
                  <a:pt x="1506732" y="165099"/>
                </a:lnTo>
                <a:lnTo>
                  <a:pt x="1552585" y="152399"/>
                </a:lnTo>
                <a:lnTo>
                  <a:pt x="1598877" y="152399"/>
                </a:lnTo>
                <a:lnTo>
                  <a:pt x="1645591" y="139699"/>
                </a:lnTo>
                <a:lnTo>
                  <a:pt x="1692712" y="139699"/>
                </a:lnTo>
                <a:lnTo>
                  <a:pt x="1740223" y="127000"/>
                </a:lnTo>
                <a:lnTo>
                  <a:pt x="2575602" y="127000"/>
                </a:lnTo>
                <a:lnTo>
                  <a:pt x="2532563" y="114300"/>
                </a:lnTo>
                <a:lnTo>
                  <a:pt x="2489030" y="88900"/>
                </a:lnTo>
                <a:lnTo>
                  <a:pt x="2310258" y="38100"/>
                </a:lnTo>
                <a:close/>
              </a:path>
              <a:path w="4062729" h="6616700">
                <a:moveTo>
                  <a:pt x="2575602" y="127000"/>
                </a:moveTo>
                <a:lnTo>
                  <a:pt x="2029626" y="127000"/>
                </a:lnTo>
                <a:lnTo>
                  <a:pt x="2077131" y="139699"/>
                </a:lnTo>
                <a:lnTo>
                  <a:pt x="2124247" y="139699"/>
                </a:lnTo>
                <a:lnTo>
                  <a:pt x="2170956" y="152399"/>
                </a:lnTo>
                <a:lnTo>
                  <a:pt x="2217243" y="152399"/>
                </a:lnTo>
                <a:lnTo>
                  <a:pt x="2263091" y="165099"/>
                </a:lnTo>
                <a:lnTo>
                  <a:pt x="2528058" y="241299"/>
                </a:lnTo>
                <a:lnTo>
                  <a:pt x="2570380" y="266699"/>
                </a:lnTo>
                <a:lnTo>
                  <a:pt x="2612134" y="279399"/>
                </a:lnTo>
                <a:lnTo>
                  <a:pt x="2653303" y="304799"/>
                </a:lnTo>
                <a:lnTo>
                  <a:pt x="2693871" y="317499"/>
                </a:lnTo>
                <a:lnTo>
                  <a:pt x="2733822" y="342899"/>
                </a:lnTo>
                <a:lnTo>
                  <a:pt x="2773139" y="368299"/>
                </a:lnTo>
                <a:lnTo>
                  <a:pt x="2811806" y="380999"/>
                </a:lnTo>
                <a:lnTo>
                  <a:pt x="2849806" y="406399"/>
                </a:lnTo>
                <a:lnTo>
                  <a:pt x="2887125" y="431799"/>
                </a:lnTo>
                <a:lnTo>
                  <a:pt x="2923745" y="457199"/>
                </a:lnTo>
                <a:lnTo>
                  <a:pt x="2959650" y="482599"/>
                </a:lnTo>
                <a:lnTo>
                  <a:pt x="2994824" y="520699"/>
                </a:lnTo>
                <a:lnTo>
                  <a:pt x="3029250" y="546099"/>
                </a:lnTo>
                <a:lnTo>
                  <a:pt x="3062913" y="571499"/>
                </a:lnTo>
                <a:lnTo>
                  <a:pt x="3095796" y="609599"/>
                </a:lnTo>
                <a:lnTo>
                  <a:pt x="3127883" y="634999"/>
                </a:lnTo>
                <a:lnTo>
                  <a:pt x="3159157" y="673099"/>
                </a:lnTo>
                <a:lnTo>
                  <a:pt x="3189603" y="698499"/>
                </a:lnTo>
                <a:lnTo>
                  <a:pt x="3219204" y="736599"/>
                </a:lnTo>
                <a:lnTo>
                  <a:pt x="3247943" y="774699"/>
                </a:lnTo>
                <a:lnTo>
                  <a:pt x="3275806" y="800099"/>
                </a:lnTo>
                <a:lnTo>
                  <a:pt x="3302775" y="838199"/>
                </a:lnTo>
                <a:lnTo>
                  <a:pt x="3328834" y="876299"/>
                </a:lnTo>
                <a:lnTo>
                  <a:pt x="3353966" y="914399"/>
                </a:lnTo>
                <a:lnTo>
                  <a:pt x="3378157" y="952499"/>
                </a:lnTo>
                <a:lnTo>
                  <a:pt x="3401389" y="990599"/>
                </a:lnTo>
                <a:lnTo>
                  <a:pt x="3423646" y="1028699"/>
                </a:lnTo>
                <a:lnTo>
                  <a:pt x="3444912" y="1066799"/>
                </a:lnTo>
                <a:lnTo>
                  <a:pt x="3465170" y="1104899"/>
                </a:lnTo>
                <a:lnTo>
                  <a:pt x="3484405" y="1155699"/>
                </a:lnTo>
                <a:lnTo>
                  <a:pt x="3502600" y="1193799"/>
                </a:lnTo>
                <a:lnTo>
                  <a:pt x="3519739" y="1231899"/>
                </a:lnTo>
                <a:lnTo>
                  <a:pt x="3535805" y="1282699"/>
                </a:lnTo>
                <a:lnTo>
                  <a:pt x="3550783" y="1320799"/>
                </a:lnTo>
                <a:lnTo>
                  <a:pt x="3564656" y="1371599"/>
                </a:lnTo>
                <a:lnTo>
                  <a:pt x="3577408" y="1409699"/>
                </a:lnTo>
                <a:lnTo>
                  <a:pt x="3589023" y="1460499"/>
                </a:lnTo>
                <a:lnTo>
                  <a:pt x="3599484" y="1498599"/>
                </a:lnTo>
                <a:lnTo>
                  <a:pt x="3608775" y="1549399"/>
                </a:lnTo>
                <a:lnTo>
                  <a:pt x="3616880" y="1587499"/>
                </a:lnTo>
                <a:lnTo>
                  <a:pt x="3623783" y="1638299"/>
                </a:lnTo>
                <a:lnTo>
                  <a:pt x="3629467" y="1689099"/>
                </a:lnTo>
                <a:lnTo>
                  <a:pt x="3633916" y="1739899"/>
                </a:lnTo>
                <a:lnTo>
                  <a:pt x="3637114" y="1777999"/>
                </a:lnTo>
                <a:lnTo>
                  <a:pt x="3639045" y="1828799"/>
                </a:lnTo>
                <a:lnTo>
                  <a:pt x="3639693" y="1879599"/>
                </a:lnTo>
                <a:lnTo>
                  <a:pt x="3638949" y="1930399"/>
                </a:lnTo>
                <a:lnTo>
                  <a:pt x="3636732" y="1981199"/>
                </a:lnTo>
                <a:lnTo>
                  <a:pt x="3633059" y="2031999"/>
                </a:lnTo>
                <a:lnTo>
                  <a:pt x="3627946" y="2082799"/>
                </a:lnTo>
                <a:lnTo>
                  <a:pt x="3621413" y="2133599"/>
                </a:lnTo>
                <a:lnTo>
                  <a:pt x="3613476" y="2184399"/>
                </a:lnTo>
                <a:lnTo>
                  <a:pt x="3604154" y="2235199"/>
                </a:lnTo>
                <a:lnTo>
                  <a:pt x="3593464" y="2285999"/>
                </a:lnTo>
                <a:lnTo>
                  <a:pt x="3581425" y="2336799"/>
                </a:lnTo>
                <a:lnTo>
                  <a:pt x="3568053" y="2387599"/>
                </a:lnTo>
                <a:lnTo>
                  <a:pt x="3553366" y="2425699"/>
                </a:lnTo>
                <a:lnTo>
                  <a:pt x="3537382" y="2476499"/>
                </a:lnTo>
                <a:lnTo>
                  <a:pt x="3520120" y="2527299"/>
                </a:lnTo>
                <a:lnTo>
                  <a:pt x="3501596" y="2565399"/>
                </a:lnTo>
                <a:lnTo>
                  <a:pt x="3481828" y="2616199"/>
                </a:lnTo>
                <a:lnTo>
                  <a:pt x="3460835" y="2654299"/>
                </a:lnTo>
                <a:lnTo>
                  <a:pt x="3438634" y="2705099"/>
                </a:lnTo>
                <a:lnTo>
                  <a:pt x="3415242" y="2743199"/>
                </a:lnTo>
                <a:lnTo>
                  <a:pt x="3390677" y="2781299"/>
                </a:lnTo>
                <a:lnTo>
                  <a:pt x="3364958" y="2832099"/>
                </a:lnTo>
                <a:lnTo>
                  <a:pt x="3338101" y="2870199"/>
                </a:lnTo>
                <a:lnTo>
                  <a:pt x="3310125" y="2908299"/>
                </a:lnTo>
                <a:lnTo>
                  <a:pt x="3281048" y="2946399"/>
                </a:lnTo>
                <a:lnTo>
                  <a:pt x="3250886" y="2984499"/>
                </a:lnTo>
                <a:lnTo>
                  <a:pt x="3219658" y="3009899"/>
                </a:lnTo>
                <a:lnTo>
                  <a:pt x="3187382" y="3047999"/>
                </a:lnTo>
                <a:lnTo>
                  <a:pt x="3154075" y="3086099"/>
                </a:lnTo>
                <a:lnTo>
                  <a:pt x="3119754" y="3111499"/>
                </a:lnTo>
                <a:lnTo>
                  <a:pt x="3184779" y="3111499"/>
                </a:lnTo>
                <a:lnTo>
                  <a:pt x="3209163" y="3124199"/>
                </a:lnTo>
                <a:lnTo>
                  <a:pt x="3257930" y="3136899"/>
                </a:lnTo>
                <a:lnTo>
                  <a:pt x="3282315" y="3149599"/>
                </a:lnTo>
                <a:lnTo>
                  <a:pt x="3313274" y="3111499"/>
                </a:lnTo>
                <a:lnTo>
                  <a:pt x="3343461" y="3073399"/>
                </a:lnTo>
                <a:lnTo>
                  <a:pt x="3372847" y="3035299"/>
                </a:lnTo>
                <a:lnTo>
                  <a:pt x="3401408" y="2984499"/>
                </a:lnTo>
                <a:lnTo>
                  <a:pt x="3429115" y="2946399"/>
                </a:lnTo>
                <a:lnTo>
                  <a:pt x="3455943" y="2908299"/>
                </a:lnTo>
                <a:lnTo>
                  <a:pt x="3481865" y="2870199"/>
                </a:lnTo>
                <a:lnTo>
                  <a:pt x="3506854" y="2819399"/>
                </a:lnTo>
                <a:lnTo>
                  <a:pt x="3530884" y="2781299"/>
                </a:lnTo>
                <a:lnTo>
                  <a:pt x="3553927" y="2743199"/>
                </a:lnTo>
                <a:lnTo>
                  <a:pt x="3575958" y="2692399"/>
                </a:lnTo>
                <a:lnTo>
                  <a:pt x="3596949" y="2654299"/>
                </a:lnTo>
                <a:lnTo>
                  <a:pt x="3616875" y="2603499"/>
                </a:lnTo>
                <a:lnTo>
                  <a:pt x="3635708" y="2565399"/>
                </a:lnTo>
                <a:lnTo>
                  <a:pt x="3653422" y="2514599"/>
                </a:lnTo>
                <a:lnTo>
                  <a:pt x="3669990" y="2463799"/>
                </a:lnTo>
                <a:lnTo>
                  <a:pt x="3685385" y="2425699"/>
                </a:lnTo>
                <a:lnTo>
                  <a:pt x="3699582" y="2374899"/>
                </a:lnTo>
                <a:lnTo>
                  <a:pt x="3712552" y="2324099"/>
                </a:lnTo>
                <a:lnTo>
                  <a:pt x="3724271" y="2285999"/>
                </a:lnTo>
                <a:lnTo>
                  <a:pt x="3734710" y="2235199"/>
                </a:lnTo>
                <a:lnTo>
                  <a:pt x="3743844" y="2184399"/>
                </a:lnTo>
                <a:lnTo>
                  <a:pt x="3751646" y="2133599"/>
                </a:lnTo>
                <a:lnTo>
                  <a:pt x="3758089" y="2082799"/>
                </a:lnTo>
                <a:lnTo>
                  <a:pt x="3763147" y="2031999"/>
                </a:lnTo>
                <a:lnTo>
                  <a:pt x="3766792" y="1981199"/>
                </a:lnTo>
                <a:lnTo>
                  <a:pt x="3768999" y="1930399"/>
                </a:lnTo>
                <a:lnTo>
                  <a:pt x="3769741" y="1879599"/>
                </a:lnTo>
                <a:lnTo>
                  <a:pt x="3769124" y="1828799"/>
                </a:lnTo>
                <a:lnTo>
                  <a:pt x="3767285" y="1777999"/>
                </a:lnTo>
                <a:lnTo>
                  <a:pt x="3764238" y="1739899"/>
                </a:lnTo>
                <a:lnTo>
                  <a:pt x="3759998" y="1689099"/>
                </a:lnTo>
                <a:lnTo>
                  <a:pt x="3754579" y="1638299"/>
                </a:lnTo>
                <a:lnTo>
                  <a:pt x="3747998" y="1587499"/>
                </a:lnTo>
                <a:lnTo>
                  <a:pt x="3740268" y="1549399"/>
                </a:lnTo>
                <a:lnTo>
                  <a:pt x="3731404" y="1498599"/>
                </a:lnTo>
                <a:lnTo>
                  <a:pt x="3721422" y="1447799"/>
                </a:lnTo>
                <a:lnTo>
                  <a:pt x="3710335" y="1409699"/>
                </a:lnTo>
                <a:lnTo>
                  <a:pt x="3698160" y="1358899"/>
                </a:lnTo>
                <a:lnTo>
                  <a:pt x="3684911" y="1320799"/>
                </a:lnTo>
                <a:lnTo>
                  <a:pt x="3670603" y="1269999"/>
                </a:lnTo>
                <a:lnTo>
                  <a:pt x="3655250" y="1231899"/>
                </a:lnTo>
                <a:lnTo>
                  <a:pt x="3638868" y="1193799"/>
                </a:lnTo>
                <a:lnTo>
                  <a:pt x="3621472" y="1142999"/>
                </a:lnTo>
                <a:lnTo>
                  <a:pt x="3603076" y="1104899"/>
                </a:lnTo>
                <a:lnTo>
                  <a:pt x="3583695" y="1066799"/>
                </a:lnTo>
                <a:lnTo>
                  <a:pt x="3563344" y="1015999"/>
                </a:lnTo>
                <a:lnTo>
                  <a:pt x="3542038" y="977899"/>
                </a:lnTo>
                <a:lnTo>
                  <a:pt x="3519792" y="939799"/>
                </a:lnTo>
                <a:lnTo>
                  <a:pt x="3496621" y="901699"/>
                </a:lnTo>
                <a:lnTo>
                  <a:pt x="3472539" y="863599"/>
                </a:lnTo>
                <a:lnTo>
                  <a:pt x="3447562" y="825499"/>
                </a:lnTo>
                <a:lnTo>
                  <a:pt x="3421704" y="787399"/>
                </a:lnTo>
                <a:lnTo>
                  <a:pt x="3394980" y="749299"/>
                </a:lnTo>
                <a:lnTo>
                  <a:pt x="3367406" y="711199"/>
                </a:lnTo>
                <a:lnTo>
                  <a:pt x="3338995" y="685799"/>
                </a:lnTo>
                <a:lnTo>
                  <a:pt x="3309764" y="647699"/>
                </a:lnTo>
                <a:lnTo>
                  <a:pt x="3279726" y="609599"/>
                </a:lnTo>
                <a:lnTo>
                  <a:pt x="3248896" y="584199"/>
                </a:lnTo>
                <a:lnTo>
                  <a:pt x="3217290" y="546099"/>
                </a:lnTo>
                <a:lnTo>
                  <a:pt x="3184923" y="520699"/>
                </a:lnTo>
                <a:lnTo>
                  <a:pt x="3151809" y="482599"/>
                </a:lnTo>
                <a:lnTo>
                  <a:pt x="3117963" y="457199"/>
                </a:lnTo>
                <a:lnTo>
                  <a:pt x="3083400" y="419099"/>
                </a:lnTo>
                <a:lnTo>
                  <a:pt x="3048135" y="393699"/>
                </a:lnTo>
                <a:lnTo>
                  <a:pt x="3012182" y="368299"/>
                </a:lnTo>
                <a:lnTo>
                  <a:pt x="2975557" y="342899"/>
                </a:lnTo>
                <a:lnTo>
                  <a:pt x="2938275" y="317499"/>
                </a:lnTo>
                <a:lnTo>
                  <a:pt x="2900350" y="292099"/>
                </a:lnTo>
                <a:lnTo>
                  <a:pt x="2861797" y="266699"/>
                </a:lnTo>
                <a:lnTo>
                  <a:pt x="2782868" y="215899"/>
                </a:lnTo>
                <a:lnTo>
                  <a:pt x="2742522" y="203199"/>
                </a:lnTo>
                <a:lnTo>
                  <a:pt x="2701607" y="177799"/>
                </a:lnTo>
                <a:lnTo>
                  <a:pt x="2660139" y="165099"/>
                </a:lnTo>
                <a:lnTo>
                  <a:pt x="2618132" y="139699"/>
                </a:lnTo>
                <a:lnTo>
                  <a:pt x="2575602" y="127000"/>
                </a:lnTo>
                <a:close/>
              </a:path>
              <a:path w="4062729" h="6616700">
                <a:moveTo>
                  <a:pt x="2071064" y="685799"/>
                </a:moveTo>
                <a:lnTo>
                  <a:pt x="1697901" y="685799"/>
                </a:lnTo>
                <a:lnTo>
                  <a:pt x="1475805" y="749299"/>
                </a:lnTo>
                <a:lnTo>
                  <a:pt x="1433341" y="774699"/>
                </a:lnTo>
                <a:lnTo>
                  <a:pt x="1391622" y="787399"/>
                </a:lnTo>
                <a:lnTo>
                  <a:pt x="1350686" y="812799"/>
                </a:lnTo>
                <a:lnTo>
                  <a:pt x="1310573" y="825499"/>
                </a:lnTo>
                <a:lnTo>
                  <a:pt x="1271323" y="850899"/>
                </a:lnTo>
                <a:lnTo>
                  <a:pt x="1232976" y="876299"/>
                </a:lnTo>
                <a:lnTo>
                  <a:pt x="1195571" y="901699"/>
                </a:lnTo>
                <a:lnTo>
                  <a:pt x="1159148" y="927099"/>
                </a:lnTo>
                <a:lnTo>
                  <a:pt x="1123747" y="952499"/>
                </a:lnTo>
                <a:lnTo>
                  <a:pt x="1089406" y="990599"/>
                </a:lnTo>
                <a:lnTo>
                  <a:pt x="1056166" y="1015999"/>
                </a:lnTo>
                <a:lnTo>
                  <a:pt x="1024066" y="1054099"/>
                </a:lnTo>
                <a:lnTo>
                  <a:pt x="993146" y="1079499"/>
                </a:lnTo>
                <a:lnTo>
                  <a:pt x="963445" y="1117599"/>
                </a:lnTo>
                <a:lnTo>
                  <a:pt x="935003" y="1155699"/>
                </a:lnTo>
                <a:lnTo>
                  <a:pt x="907860" y="1193799"/>
                </a:lnTo>
                <a:lnTo>
                  <a:pt x="882055" y="1231899"/>
                </a:lnTo>
                <a:lnTo>
                  <a:pt x="857628" y="1269999"/>
                </a:lnTo>
                <a:lnTo>
                  <a:pt x="834619" y="1308099"/>
                </a:lnTo>
                <a:lnTo>
                  <a:pt x="813066" y="1346199"/>
                </a:lnTo>
                <a:lnTo>
                  <a:pt x="793010" y="1384299"/>
                </a:lnTo>
                <a:lnTo>
                  <a:pt x="774490" y="1422399"/>
                </a:lnTo>
                <a:lnTo>
                  <a:pt x="757546" y="1473199"/>
                </a:lnTo>
                <a:lnTo>
                  <a:pt x="742218" y="1511299"/>
                </a:lnTo>
                <a:lnTo>
                  <a:pt x="728544" y="1562099"/>
                </a:lnTo>
                <a:lnTo>
                  <a:pt x="716565" y="1600199"/>
                </a:lnTo>
                <a:lnTo>
                  <a:pt x="706321" y="1650999"/>
                </a:lnTo>
                <a:lnTo>
                  <a:pt x="697850" y="1689099"/>
                </a:lnTo>
                <a:lnTo>
                  <a:pt x="691193" y="1739899"/>
                </a:lnTo>
                <a:lnTo>
                  <a:pt x="686388" y="1790699"/>
                </a:lnTo>
                <a:lnTo>
                  <a:pt x="683477" y="1828799"/>
                </a:lnTo>
                <a:lnTo>
                  <a:pt x="682498" y="1879599"/>
                </a:lnTo>
                <a:lnTo>
                  <a:pt x="683647" y="1930399"/>
                </a:lnTo>
                <a:lnTo>
                  <a:pt x="687060" y="1981199"/>
                </a:lnTo>
                <a:lnTo>
                  <a:pt x="692679" y="2031999"/>
                </a:lnTo>
                <a:lnTo>
                  <a:pt x="700449" y="2082799"/>
                </a:lnTo>
                <a:lnTo>
                  <a:pt x="710314" y="2120899"/>
                </a:lnTo>
                <a:lnTo>
                  <a:pt x="722217" y="2171699"/>
                </a:lnTo>
                <a:lnTo>
                  <a:pt x="736103" y="2222499"/>
                </a:lnTo>
                <a:lnTo>
                  <a:pt x="751916" y="2260599"/>
                </a:lnTo>
                <a:lnTo>
                  <a:pt x="769599" y="2311399"/>
                </a:lnTo>
                <a:lnTo>
                  <a:pt x="789097" y="2349499"/>
                </a:lnTo>
                <a:lnTo>
                  <a:pt x="810354" y="2400299"/>
                </a:lnTo>
                <a:lnTo>
                  <a:pt x="833313" y="2438399"/>
                </a:lnTo>
                <a:lnTo>
                  <a:pt x="857920" y="2476499"/>
                </a:lnTo>
                <a:lnTo>
                  <a:pt x="884117" y="2527299"/>
                </a:lnTo>
                <a:lnTo>
                  <a:pt x="911849" y="2565399"/>
                </a:lnTo>
                <a:lnTo>
                  <a:pt x="941059" y="2603499"/>
                </a:lnTo>
                <a:lnTo>
                  <a:pt x="971693" y="2641599"/>
                </a:lnTo>
                <a:lnTo>
                  <a:pt x="1003693" y="2666999"/>
                </a:lnTo>
                <a:lnTo>
                  <a:pt x="1037004" y="2705099"/>
                </a:lnTo>
                <a:lnTo>
                  <a:pt x="1071570" y="2743199"/>
                </a:lnTo>
                <a:lnTo>
                  <a:pt x="1107335" y="2768599"/>
                </a:lnTo>
                <a:lnTo>
                  <a:pt x="1144242" y="2806699"/>
                </a:lnTo>
                <a:lnTo>
                  <a:pt x="1182237" y="2832099"/>
                </a:lnTo>
                <a:lnTo>
                  <a:pt x="1221262" y="2857499"/>
                </a:lnTo>
                <a:lnTo>
                  <a:pt x="1261262" y="2895599"/>
                </a:lnTo>
                <a:lnTo>
                  <a:pt x="1302181" y="2920999"/>
                </a:lnTo>
                <a:lnTo>
                  <a:pt x="1343964" y="2946399"/>
                </a:lnTo>
                <a:lnTo>
                  <a:pt x="1386553" y="2959099"/>
                </a:lnTo>
                <a:lnTo>
                  <a:pt x="1429893" y="2984499"/>
                </a:lnTo>
                <a:lnTo>
                  <a:pt x="1429893" y="2857499"/>
                </a:lnTo>
                <a:lnTo>
                  <a:pt x="1387470" y="2832099"/>
                </a:lnTo>
                <a:lnTo>
                  <a:pt x="1346047" y="2806699"/>
                </a:lnTo>
                <a:lnTo>
                  <a:pt x="1305685" y="2781299"/>
                </a:lnTo>
                <a:lnTo>
                  <a:pt x="1266446" y="2743199"/>
                </a:lnTo>
                <a:lnTo>
                  <a:pt x="1228393" y="2717799"/>
                </a:lnTo>
                <a:lnTo>
                  <a:pt x="1191589" y="2692399"/>
                </a:lnTo>
                <a:lnTo>
                  <a:pt x="1156094" y="2654299"/>
                </a:lnTo>
                <a:lnTo>
                  <a:pt x="1121973" y="2616199"/>
                </a:lnTo>
                <a:lnTo>
                  <a:pt x="1089288" y="2590799"/>
                </a:lnTo>
                <a:lnTo>
                  <a:pt x="1058099" y="2552699"/>
                </a:lnTo>
                <a:lnTo>
                  <a:pt x="1028472" y="2514599"/>
                </a:lnTo>
                <a:lnTo>
                  <a:pt x="1000466" y="2476499"/>
                </a:lnTo>
                <a:lnTo>
                  <a:pt x="974145" y="2425699"/>
                </a:lnTo>
                <a:lnTo>
                  <a:pt x="949572" y="2387599"/>
                </a:lnTo>
                <a:lnTo>
                  <a:pt x="926808" y="2349499"/>
                </a:lnTo>
                <a:lnTo>
                  <a:pt x="905916" y="2311399"/>
                </a:lnTo>
                <a:lnTo>
                  <a:pt x="886958" y="2260599"/>
                </a:lnTo>
                <a:lnTo>
                  <a:pt x="869997" y="2222499"/>
                </a:lnTo>
                <a:lnTo>
                  <a:pt x="855096" y="2171699"/>
                </a:lnTo>
                <a:lnTo>
                  <a:pt x="842315" y="2120899"/>
                </a:lnTo>
                <a:lnTo>
                  <a:pt x="831719" y="2070099"/>
                </a:lnTo>
                <a:lnTo>
                  <a:pt x="823368" y="2031999"/>
                </a:lnTo>
                <a:lnTo>
                  <a:pt x="817327" y="1981199"/>
                </a:lnTo>
                <a:lnTo>
                  <a:pt x="813656" y="1930399"/>
                </a:lnTo>
                <a:lnTo>
                  <a:pt x="812419" y="1879599"/>
                </a:lnTo>
                <a:lnTo>
                  <a:pt x="813479" y="1828799"/>
                </a:lnTo>
                <a:lnTo>
                  <a:pt x="816631" y="1790699"/>
                </a:lnTo>
                <a:lnTo>
                  <a:pt x="821826" y="1739899"/>
                </a:lnTo>
                <a:lnTo>
                  <a:pt x="829020" y="1689099"/>
                </a:lnTo>
                <a:lnTo>
                  <a:pt x="838166" y="1650999"/>
                </a:lnTo>
                <a:lnTo>
                  <a:pt x="849218" y="1600199"/>
                </a:lnTo>
                <a:lnTo>
                  <a:pt x="862129" y="1562099"/>
                </a:lnTo>
                <a:lnTo>
                  <a:pt x="876853" y="1511299"/>
                </a:lnTo>
                <a:lnTo>
                  <a:pt x="893345" y="1473199"/>
                </a:lnTo>
                <a:lnTo>
                  <a:pt x="911558" y="1435099"/>
                </a:lnTo>
                <a:lnTo>
                  <a:pt x="931445" y="1396999"/>
                </a:lnTo>
                <a:lnTo>
                  <a:pt x="952961" y="1358899"/>
                </a:lnTo>
                <a:lnTo>
                  <a:pt x="976059" y="1320799"/>
                </a:lnTo>
                <a:lnTo>
                  <a:pt x="1000693" y="1282699"/>
                </a:lnTo>
                <a:lnTo>
                  <a:pt x="1026816" y="1244599"/>
                </a:lnTo>
                <a:lnTo>
                  <a:pt x="1054384" y="1206499"/>
                </a:lnTo>
                <a:lnTo>
                  <a:pt x="1083349" y="1168399"/>
                </a:lnTo>
                <a:lnTo>
                  <a:pt x="1113665" y="1142999"/>
                </a:lnTo>
                <a:lnTo>
                  <a:pt x="1145286" y="1104899"/>
                </a:lnTo>
                <a:lnTo>
                  <a:pt x="1178166" y="1079499"/>
                </a:lnTo>
                <a:lnTo>
                  <a:pt x="1212258" y="1054099"/>
                </a:lnTo>
                <a:lnTo>
                  <a:pt x="1247517" y="1015999"/>
                </a:lnTo>
                <a:lnTo>
                  <a:pt x="1283896" y="990599"/>
                </a:lnTo>
                <a:lnTo>
                  <a:pt x="1321349" y="965199"/>
                </a:lnTo>
                <a:lnTo>
                  <a:pt x="1359829" y="952499"/>
                </a:lnTo>
                <a:lnTo>
                  <a:pt x="1399291" y="927099"/>
                </a:lnTo>
                <a:lnTo>
                  <a:pt x="1439688" y="901699"/>
                </a:lnTo>
                <a:lnTo>
                  <a:pt x="1523104" y="876299"/>
                </a:lnTo>
                <a:lnTo>
                  <a:pt x="1566029" y="850899"/>
                </a:lnTo>
                <a:lnTo>
                  <a:pt x="1609706" y="838199"/>
                </a:lnTo>
                <a:lnTo>
                  <a:pt x="1654086" y="838199"/>
                </a:lnTo>
                <a:lnTo>
                  <a:pt x="1744775" y="812799"/>
                </a:lnTo>
                <a:lnTo>
                  <a:pt x="2412374" y="812799"/>
                </a:lnTo>
                <a:lnTo>
                  <a:pt x="2372403" y="787399"/>
                </a:lnTo>
                <a:lnTo>
                  <a:pt x="2331595" y="774699"/>
                </a:lnTo>
                <a:lnTo>
                  <a:pt x="2289983" y="749299"/>
                </a:lnTo>
                <a:lnTo>
                  <a:pt x="2116183" y="698499"/>
                </a:lnTo>
                <a:lnTo>
                  <a:pt x="2071064" y="685799"/>
                </a:lnTo>
                <a:close/>
              </a:path>
              <a:path w="4062729" h="6616700">
                <a:moveTo>
                  <a:pt x="2412374" y="812799"/>
                </a:moveTo>
                <a:lnTo>
                  <a:pt x="2028250" y="812799"/>
                </a:lnTo>
                <a:lnTo>
                  <a:pt x="2165029" y="850899"/>
                </a:lnTo>
                <a:lnTo>
                  <a:pt x="2294141" y="888999"/>
                </a:lnTo>
                <a:lnTo>
                  <a:pt x="2335280" y="914399"/>
                </a:lnTo>
                <a:lnTo>
                  <a:pt x="2375399" y="927099"/>
                </a:lnTo>
                <a:lnTo>
                  <a:pt x="2414458" y="952499"/>
                </a:lnTo>
                <a:lnTo>
                  <a:pt x="2452413" y="977899"/>
                </a:lnTo>
                <a:lnTo>
                  <a:pt x="2489224" y="1003299"/>
                </a:lnTo>
                <a:lnTo>
                  <a:pt x="2524849" y="1028699"/>
                </a:lnTo>
                <a:lnTo>
                  <a:pt x="2559245" y="1066799"/>
                </a:lnTo>
                <a:lnTo>
                  <a:pt x="2592371" y="1092199"/>
                </a:lnTo>
                <a:lnTo>
                  <a:pt x="2624185" y="1117599"/>
                </a:lnTo>
                <a:lnTo>
                  <a:pt x="2654645" y="1155699"/>
                </a:lnTo>
                <a:lnTo>
                  <a:pt x="2683709" y="1193799"/>
                </a:lnTo>
                <a:lnTo>
                  <a:pt x="2711337" y="1231899"/>
                </a:lnTo>
                <a:lnTo>
                  <a:pt x="2737485" y="1269999"/>
                </a:lnTo>
                <a:lnTo>
                  <a:pt x="2762111" y="1308099"/>
                </a:lnTo>
                <a:lnTo>
                  <a:pt x="2785175" y="1346199"/>
                </a:lnTo>
                <a:lnTo>
                  <a:pt x="2806635" y="1384299"/>
                </a:lnTo>
                <a:lnTo>
                  <a:pt x="2826447" y="1422399"/>
                </a:lnTo>
                <a:lnTo>
                  <a:pt x="2844571" y="1460499"/>
                </a:lnTo>
                <a:lnTo>
                  <a:pt x="2860965" y="1511299"/>
                </a:lnTo>
                <a:lnTo>
                  <a:pt x="2875587" y="1549399"/>
                </a:lnTo>
                <a:lnTo>
                  <a:pt x="2888395" y="1600199"/>
                </a:lnTo>
                <a:lnTo>
                  <a:pt x="2899348" y="1638299"/>
                </a:lnTo>
                <a:lnTo>
                  <a:pt x="2908402" y="1689099"/>
                </a:lnTo>
                <a:lnTo>
                  <a:pt x="2915518" y="1739899"/>
                </a:lnTo>
                <a:lnTo>
                  <a:pt x="2920652" y="1777999"/>
                </a:lnTo>
                <a:lnTo>
                  <a:pt x="2923763" y="1828799"/>
                </a:lnTo>
                <a:lnTo>
                  <a:pt x="2924809" y="1879599"/>
                </a:lnTo>
                <a:lnTo>
                  <a:pt x="2923709" y="1930399"/>
                </a:lnTo>
                <a:lnTo>
                  <a:pt x="2920430" y="1981199"/>
                </a:lnTo>
                <a:lnTo>
                  <a:pt x="2915004" y="2031999"/>
                </a:lnTo>
                <a:lnTo>
                  <a:pt x="2907462" y="2082799"/>
                </a:lnTo>
                <a:lnTo>
                  <a:pt x="2897838" y="2133599"/>
                </a:lnTo>
                <a:lnTo>
                  <a:pt x="2886162" y="2171699"/>
                </a:lnTo>
                <a:lnTo>
                  <a:pt x="2872467" y="2222499"/>
                </a:lnTo>
                <a:lnTo>
                  <a:pt x="2856785" y="2273299"/>
                </a:lnTo>
                <a:lnTo>
                  <a:pt x="2839148" y="2311399"/>
                </a:lnTo>
                <a:lnTo>
                  <a:pt x="2819589" y="2362199"/>
                </a:lnTo>
                <a:lnTo>
                  <a:pt x="2798138" y="2400299"/>
                </a:lnTo>
                <a:lnTo>
                  <a:pt x="2774827" y="2438399"/>
                </a:lnTo>
                <a:lnTo>
                  <a:pt x="2749690" y="2489199"/>
                </a:lnTo>
                <a:lnTo>
                  <a:pt x="2722758" y="2527299"/>
                </a:lnTo>
                <a:lnTo>
                  <a:pt x="2694063" y="2565399"/>
                </a:lnTo>
                <a:lnTo>
                  <a:pt x="2663637" y="2603499"/>
                </a:lnTo>
                <a:lnTo>
                  <a:pt x="2631511" y="2641599"/>
                </a:lnTo>
                <a:lnTo>
                  <a:pt x="2597719" y="2666999"/>
                </a:lnTo>
                <a:lnTo>
                  <a:pt x="2562292" y="2705099"/>
                </a:lnTo>
                <a:lnTo>
                  <a:pt x="2525261" y="2743199"/>
                </a:lnTo>
                <a:lnTo>
                  <a:pt x="2486660" y="2768599"/>
                </a:lnTo>
                <a:lnTo>
                  <a:pt x="2446519" y="2793999"/>
                </a:lnTo>
                <a:lnTo>
                  <a:pt x="2404872" y="2819399"/>
                </a:lnTo>
                <a:lnTo>
                  <a:pt x="2453576" y="2793999"/>
                </a:lnTo>
                <a:lnTo>
                  <a:pt x="2632329" y="2793999"/>
                </a:lnTo>
                <a:lnTo>
                  <a:pt x="2668796" y="2755899"/>
                </a:lnTo>
                <a:lnTo>
                  <a:pt x="2703895" y="2730499"/>
                </a:lnTo>
                <a:lnTo>
                  <a:pt x="2737583" y="2692399"/>
                </a:lnTo>
                <a:lnTo>
                  <a:pt x="2769818" y="2666999"/>
                </a:lnTo>
                <a:lnTo>
                  <a:pt x="2800557" y="2628899"/>
                </a:lnTo>
                <a:lnTo>
                  <a:pt x="2829759" y="2590799"/>
                </a:lnTo>
                <a:lnTo>
                  <a:pt x="2857382" y="2539999"/>
                </a:lnTo>
                <a:lnTo>
                  <a:pt x="2883383" y="2501899"/>
                </a:lnTo>
                <a:lnTo>
                  <a:pt x="2907722" y="2463799"/>
                </a:lnTo>
                <a:lnTo>
                  <a:pt x="2930354" y="2412999"/>
                </a:lnTo>
                <a:lnTo>
                  <a:pt x="2951239" y="2374899"/>
                </a:lnTo>
                <a:lnTo>
                  <a:pt x="2970335" y="2324099"/>
                </a:lnTo>
                <a:lnTo>
                  <a:pt x="2987599" y="2273299"/>
                </a:lnTo>
                <a:lnTo>
                  <a:pt x="3002990" y="2235199"/>
                </a:lnTo>
                <a:lnTo>
                  <a:pt x="3016465" y="2184399"/>
                </a:lnTo>
                <a:lnTo>
                  <a:pt x="3027982" y="2133599"/>
                </a:lnTo>
                <a:lnTo>
                  <a:pt x="3037499" y="2082799"/>
                </a:lnTo>
                <a:lnTo>
                  <a:pt x="3044975" y="2031999"/>
                </a:lnTo>
                <a:lnTo>
                  <a:pt x="3050367" y="1981199"/>
                </a:lnTo>
                <a:lnTo>
                  <a:pt x="3053633" y="1930399"/>
                </a:lnTo>
                <a:lnTo>
                  <a:pt x="3054730" y="1879599"/>
                </a:lnTo>
                <a:lnTo>
                  <a:pt x="3053808" y="1828799"/>
                </a:lnTo>
                <a:lnTo>
                  <a:pt x="3051064" y="1790699"/>
                </a:lnTo>
                <a:lnTo>
                  <a:pt x="3046532" y="1739899"/>
                </a:lnTo>
                <a:lnTo>
                  <a:pt x="3040246" y="1689099"/>
                </a:lnTo>
                <a:lnTo>
                  <a:pt x="3032240" y="1650999"/>
                </a:lnTo>
                <a:lnTo>
                  <a:pt x="3022548" y="1600199"/>
                </a:lnTo>
                <a:lnTo>
                  <a:pt x="3011204" y="1562099"/>
                </a:lnTo>
                <a:lnTo>
                  <a:pt x="2998242" y="1511299"/>
                </a:lnTo>
                <a:lnTo>
                  <a:pt x="2983695" y="1473199"/>
                </a:lnTo>
                <a:lnTo>
                  <a:pt x="2967599" y="1422399"/>
                </a:lnTo>
                <a:lnTo>
                  <a:pt x="2949986" y="1384299"/>
                </a:lnTo>
                <a:lnTo>
                  <a:pt x="2930890" y="1346199"/>
                </a:lnTo>
                <a:lnTo>
                  <a:pt x="2910347" y="1308099"/>
                </a:lnTo>
                <a:lnTo>
                  <a:pt x="2888388" y="1269999"/>
                </a:lnTo>
                <a:lnTo>
                  <a:pt x="2865050" y="1231899"/>
                </a:lnTo>
                <a:lnTo>
                  <a:pt x="2840365" y="1193799"/>
                </a:lnTo>
                <a:lnTo>
                  <a:pt x="2814367" y="1155699"/>
                </a:lnTo>
                <a:lnTo>
                  <a:pt x="2787091" y="1117599"/>
                </a:lnTo>
                <a:lnTo>
                  <a:pt x="2758570" y="1079499"/>
                </a:lnTo>
                <a:lnTo>
                  <a:pt x="2728838" y="1054099"/>
                </a:lnTo>
                <a:lnTo>
                  <a:pt x="2697930" y="1015999"/>
                </a:lnTo>
                <a:lnTo>
                  <a:pt x="2665879" y="990599"/>
                </a:lnTo>
                <a:lnTo>
                  <a:pt x="2632719" y="952499"/>
                </a:lnTo>
                <a:lnTo>
                  <a:pt x="2598484" y="927099"/>
                </a:lnTo>
                <a:lnTo>
                  <a:pt x="2563208" y="901699"/>
                </a:lnTo>
                <a:lnTo>
                  <a:pt x="2526925" y="876299"/>
                </a:lnTo>
                <a:lnTo>
                  <a:pt x="2489669" y="850899"/>
                </a:lnTo>
                <a:lnTo>
                  <a:pt x="2451474" y="825499"/>
                </a:lnTo>
                <a:lnTo>
                  <a:pt x="2412374" y="812799"/>
                </a:lnTo>
                <a:close/>
              </a:path>
              <a:path w="4062729" h="6616700">
                <a:moveTo>
                  <a:pt x="1975918" y="1333499"/>
                </a:moveTo>
                <a:lnTo>
                  <a:pt x="1785694" y="1333499"/>
                </a:lnTo>
                <a:lnTo>
                  <a:pt x="1738787" y="1346199"/>
                </a:lnTo>
                <a:lnTo>
                  <a:pt x="1693841" y="1358899"/>
                </a:lnTo>
                <a:lnTo>
                  <a:pt x="1650970" y="1371599"/>
                </a:lnTo>
                <a:lnTo>
                  <a:pt x="1610287" y="1396999"/>
                </a:lnTo>
                <a:lnTo>
                  <a:pt x="1571906" y="1422399"/>
                </a:lnTo>
                <a:lnTo>
                  <a:pt x="1535941" y="1447799"/>
                </a:lnTo>
                <a:lnTo>
                  <a:pt x="1502506" y="1473199"/>
                </a:lnTo>
                <a:lnTo>
                  <a:pt x="1471715" y="1511299"/>
                </a:lnTo>
                <a:lnTo>
                  <a:pt x="1443681" y="1549399"/>
                </a:lnTo>
                <a:lnTo>
                  <a:pt x="1418520" y="1574799"/>
                </a:lnTo>
                <a:lnTo>
                  <a:pt x="1396343" y="1612899"/>
                </a:lnTo>
                <a:lnTo>
                  <a:pt x="1377266" y="1663699"/>
                </a:lnTo>
                <a:lnTo>
                  <a:pt x="1361402" y="1701799"/>
                </a:lnTo>
                <a:lnTo>
                  <a:pt x="1348866" y="1739899"/>
                </a:lnTo>
                <a:lnTo>
                  <a:pt x="1339770" y="1790699"/>
                </a:lnTo>
                <a:lnTo>
                  <a:pt x="1334229" y="1828799"/>
                </a:lnTo>
                <a:lnTo>
                  <a:pt x="1332357" y="1879599"/>
                </a:lnTo>
                <a:lnTo>
                  <a:pt x="1334347" y="1930399"/>
                </a:lnTo>
                <a:lnTo>
                  <a:pt x="1340319" y="1981199"/>
                </a:lnTo>
                <a:lnTo>
                  <a:pt x="1350271" y="2031999"/>
                </a:lnTo>
                <a:lnTo>
                  <a:pt x="1364205" y="2070099"/>
                </a:lnTo>
                <a:lnTo>
                  <a:pt x="1382120" y="2120899"/>
                </a:lnTo>
                <a:lnTo>
                  <a:pt x="1404016" y="2158999"/>
                </a:lnTo>
                <a:lnTo>
                  <a:pt x="1429893" y="2209799"/>
                </a:lnTo>
                <a:lnTo>
                  <a:pt x="1429893" y="2133599"/>
                </a:lnTo>
                <a:lnTo>
                  <a:pt x="1432145" y="2095499"/>
                </a:lnTo>
                <a:lnTo>
                  <a:pt x="1438777" y="2044699"/>
                </a:lnTo>
                <a:lnTo>
                  <a:pt x="1449598" y="2006599"/>
                </a:lnTo>
                <a:lnTo>
                  <a:pt x="1464417" y="1955799"/>
                </a:lnTo>
                <a:lnTo>
                  <a:pt x="1483044" y="1917699"/>
                </a:lnTo>
                <a:lnTo>
                  <a:pt x="1505290" y="1879599"/>
                </a:lnTo>
                <a:lnTo>
                  <a:pt x="1530965" y="1841499"/>
                </a:lnTo>
                <a:lnTo>
                  <a:pt x="1559877" y="1816099"/>
                </a:lnTo>
                <a:lnTo>
                  <a:pt x="1591837" y="1790699"/>
                </a:lnTo>
                <a:lnTo>
                  <a:pt x="1626656" y="1765299"/>
                </a:lnTo>
                <a:lnTo>
                  <a:pt x="1664142" y="1739899"/>
                </a:lnTo>
                <a:lnTo>
                  <a:pt x="1704105" y="1714499"/>
                </a:lnTo>
                <a:lnTo>
                  <a:pt x="1746356" y="1701799"/>
                </a:lnTo>
                <a:lnTo>
                  <a:pt x="1790705" y="1689099"/>
                </a:lnTo>
                <a:lnTo>
                  <a:pt x="2399117" y="1689099"/>
                </a:lnTo>
                <a:lnTo>
                  <a:pt x="2387499" y="1663699"/>
                </a:lnTo>
                <a:lnTo>
                  <a:pt x="2366746" y="1612899"/>
                </a:lnTo>
                <a:lnTo>
                  <a:pt x="2342865" y="1574799"/>
                </a:lnTo>
                <a:lnTo>
                  <a:pt x="2316057" y="1549399"/>
                </a:lnTo>
                <a:lnTo>
                  <a:pt x="2286520" y="1511299"/>
                </a:lnTo>
                <a:lnTo>
                  <a:pt x="2254455" y="1473199"/>
                </a:lnTo>
                <a:lnTo>
                  <a:pt x="2220059" y="1447799"/>
                </a:lnTo>
                <a:lnTo>
                  <a:pt x="2183533" y="1422399"/>
                </a:lnTo>
                <a:lnTo>
                  <a:pt x="2145075" y="1396999"/>
                </a:lnTo>
                <a:lnTo>
                  <a:pt x="2104885" y="1371599"/>
                </a:lnTo>
                <a:lnTo>
                  <a:pt x="2020107" y="1346199"/>
                </a:lnTo>
                <a:lnTo>
                  <a:pt x="1975918" y="1333499"/>
                </a:lnTo>
                <a:close/>
              </a:path>
              <a:path w="4062729" h="6616700">
                <a:moveTo>
                  <a:pt x="2399117" y="1689099"/>
                </a:moveTo>
                <a:lnTo>
                  <a:pt x="2011511" y="1689099"/>
                </a:lnTo>
                <a:lnTo>
                  <a:pt x="2055848" y="1701799"/>
                </a:lnTo>
                <a:lnTo>
                  <a:pt x="2098093" y="1714499"/>
                </a:lnTo>
                <a:lnTo>
                  <a:pt x="2138054" y="1739899"/>
                </a:lnTo>
                <a:lnTo>
                  <a:pt x="2175541" y="1765299"/>
                </a:lnTo>
                <a:lnTo>
                  <a:pt x="2210362" y="1790699"/>
                </a:lnTo>
                <a:lnTo>
                  <a:pt x="2242327" y="1816099"/>
                </a:lnTo>
                <a:lnTo>
                  <a:pt x="2271246" y="1841499"/>
                </a:lnTo>
                <a:lnTo>
                  <a:pt x="2296928" y="1879599"/>
                </a:lnTo>
                <a:lnTo>
                  <a:pt x="2319182" y="1917699"/>
                </a:lnTo>
                <a:lnTo>
                  <a:pt x="2337817" y="1955799"/>
                </a:lnTo>
                <a:lnTo>
                  <a:pt x="2352644" y="2006599"/>
                </a:lnTo>
                <a:lnTo>
                  <a:pt x="2363470" y="2044699"/>
                </a:lnTo>
                <a:lnTo>
                  <a:pt x="2370105" y="2095499"/>
                </a:lnTo>
                <a:lnTo>
                  <a:pt x="2372360" y="2133599"/>
                </a:lnTo>
                <a:lnTo>
                  <a:pt x="2391607" y="2095499"/>
                </a:lnTo>
                <a:lnTo>
                  <a:pt x="2409293" y="2044699"/>
                </a:lnTo>
                <a:lnTo>
                  <a:pt x="2423859" y="1993899"/>
                </a:lnTo>
                <a:lnTo>
                  <a:pt x="2433742" y="1943099"/>
                </a:lnTo>
                <a:lnTo>
                  <a:pt x="2437384" y="1879599"/>
                </a:lnTo>
                <a:lnTo>
                  <a:pt x="2435255" y="1828799"/>
                </a:lnTo>
                <a:lnTo>
                  <a:pt x="2429003" y="1790699"/>
                </a:lnTo>
                <a:lnTo>
                  <a:pt x="2418827" y="1739899"/>
                </a:lnTo>
                <a:lnTo>
                  <a:pt x="2404926" y="1701799"/>
                </a:lnTo>
                <a:lnTo>
                  <a:pt x="2399117" y="1689099"/>
                </a:lnTo>
                <a:close/>
              </a:path>
              <a:path w="4062729" h="6616700">
                <a:moveTo>
                  <a:pt x="1884934" y="1320799"/>
                </a:moveTo>
                <a:lnTo>
                  <a:pt x="1834447" y="1333499"/>
                </a:lnTo>
                <a:lnTo>
                  <a:pt x="1930793" y="1333499"/>
                </a:lnTo>
                <a:lnTo>
                  <a:pt x="1884934" y="1320799"/>
                </a:lnTo>
                <a:close/>
              </a:path>
              <a:path w="4062729" h="6616700">
                <a:moveTo>
                  <a:pt x="1932247" y="673099"/>
                </a:moveTo>
                <a:lnTo>
                  <a:pt x="1837554" y="673099"/>
                </a:lnTo>
                <a:lnTo>
                  <a:pt x="1790563" y="685799"/>
                </a:lnTo>
                <a:lnTo>
                  <a:pt x="1979062" y="685799"/>
                </a:lnTo>
                <a:lnTo>
                  <a:pt x="1932247" y="673099"/>
                </a:lnTo>
                <a:close/>
              </a:path>
              <a:path w="4062729" h="6616700">
                <a:moveTo>
                  <a:pt x="2171723" y="12700"/>
                </a:moveTo>
                <a:lnTo>
                  <a:pt x="1598112" y="12700"/>
                </a:lnTo>
                <a:lnTo>
                  <a:pt x="1505346" y="38100"/>
                </a:lnTo>
                <a:lnTo>
                  <a:pt x="2264479" y="38100"/>
                </a:lnTo>
                <a:lnTo>
                  <a:pt x="2171723" y="12700"/>
                </a:lnTo>
                <a:close/>
              </a:path>
              <a:path w="4062729" h="6616700">
                <a:moveTo>
                  <a:pt x="2077467" y="0"/>
                </a:moveTo>
                <a:lnTo>
                  <a:pt x="1692378" y="0"/>
                </a:lnTo>
                <a:lnTo>
                  <a:pt x="1645065" y="12700"/>
                </a:lnTo>
                <a:lnTo>
                  <a:pt x="2124775" y="12700"/>
                </a:lnTo>
                <a:lnTo>
                  <a:pt x="2077467" y="0"/>
                </a:lnTo>
                <a:close/>
              </a:path>
            </a:pathLst>
          </a:custGeom>
          <a:solidFill>
            <a:srgbClr val="BEBEBE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277" y="1159763"/>
            <a:ext cx="1137285" cy="1270"/>
          </a:xfrm>
          <a:custGeom>
            <a:avLst/>
            <a:gdLst/>
            <a:ahLst/>
            <a:cxnLst/>
            <a:rect l="l" t="t" r="r" b="b"/>
            <a:pathLst>
              <a:path w="1137285" h="1269">
                <a:moveTo>
                  <a:pt x="0" y="0"/>
                </a:moveTo>
                <a:lnTo>
                  <a:pt x="1136904" y="762"/>
                </a:lnTo>
              </a:path>
            </a:pathLst>
          </a:custGeom>
          <a:ln w="38100">
            <a:solidFill>
              <a:srgbClr val="B5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050" y="391921"/>
            <a:ext cx="35610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AUDIENCE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531" y="1276389"/>
            <a:ext cx="3341370" cy="329565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10" dirty="0">
                <a:solidFill>
                  <a:srgbClr val="F1F1F1"/>
                </a:solidFill>
                <a:latin typeface="Lucida Sans"/>
                <a:cs typeface="Lucida Sans"/>
              </a:rPr>
              <a:t>EXPATRIATES </a:t>
            </a:r>
            <a:r>
              <a:rPr sz="1800" b="1" spc="35" dirty="0">
                <a:solidFill>
                  <a:srgbClr val="F1F1F1"/>
                </a:solidFill>
                <a:latin typeface="Lucida Sans"/>
                <a:cs typeface="Lucida Sans"/>
              </a:rPr>
              <a:t>IN</a:t>
            </a:r>
            <a:r>
              <a:rPr sz="1800" b="1" spc="-140" dirty="0">
                <a:solidFill>
                  <a:srgbClr val="F1F1F1"/>
                </a:solidFill>
                <a:latin typeface="Lucida Sans"/>
                <a:cs typeface="Lucida Sans"/>
              </a:rPr>
              <a:t> </a:t>
            </a:r>
            <a:r>
              <a:rPr sz="1800" b="1" spc="-25" dirty="0">
                <a:solidFill>
                  <a:srgbClr val="F1F1F1"/>
                </a:solidFill>
                <a:latin typeface="Lucida Sans"/>
                <a:cs typeface="Lucida Sans"/>
              </a:rPr>
              <a:t>DUBAI</a:t>
            </a:r>
            <a:endParaRPr sz="1800">
              <a:latin typeface="Lucida Sans"/>
              <a:cs typeface="Lucida Sans"/>
            </a:endParaRPr>
          </a:p>
          <a:p>
            <a:pPr marL="19050" marR="43180">
              <a:lnSpc>
                <a:spcPts val="2520"/>
              </a:lnSpc>
              <a:spcBef>
                <a:spcPts val="150"/>
              </a:spcBef>
            </a:pPr>
            <a:r>
              <a:rPr sz="1400" spc="70" dirty="0">
                <a:solidFill>
                  <a:srgbClr val="D9D9D9"/>
                </a:solidFill>
                <a:latin typeface="Calibri"/>
                <a:cs typeface="Calibri"/>
              </a:rPr>
              <a:t>The </a:t>
            </a:r>
            <a:r>
              <a:rPr sz="1400" spc="75" dirty="0">
                <a:solidFill>
                  <a:srgbClr val="D9D9D9"/>
                </a:solidFill>
                <a:latin typeface="Calibri"/>
                <a:cs typeface="Calibri"/>
              </a:rPr>
              <a:t>business </a:t>
            </a:r>
            <a:r>
              <a:rPr sz="1400" spc="-10" dirty="0">
                <a:solidFill>
                  <a:srgbClr val="D9D9D9"/>
                </a:solidFill>
                <a:latin typeface="Calibri"/>
                <a:cs typeface="Calibri"/>
              </a:rPr>
              <a:t>will </a:t>
            </a:r>
            <a:r>
              <a:rPr sz="1400" spc="80" dirty="0">
                <a:solidFill>
                  <a:srgbClr val="D9D9D9"/>
                </a:solidFill>
                <a:latin typeface="Calibri"/>
                <a:cs typeface="Calibri"/>
              </a:rPr>
              <a:t>be </a:t>
            </a:r>
            <a:r>
              <a:rPr sz="1400" spc="45" dirty="0">
                <a:solidFill>
                  <a:srgbClr val="D9D9D9"/>
                </a:solidFill>
                <a:latin typeface="Calibri"/>
                <a:cs typeface="Calibri"/>
              </a:rPr>
              <a:t>targeting expatriates  </a:t>
            </a:r>
            <a:r>
              <a:rPr sz="1400" spc="35" dirty="0">
                <a:solidFill>
                  <a:srgbClr val="D9D9D9"/>
                </a:solidFill>
                <a:latin typeface="Calibri"/>
                <a:cs typeface="Calibri"/>
              </a:rPr>
              <a:t>in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Dubai, </a:t>
            </a:r>
            <a:r>
              <a:rPr sz="1400" spc="40" dirty="0">
                <a:solidFill>
                  <a:srgbClr val="D9D9D9"/>
                </a:solidFill>
                <a:latin typeface="Calibri"/>
                <a:cs typeface="Calibri"/>
              </a:rPr>
              <a:t>international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buyers, </a:t>
            </a:r>
            <a:r>
              <a:rPr sz="1400" spc="5" dirty="0">
                <a:solidFill>
                  <a:srgbClr val="D9D9D9"/>
                </a:solidFill>
                <a:latin typeface="Calibri"/>
                <a:cs typeface="Calibri"/>
              </a:rPr>
              <a:t>Jewelry  </a:t>
            </a:r>
            <a:r>
              <a:rPr sz="1400" spc="45" dirty="0">
                <a:solidFill>
                  <a:srgbClr val="D9D9D9"/>
                </a:solidFill>
                <a:latin typeface="Calibri"/>
                <a:cs typeface="Calibri"/>
              </a:rPr>
              <a:t>lovers </a:t>
            </a: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who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are </a:t>
            </a:r>
            <a:r>
              <a:rPr sz="1400" spc="65" dirty="0">
                <a:solidFill>
                  <a:srgbClr val="D9D9D9"/>
                </a:solidFill>
                <a:latin typeface="Calibri"/>
                <a:cs typeface="Calibri"/>
              </a:rPr>
              <a:t>design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oriented </a:t>
            </a: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who </a:t>
            </a:r>
            <a:r>
              <a:rPr sz="1400" spc="15" dirty="0">
                <a:solidFill>
                  <a:srgbClr val="D9D9D9"/>
                </a:solidFill>
                <a:latin typeface="Calibri"/>
                <a:cs typeface="Calibri"/>
              </a:rPr>
              <a:t>like  </a:t>
            </a:r>
            <a:r>
              <a:rPr sz="1400" spc="65" dirty="0">
                <a:solidFill>
                  <a:srgbClr val="D9D9D9"/>
                </a:solidFill>
                <a:latin typeface="Calibri"/>
                <a:cs typeface="Calibri"/>
              </a:rPr>
              <a:t>customized </a:t>
            </a:r>
            <a:r>
              <a:rPr sz="1400" spc="80" dirty="0">
                <a:solidFill>
                  <a:srgbClr val="D9D9D9"/>
                </a:solidFill>
                <a:latin typeface="Calibri"/>
                <a:cs typeface="Calibri"/>
              </a:rPr>
              <a:t>one </a:t>
            </a:r>
            <a:r>
              <a:rPr sz="1400" spc="35" dirty="0">
                <a:solidFill>
                  <a:srgbClr val="D9D9D9"/>
                </a:solidFill>
                <a:latin typeface="Calibri"/>
                <a:cs typeface="Calibri"/>
              </a:rPr>
              <a:t>of </a:t>
            </a:r>
            <a:r>
              <a:rPr sz="1400" spc="70" dirty="0">
                <a:solidFill>
                  <a:srgbClr val="D9D9D9"/>
                </a:solidFill>
                <a:latin typeface="Calibri"/>
                <a:cs typeface="Calibri"/>
              </a:rPr>
              <a:t>a </a:t>
            </a: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kind</a:t>
            </a:r>
            <a:r>
              <a:rPr sz="1400" spc="-3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D9D9D9"/>
                </a:solidFill>
                <a:latin typeface="Calibri"/>
                <a:cs typeface="Calibri"/>
              </a:rPr>
              <a:t>jewelry.</a:t>
            </a:r>
            <a:endParaRPr sz="1400">
              <a:latin typeface="Calibri"/>
              <a:cs typeface="Calibri"/>
            </a:endParaRPr>
          </a:p>
          <a:p>
            <a:pPr marL="19050" marR="5080">
              <a:lnSpc>
                <a:spcPts val="2520"/>
              </a:lnSpc>
            </a:pPr>
            <a:r>
              <a:rPr sz="1400" spc="70" dirty="0">
                <a:solidFill>
                  <a:srgbClr val="D9D9D9"/>
                </a:solidFill>
                <a:latin typeface="Calibri"/>
                <a:cs typeface="Calibri"/>
              </a:rPr>
              <a:t>The </a:t>
            </a:r>
            <a:r>
              <a:rPr sz="1400" spc="75" dirty="0">
                <a:solidFill>
                  <a:srgbClr val="D9D9D9"/>
                </a:solidFill>
                <a:latin typeface="Calibri"/>
                <a:cs typeface="Calibri"/>
              </a:rPr>
              <a:t>segments </a:t>
            </a:r>
            <a:r>
              <a:rPr sz="1400" spc="35" dirty="0">
                <a:solidFill>
                  <a:srgbClr val="D9D9D9"/>
                </a:solidFill>
                <a:latin typeface="Calibri"/>
                <a:cs typeface="Calibri"/>
              </a:rPr>
              <a:t>of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the </a:t>
            </a:r>
            <a:r>
              <a:rPr sz="1400" spc="45" dirty="0">
                <a:solidFill>
                  <a:srgbClr val="D9D9D9"/>
                </a:solidFill>
                <a:latin typeface="Calibri"/>
                <a:cs typeface="Calibri"/>
              </a:rPr>
              <a:t>expatriates </a:t>
            </a:r>
            <a:r>
              <a:rPr sz="1400" spc="35" dirty="0">
                <a:solidFill>
                  <a:srgbClr val="D9D9D9"/>
                </a:solidFill>
                <a:latin typeface="Calibri"/>
                <a:cs typeface="Calibri"/>
              </a:rPr>
              <a:t>that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the  </a:t>
            </a:r>
            <a:r>
              <a:rPr sz="1400" spc="75" dirty="0">
                <a:solidFill>
                  <a:srgbClr val="D9D9D9"/>
                </a:solidFill>
                <a:latin typeface="Calibri"/>
                <a:cs typeface="Calibri"/>
              </a:rPr>
              <a:t>business </a:t>
            </a:r>
            <a:r>
              <a:rPr sz="1400" spc="-10" dirty="0">
                <a:solidFill>
                  <a:srgbClr val="D9D9D9"/>
                </a:solidFill>
                <a:latin typeface="Calibri"/>
                <a:cs typeface="Calibri"/>
              </a:rPr>
              <a:t>will </a:t>
            </a:r>
            <a:r>
              <a:rPr sz="1400" spc="65" dirty="0">
                <a:solidFill>
                  <a:srgbClr val="D9D9D9"/>
                </a:solidFill>
                <a:latin typeface="Calibri"/>
                <a:cs typeface="Calibri"/>
              </a:rPr>
              <a:t>focus </a:t>
            </a:r>
            <a:r>
              <a:rPr sz="1400" spc="70" dirty="0">
                <a:solidFill>
                  <a:srgbClr val="D9D9D9"/>
                </a:solidFill>
                <a:latin typeface="Calibri"/>
                <a:cs typeface="Calibri"/>
              </a:rPr>
              <a:t>more </a:t>
            </a: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are </a:t>
            </a:r>
            <a:r>
              <a:rPr sz="1400" spc="60" dirty="0">
                <a:solidFill>
                  <a:srgbClr val="D9D9D9"/>
                </a:solidFill>
                <a:latin typeface="Calibri"/>
                <a:cs typeface="Calibri"/>
              </a:rPr>
              <a:t>expats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from  </a:t>
            </a:r>
            <a:r>
              <a:rPr sz="1400" spc="60" dirty="0">
                <a:solidFill>
                  <a:srgbClr val="D9D9D9"/>
                </a:solidFill>
                <a:latin typeface="Calibri"/>
                <a:cs typeface="Calibri"/>
              </a:rPr>
              <a:t>high </a:t>
            </a:r>
            <a:r>
              <a:rPr sz="1400" spc="20" dirty="0">
                <a:solidFill>
                  <a:srgbClr val="D9D9D9"/>
                </a:solidFill>
                <a:latin typeface="Calibri"/>
                <a:cs typeface="Calibri"/>
              </a:rPr>
              <a:t>level </a:t>
            </a:r>
            <a:r>
              <a:rPr sz="1400" spc="65" dirty="0">
                <a:solidFill>
                  <a:srgbClr val="D9D9D9"/>
                </a:solidFill>
                <a:latin typeface="Calibri"/>
                <a:cs typeface="Calibri"/>
              </a:rPr>
              <a:t>income </a:t>
            </a:r>
            <a:r>
              <a:rPr sz="1400" spc="60" dirty="0">
                <a:solidFill>
                  <a:srgbClr val="D9D9D9"/>
                </a:solidFill>
                <a:latin typeface="Calibri"/>
                <a:cs typeface="Calibri"/>
              </a:rPr>
              <a:t>earners. </a:t>
            </a:r>
            <a:r>
              <a:rPr sz="1400" spc="35" dirty="0">
                <a:solidFill>
                  <a:srgbClr val="D9D9D9"/>
                </a:solidFill>
                <a:latin typeface="Calibri"/>
                <a:cs typeface="Calibri"/>
              </a:rPr>
              <a:t>Nationally  </a:t>
            </a:r>
            <a:r>
              <a:rPr sz="1400" spc="60" dirty="0">
                <a:solidFill>
                  <a:srgbClr val="D9D9D9"/>
                </a:solidFill>
                <a:latin typeface="Calibri"/>
                <a:cs typeface="Calibri"/>
              </a:rPr>
              <a:t>focusing </a:t>
            </a:r>
            <a:r>
              <a:rPr sz="1400" spc="85" dirty="0">
                <a:solidFill>
                  <a:srgbClr val="D9D9D9"/>
                </a:solidFill>
                <a:latin typeface="Calibri"/>
                <a:cs typeface="Calibri"/>
              </a:rPr>
              <a:t>on </a:t>
            </a:r>
            <a:r>
              <a:rPr sz="1400" spc="75" dirty="0">
                <a:solidFill>
                  <a:srgbClr val="D9D9D9"/>
                </a:solidFill>
                <a:latin typeface="Calibri"/>
                <a:cs typeface="Calibri"/>
              </a:rPr>
              <a:t>South </a:t>
            </a: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Asian </a:t>
            </a:r>
            <a:r>
              <a:rPr sz="1400" spc="80" dirty="0">
                <a:solidFill>
                  <a:srgbClr val="D9D9D9"/>
                </a:solidFill>
                <a:latin typeface="Calibri"/>
                <a:cs typeface="Calibri"/>
              </a:rPr>
              <a:t>and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Western  </a:t>
            </a:r>
            <a:r>
              <a:rPr sz="1400" spc="60" dirty="0">
                <a:solidFill>
                  <a:srgbClr val="D9D9D9"/>
                </a:solidFill>
                <a:latin typeface="Calibri"/>
                <a:cs typeface="Calibri"/>
              </a:rPr>
              <a:t>countries </a:t>
            </a: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includes </a:t>
            </a:r>
            <a:r>
              <a:rPr sz="1400" spc="65" dirty="0">
                <a:solidFill>
                  <a:srgbClr val="D9D9D9"/>
                </a:solidFill>
                <a:latin typeface="Calibri"/>
                <a:cs typeface="Calibri"/>
              </a:rPr>
              <a:t>both </a:t>
            </a:r>
            <a:r>
              <a:rPr sz="1400" spc="90" dirty="0">
                <a:solidFill>
                  <a:srgbClr val="D9D9D9"/>
                </a:solidFill>
                <a:latin typeface="Calibri"/>
                <a:cs typeface="Calibri"/>
              </a:rPr>
              <a:t>men </a:t>
            </a:r>
            <a:r>
              <a:rPr sz="1400" spc="80" dirty="0">
                <a:solidFill>
                  <a:srgbClr val="D9D9D9"/>
                </a:solidFill>
                <a:latin typeface="Calibri"/>
                <a:cs typeface="Calibri"/>
              </a:rPr>
              <a:t>and</a:t>
            </a:r>
            <a:r>
              <a:rPr sz="1400" spc="-7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women.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531" y="4700055"/>
            <a:ext cx="3442335" cy="169545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F1F1F1"/>
                </a:solidFill>
                <a:latin typeface="Lucida Sans"/>
                <a:cs typeface="Lucida Sans"/>
              </a:rPr>
              <a:t>WHY?</a:t>
            </a:r>
            <a:endParaRPr sz="1800">
              <a:latin typeface="Lucida Sans"/>
              <a:cs typeface="Lucida Sans"/>
            </a:endParaRPr>
          </a:p>
          <a:p>
            <a:pPr marL="19050" marR="5080">
              <a:lnSpc>
                <a:spcPts val="2520"/>
              </a:lnSpc>
              <a:spcBef>
                <a:spcPts val="150"/>
              </a:spcBef>
            </a:pP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This </a:t>
            </a:r>
            <a:r>
              <a:rPr sz="1400" spc="60" dirty="0">
                <a:solidFill>
                  <a:srgbClr val="D9D9D9"/>
                </a:solidFill>
                <a:latin typeface="Calibri"/>
                <a:cs typeface="Calibri"/>
              </a:rPr>
              <a:t>decision </a:t>
            </a:r>
            <a:r>
              <a:rPr sz="1400" spc="80" dirty="0">
                <a:solidFill>
                  <a:srgbClr val="D9D9D9"/>
                </a:solidFill>
                <a:latin typeface="Calibri"/>
                <a:cs typeface="Calibri"/>
              </a:rPr>
              <a:t>has </a:t>
            </a:r>
            <a:r>
              <a:rPr sz="1400" spc="75" dirty="0">
                <a:solidFill>
                  <a:srgbClr val="D9D9D9"/>
                </a:solidFill>
                <a:latin typeface="Calibri"/>
                <a:cs typeface="Calibri"/>
              </a:rPr>
              <a:t>been </a:t>
            </a:r>
            <a:r>
              <a:rPr sz="1400" spc="45" dirty="0">
                <a:solidFill>
                  <a:srgbClr val="D9D9D9"/>
                </a:solidFill>
                <a:latin typeface="Calibri"/>
                <a:cs typeface="Calibri"/>
              </a:rPr>
              <a:t>arrived </a:t>
            </a:r>
            <a:r>
              <a:rPr sz="1400" spc="25" dirty="0">
                <a:solidFill>
                  <a:srgbClr val="D9D9D9"/>
                </a:solidFill>
                <a:latin typeface="Calibri"/>
                <a:cs typeface="Calibri"/>
              </a:rPr>
              <a:t>at </a:t>
            </a:r>
            <a:r>
              <a:rPr sz="1400" spc="85" dirty="0">
                <a:solidFill>
                  <a:srgbClr val="D9D9D9"/>
                </a:solidFill>
                <a:latin typeface="Calibri"/>
                <a:cs typeface="Calibri"/>
              </a:rPr>
              <a:t>due </a:t>
            </a:r>
            <a:r>
              <a:rPr sz="1400" spc="40" dirty="0">
                <a:solidFill>
                  <a:srgbClr val="D9D9D9"/>
                </a:solidFill>
                <a:latin typeface="Calibri"/>
                <a:cs typeface="Calibri"/>
              </a:rPr>
              <a:t>to  </a:t>
            </a:r>
            <a:r>
              <a:rPr sz="1400" spc="45" dirty="0">
                <a:solidFill>
                  <a:srgbClr val="D9D9D9"/>
                </a:solidFill>
                <a:latin typeface="Calibri"/>
                <a:cs typeface="Calibri"/>
              </a:rPr>
              <a:t>varied </a:t>
            </a:r>
            <a:r>
              <a:rPr sz="1400" spc="70" dirty="0">
                <a:solidFill>
                  <a:srgbClr val="D9D9D9"/>
                </a:solidFill>
                <a:latin typeface="Calibri"/>
                <a:cs typeface="Calibri"/>
              </a:rPr>
              <a:t>demographics </a:t>
            </a:r>
            <a:r>
              <a:rPr sz="1400" spc="80" dirty="0">
                <a:solidFill>
                  <a:srgbClr val="D9D9D9"/>
                </a:solidFill>
                <a:latin typeface="Calibri"/>
                <a:cs typeface="Calibri"/>
              </a:rPr>
              <a:t>and </a:t>
            </a:r>
            <a:r>
              <a:rPr sz="1400" spc="65" dirty="0">
                <a:solidFill>
                  <a:srgbClr val="D9D9D9"/>
                </a:solidFill>
                <a:latin typeface="Calibri"/>
                <a:cs typeface="Calibri"/>
              </a:rPr>
              <a:t>psychographic  </a:t>
            </a:r>
            <a:r>
              <a:rPr sz="1400" spc="55" dirty="0">
                <a:solidFill>
                  <a:srgbClr val="D9D9D9"/>
                </a:solidFill>
                <a:latin typeface="Calibri"/>
                <a:cs typeface="Calibri"/>
              </a:rPr>
              <a:t>data </a:t>
            </a:r>
            <a:r>
              <a:rPr sz="1400" spc="35" dirty="0">
                <a:solidFill>
                  <a:srgbClr val="D9D9D9"/>
                </a:solidFill>
                <a:latin typeface="Calibri"/>
                <a:cs typeface="Calibri"/>
              </a:rPr>
              <a:t>that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indicates </a:t>
            </a:r>
            <a:r>
              <a:rPr sz="1400" spc="45" dirty="0">
                <a:solidFill>
                  <a:srgbClr val="D9D9D9"/>
                </a:solidFill>
                <a:latin typeface="Calibri"/>
                <a:cs typeface="Calibri"/>
              </a:rPr>
              <a:t>expatriates </a:t>
            </a:r>
            <a:r>
              <a:rPr sz="1400" spc="50" dirty="0">
                <a:solidFill>
                  <a:srgbClr val="D9D9D9"/>
                </a:solidFill>
                <a:latin typeface="Calibri"/>
                <a:cs typeface="Calibri"/>
              </a:rPr>
              <a:t>would </a:t>
            </a:r>
            <a:r>
              <a:rPr sz="1400" spc="65" dirty="0">
                <a:solidFill>
                  <a:srgbClr val="D9D9D9"/>
                </a:solidFill>
                <a:latin typeface="Calibri"/>
                <a:cs typeface="Calibri"/>
              </a:rPr>
              <a:t>make  </a:t>
            </a:r>
            <a:r>
              <a:rPr sz="1400" spc="40" dirty="0">
                <a:solidFill>
                  <a:srgbClr val="D9D9D9"/>
                </a:solidFill>
                <a:latin typeface="Calibri"/>
                <a:cs typeface="Calibri"/>
              </a:rPr>
              <a:t>for </a:t>
            </a:r>
            <a:r>
              <a:rPr sz="1400" spc="70" dirty="0">
                <a:solidFill>
                  <a:srgbClr val="D9D9D9"/>
                </a:solidFill>
                <a:latin typeface="Calibri"/>
                <a:cs typeface="Calibri"/>
              </a:rPr>
              <a:t>a </a:t>
            </a:r>
            <a:r>
              <a:rPr sz="1400" spc="45" dirty="0">
                <a:solidFill>
                  <a:srgbClr val="D9D9D9"/>
                </a:solidFill>
                <a:latin typeface="Calibri"/>
                <a:cs typeface="Calibri"/>
              </a:rPr>
              <a:t>favorable </a:t>
            </a:r>
            <a:r>
              <a:rPr sz="1400" spc="40" dirty="0">
                <a:solidFill>
                  <a:srgbClr val="D9D9D9"/>
                </a:solidFill>
                <a:latin typeface="Calibri"/>
                <a:cs typeface="Calibri"/>
              </a:rPr>
              <a:t>target market.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4885" y="1397508"/>
            <a:ext cx="3250565" cy="361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solidFill>
                  <a:srgbClr val="BEBEBE"/>
                </a:solidFill>
                <a:latin typeface="Arial"/>
                <a:cs typeface="Arial"/>
              </a:rPr>
              <a:t>Involves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BEBEBE"/>
                </a:solidFill>
                <a:latin typeface="Arial"/>
                <a:cs typeface="Arial"/>
              </a:rPr>
              <a:t>Consumers</a:t>
            </a:r>
            <a:r>
              <a:rPr sz="2800" spc="-140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BEBEBE"/>
                </a:solidFill>
                <a:latin typeface="Arial"/>
                <a:cs typeface="Arial"/>
              </a:rPr>
              <a:t>between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6000" spc="325" dirty="0">
                <a:solidFill>
                  <a:srgbClr val="BEBEBE"/>
                </a:solidFill>
                <a:latin typeface="Calibri"/>
                <a:cs typeface="Calibri"/>
              </a:rPr>
              <a:t>21-35</a:t>
            </a:r>
            <a:r>
              <a:rPr sz="6000" spc="1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6000" spc="240" dirty="0">
                <a:solidFill>
                  <a:srgbClr val="BEBEBE"/>
                </a:solidFill>
                <a:latin typeface="Calibri"/>
                <a:cs typeface="Calibri"/>
              </a:rPr>
              <a:t>yrs</a:t>
            </a:r>
            <a:endParaRPr sz="60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2885"/>
              </a:spcBef>
            </a:pPr>
            <a:r>
              <a:rPr sz="2800" spc="-145" dirty="0">
                <a:solidFill>
                  <a:srgbClr val="BEBEBE"/>
                </a:solidFill>
                <a:latin typeface="Arial"/>
                <a:cs typeface="Arial"/>
              </a:rPr>
              <a:t>&amp; </a:t>
            </a:r>
            <a:r>
              <a:rPr sz="2800" spc="-20" dirty="0">
                <a:solidFill>
                  <a:srgbClr val="BEBEBE"/>
                </a:solidFill>
                <a:latin typeface="Arial"/>
                <a:cs typeface="Arial"/>
              </a:rPr>
              <a:t>Consumers</a:t>
            </a:r>
            <a:r>
              <a:rPr sz="2800" spc="-75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BEBEBE"/>
                </a:solidFill>
                <a:latin typeface="Arial"/>
                <a:cs typeface="Arial"/>
              </a:rPr>
              <a:t>over</a:t>
            </a:r>
            <a:endParaRPr sz="28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135"/>
              </a:spcBef>
            </a:pPr>
            <a:r>
              <a:rPr sz="6000" spc="380" dirty="0">
                <a:solidFill>
                  <a:srgbClr val="BEBEBE"/>
                </a:solidFill>
                <a:latin typeface="Calibri"/>
                <a:cs typeface="Calibri"/>
              </a:rPr>
              <a:t>35</a:t>
            </a:r>
            <a:r>
              <a:rPr sz="6000" spc="18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6000" spc="240" dirty="0">
                <a:solidFill>
                  <a:srgbClr val="BEBEBE"/>
                </a:solidFill>
                <a:latin typeface="Calibri"/>
                <a:cs typeface="Calibri"/>
              </a:rPr>
              <a:t>yrs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22919" y="0"/>
            <a:ext cx="406907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277" y="1159763"/>
            <a:ext cx="1137285" cy="1270"/>
          </a:xfrm>
          <a:custGeom>
            <a:avLst/>
            <a:gdLst/>
            <a:ahLst/>
            <a:cxnLst/>
            <a:rect l="l" t="t" r="r" b="b"/>
            <a:pathLst>
              <a:path w="1137285" h="1269">
                <a:moveTo>
                  <a:pt x="0" y="0"/>
                </a:moveTo>
                <a:lnTo>
                  <a:pt x="1136904" y="762"/>
                </a:lnTo>
              </a:path>
            </a:pathLst>
          </a:custGeom>
          <a:ln w="38100">
            <a:solidFill>
              <a:srgbClr val="B5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476" y="368297"/>
            <a:ext cx="4062729" cy="6489700"/>
          </a:xfrm>
          <a:custGeom>
            <a:avLst/>
            <a:gdLst/>
            <a:ahLst/>
            <a:cxnLst/>
            <a:rect l="l" t="t" r="r" b="b"/>
            <a:pathLst>
              <a:path w="4062729" h="6489700">
                <a:moveTo>
                  <a:pt x="1260822" y="4000500"/>
                </a:moveTo>
                <a:lnTo>
                  <a:pt x="1121068" y="4000500"/>
                </a:lnTo>
                <a:lnTo>
                  <a:pt x="1109114" y="4013200"/>
                </a:lnTo>
                <a:lnTo>
                  <a:pt x="1104900" y="4038600"/>
                </a:lnTo>
                <a:lnTo>
                  <a:pt x="1101703" y="4064000"/>
                </a:lnTo>
                <a:lnTo>
                  <a:pt x="1092867" y="4102100"/>
                </a:lnTo>
                <a:lnTo>
                  <a:pt x="1079519" y="4152900"/>
                </a:lnTo>
                <a:lnTo>
                  <a:pt x="1062787" y="4203700"/>
                </a:lnTo>
                <a:lnTo>
                  <a:pt x="1043799" y="4267200"/>
                </a:lnTo>
                <a:lnTo>
                  <a:pt x="1023683" y="4318000"/>
                </a:lnTo>
                <a:lnTo>
                  <a:pt x="1003567" y="4381500"/>
                </a:lnTo>
                <a:lnTo>
                  <a:pt x="984579" y="4432300"/>
                </a:lnTo>
                <a:lnTo>
                  <a:pt x="967847" y="4483100"/>
                </a:lnTo>
                <a:lnTo>
                  <a:pt x="954499" y="4533900"/>
                </a:lnTo>
                <a:lnTo>
                  <a:pt x="945663" y="4559300"/>
                </a:lnTo>
                <a:lnTo>
                  <a:pt x="942466" y="4584700"/>
                </a:lnTo>
                <a:lnTo>
                  <a:pt x="942466" y="5359400"/>
                </a:lnTo>
                <a:lnTo>
                  <a:pt x="943715" y="5435600"/>
                </a:lnTo>
                <a:lnTo>
                  <a:pt x="947638" y="5499100"/>
                </a:lnTo>
                <a:lnTo>
                  <a:pt x="954503" y="5549900"/>
                </a:lnTo>
                <a:lnTo>
                  <a:pt x="964576" y="5588000"/>
                </a:lnTo>
                <a:lnTo>
                  <a:pt x="978123" y="5626100"/>
                </a:lnTo>
                <a:lnTo>
                  <a:pt x="995411" y="5664200"/>
                </a:lnTo>
                <a:lnTo>
                  <a:pt x="1016707" y="5689600"/>
                </a:lnTo>
                <a:lnTo>
                  <a:pt x="1042277" y="5727700"/>
                </a:lnTo>
                <a:lnTo>
                  <a:pt x="1072388" y="5753100"/>
                </a:lnTo>
                <a:lnTo>
                  <a:pt x="1271484" y="6007100"/>
                </a:lnTo>
                <a:lnTo>
                  <a:pt x="1699051" y="6489700"/>
                </a:lnTo>
                <a:lnTo>
                  <a:pt x="3639130" y="6489700"/>
                </a:lnTo>
                <a:lnTo>
                  <a:pt x="3769741" y="6375400"/>
                </a:lnTo>
                <a:lnTo>
                  <a:pt x="3970821" y="6172200"/>
                </a:lnTo>
                <a:lnTo>
                  <a:pt x="4062222" y="5981700"/>
                </a:lnTo>
                <a:lnTo>
                  <a:pt x="4062222" y="5168900"/>
                </a:lnTo>
                <a:lnTo>
                  <a:pt x="1559940" y="5168900"/>
                </a:lnTo>
                <a:lnTo>
                  <a:pt x="1527428" y="5143500"/>
                </a:lnTo>
                <a:lnTo>
                  <a:pt x="1527428" y="4356100"/>
                </a:lnTo>
                <a:lnTo>
                  <a:pt x="1523214" y="4292600"/>
                </a:lnTo>
                <a:lnTo>
                  <a:pt x="1511260" y="4241800"/>
                </a:lnTo>
                <a:lnTo>
                  <a:pt x="1492598" y="4191000"/>
                </a:lnTo>
                <a:lnTo>
                  <a:pt x="1468259" y="4152900"/>
                </a:lnTo>
                <a:lnTo>
                  <a:pt x="1439276" y="4114800"/>
                </a:lnTo>
                <a:lnTo>
                  <a:pt x="1406681" y="4076700"/>
                </a:lnTo>
                <a:lnTo>
                  <a:pt x="1371506" y="4051300"/>
                </a:lnTo>
                <a:lnTo>
                  <a:pt x="1334783" y="4038600"/>
                </a:lnTo>
                <a:lnTo>
                  <a:pt x="1297545" y="4013200"/>
                </a:lnTo>
                <a:lnTo>
                  <a:pt x="1260822" y="4000500"/>
                </a:lnTo>
                <a:close/>
              </a:path>
              <a:path w="4062729" h="6489700">
                <a:moveTo>
                  <a:pt x="1960485" y="1892300"/>
                </a:moveTo>
                <a:lnTo>
                  <a:pt x="1841763" y="1892300"/>
                </a:lnTo>
                <a:lnTo>
                  <a:pt x="1799662" y="1905000"/>
                </a:lnTo>
                <a:lnTo>
                  <a:pt x="1759702" y="1930400"/>
                </a:lnTo>
                <a:lnTo>
                  <a:pt x="1722953" y="1955800"/>
                </a:lnTo>
                <a:lnTo>
                  <a:pt x="1690486" y="1981200"/>
                </a:lnTo>
                <a:lnTo>
                  <a:pt x="1663370" y="2019300"/>
                </a:lnTo>
                <a:lnTo>
                  <a:pt x="1642677" y="2057400"/>
                </a:lnTo>
                <a:lnTo>
                  <a:pt x="1629476" y="2108200"/>
                </a:lnTo>
                <a:lnTo>
                  <a:pt x="1624838" y="2146300"/>
                </a:lnTo>
                <a:lnTo>
                  <a:pt x="1624838" y="5143500"/>
                </a:lnTo>
                <a:lnTo>
                  <a:pt x="1592452" y="5168900"/>
                </a:lnTo>
                <a:lnTo>
                  <a:pt x="4062222" y="5168900"/>
                </a:lnTo>
                <a:lnTo>
                  <a:pt x="4062222" y="3962400"/>
                </a:lnTo>
                <a:lnTo>
                  <a:pt x="2181352" y="3962400"/>
                </a:lnTo>
                <a:lnTo>
                  <a:pt x="2177796" y="3949700"/>
                </a:lnTo>
                <a:lnTo>
                  <a:pt x="2177288" y="3937000"/>
                </a:lnTo>
                <a:lnTo>
                  <a:pt x="2177288" y="2146300"/>
                </a:lnTo>
                <a:lnTo>
                  <a:pt x="2172654" y="2108200"/>
                </a:lnTo>
                <a:lnTo>
                  <a:pt x="2159464" y="2057400"/>
                </a:lnTo>
                <a:lnTo>
                  <a:pt x="2138788" y="2019300"/>
                </a:lnTo>
                <a:lnTo>
                  <a:pt x="2111692" y="1981200"/>
                </a:lnTo>
                <a:lnTo>
                  <a:pt x="2079246" y="1955800"/>
                </a:lnTo>
                <a:lnTo>
                  <a:pt x="2042517" y="1930400"/>
                </a:lnTo>
                <a:lnTo>
                  <a:pt x="2002574" y="1905000"/>
                </a:lnTo>
                <a:lnTo>
                  <a:pt x="1960485" y="1892300"/>
                </a:lnTo>
                <a:close/>
              </a:path>
              <a:path w="4062729" h="6489700">
                <a:moveTo>
                  <a:pt x="1193052" y="3987800"/>
                </a:moveTo>
                <a:lnTo>
                  <a:pt x="1164069" y="3987800"/>
                </a:lnTo>
                <a:lnTo>
                  <a:pt x="1139730" y="4000500"/>
                </a:lnTo>
                <a:lnTo>
                  <a:pt x="1225647" y="4000500"/>
                </a:lnTo>
                <a:lnTo>
                  <a:pt x="1193052" y="3987800"/>
                </a:lnTo>
                <a:close/>
              </a:path>
              <a:path w="4062729" h="6489700">
                <a:moveTo>
                  <a:pt x="2586522" y="2997200"/>
                </a:moveTo>
                <a:lnTo>
                  <a:pt x="2459147" y="2997200"/>
                </a:lnTo>
                <a:lnTo>
                  <a:pt x="2417076" y="3009900"/>
                </a:lnTo>
                <a:lnTo>
                  <a:pt x="2377138" y="3035300"/>
                </a:lnTo>
                <a:lnTo>
                  <a:pt x="2340405" y="3060700"/>
                </a:lnTo>
                <a:lnTo>
                  <a:pt x="2307949" y="3086100"/>
                </a:lnTo>
                <a:lnTo>
                  <a:pt x="2280840" y="3124200"/>
                </a:lnTo>
                <a:lnTo>
                  <a:pt x="2260149" y="3162300"/>
                </a:lnTo>
                <a:lnTo>
                  <a:pt x="2246950" y="3213100"/>
                </a:lnTo>
                <a:lnTo>
                  <a:pt x="2242312" y="3251199"/>
                </a:lnTo>
                <a:lnTo>
                  <a:pt x="2242312" y="3937000"/>
                </a:lnTo>
                <a:lnTo>
                  <a:pt x="2241804" y="3949700"/>
                </a:lnTo>
                <a:lnTo>
                  <a:pt x="2238248" y="3962400"/>
                </a:lnTo>
                <a:lnTo>
                  <a:pt x="2811018" y="3962400"/>
                </a:lnTo>
                <a:lnTo>
                  <a:pt x="2799842" y="3949700"/>
                </a:lnTo>
                <a:lnTo>
                  <a:pt x="2794762" y="3937000"/>
                </a:lnTo>
                <a:lnTo>
                  <a:pt x="2794762" y="3251199"/>
                </a:lnTo>
                <a:lnTo>
                  <a:pt x="2791198" y="3213100"/>
                </a:lnTo>
                <a:lnTo>
                  <a:pt x="2780685" y="3162300"/>
                </a:lnTo>
                <a:lnTo>
                  <a:pt x="2763487" y="3124200"/>
                </a:lnTo>
                <a:lnTo>
                  <a:pt x="2739870" y="3086100"/>
                </a:lnTo>
                <a:lnTo>
                  <a:pt x="2710099" y="3060700"/>
                </a:lnTo>
                <a:lnTo>
                  <a:pt x="2674441" y="3035300"/>
                </a:lnTo>
                <a:lnTo>
                  <a:pt x="2633160" y="3009900"/>
                </a:lnTo>
                <a:lnTo>
                  <a:pt x="2586522" y="2997200"/>
                </a:lnTo>
                <a:close/>
              </a:path>
              <a:path w="4062729" h="6489700">
                <a:moveTo>
                  <a:pt x="3184779" y="3314700"/>
                </a:moveTo>
                <a:lnTo>
                  <a:pt x="3152267" y="3314700"/>
                </a:lnTo>
                <a:lnTo>
                  <a:pt x="3100571" y="3327400"/>
                </a:lnTo>
                <a:lnTo>
                  <a:pt x="3053950" y="3340100"/>
                </a:lnTo>
                <a:lnTo>
                  <a:pt x="3012675" y="3352800"/>
                </a:lnTo>
                <a:lnTo>
                  <a:pt x="2977012" y="3378200"/>
                </a:lnTo>
                <a:lnTo>
                  <a:pt x="2947231" y="3416300"/>
                </a:lnTo>
                <a:lnTo>
                  <a:pt x="2923601" y="3454400"/>
                </a:lnTo>
                <a:lnTo>
                  <a:pt x="2906389" y="3492500"/>
                </a:lnTo>
                <a:lnTo>
                  <a:pt x="2895865" y="3530600"/>
                </a:lnTo>
                <a:lnTo>
                  <a:pt x="2892298" y="3581400"/>
                </a:lnTo>
                <a:lnTo>
                  <a:pt x="2892298" y="3937000"/>
                </a:lnTo>
                <a:lnTo>
                  <a:pt x="2886709" y="3949700"/>
                </a:lnTo>
                <a:lnTo>
                  <a:pt x="2871978" y="3962400"/>
                </a:lnTo>
                <a:lnTo>
                  <a:pt x="3448811" y="3962400"/>
                </a:lnTo>
                <a:lnTo>
                  <a:pt x="3445255" y="3949700"/>
                </a:lnTo>
                <a:lnTo>
                  <a:pt x="3444748" y="3937000"/>
                </a:lnTo>
                <a:lnTo>
                  <a:pt x="3444748" y="3581400"/>
                </a:lnTo>
                <a:lnTo>
                  <a:pt x="3440114" y="3530600"/>
                </a:lnTo>
                <a:lnTo>
                  <a:pt x="3426924" y="3492500"/>
                </a:lnTo>
                <a:lnTo>
                  <a:pt x="3406248" y="3454400"/>
                </a:lnTo>
                <a:lnTo>
                  <a:pt x="3379152" y="3416300"/>
                </a:lnTo>
                <a:lnTo>
                  <a:pt x="3346706" y="3378200"/>
                </a:lnTo>
                <a:lnTo>
                  <a:pt x="3309977" y="3352800"/>
                </a:lnTo>
                <a:lnTo>
                  <a:pt x="3270034" y="3340100"/>
                </a:lnTo>
                <a:lnTo>
                  <a:pt x="3184779" y="3314700"/>
                </a:lnTo>
                <a:close/>
              </a:path>
              <a:path w="4062729" h="6489700">
                <a:moveTo>
                  <a:pt x="3845386" y="3517900"/>
                </a:moveTo>
                <a:lnTo>
                  <a:pt x="3726574" y="3517900"/>
                </a:lnTo>
                <a:lnTo>
                  <a:pt x="3684485" y="3530600"/>
                </a:lnTo>
                <a:lnTo>
                  <a:pt x="3644542" y="3543300"/>
                </a:lnTo>
                <a:lnTo>
                  <a:pt x="3607813" y="3568700"/>
                </a:lnTo>
                <a:lnTo>
                  <a:pt x="3575367" y="3594100"/>
                </a:lnTo>
                <a:lnTo>
                  <a:pt x="3548271" y="3632200"/>
                </a:lnTo>
                <a:lnTo>
                  <a:pt x="3527595" y="3670300"/>
                </a:lnTo>
                <a:lnTo>
                  <a:pt x="3514405" y="3721100"/>
                </a:lnTo>
                <a:lnTo>
                  <a:pt x="3509772" y="3771900"/>
                </a:lnTo>
                <a:lnTo>
                  <a:pt x="3509772" y="3937000"/>
                </a:lnTo>
                <a:lnTo>
                  <a:pt x="3504691" y="3949700"/>
                </a:lnTo>
                <a:lnTo>
                  <a:pt x="3493515" y="3962400"/>
                </a:lnTo>
                <a:lnTo>
                  <a:pt x="4062222" y="3962400"/>
                </a:lnTo>
                <a:lnTo>
                  <a:pt x="4062222" y="3771900"/>
                </a:lnTo>
                <a:lnTo>
                  <a:pt x="4057583" y="3721100"/>
                </a:lnTo>
                <a:lnTo>
                  <a:pt x="4044384" y="3670300"/>
                </a:lnTo>
                <a:lnTo>
                  <a:pt x="4023693" y="3632200"/>
                </a:lnTo>
                <a:lnTo>
                  <a:pt x="3996584" y="3594100"/>
                </a:lnTo>
                <a:lnTo>
                  <a:pt x="3964128" y="3568700"/>
                </a:lnTo>
                <a:lnTo>
                  <a:pt x="3927395" y="3543300"/>
                </a:lnTo>
                <a:lnTo>
                  <a:pt x="3887457" y="3530600"/>
                </a:lnTo>
                <a:lnTo>
                  <a:pt x="3845386" y="3517900"/>
                </a:lnTo>
                <a:close/>
              </a:path>
              <a:path w="4062729" h="6489700">
                <a:moveTo>
                  <a:pt x="2264479" y="38100"/>
                </a:moveTo>
                <a:lnTo>
                  <a:pt x="1505346" y="38100"/>
                </a:lnTo>
                <a:lnTo>
                  <a:pt x="1237237" y="114300"/>
                </a:lnTo>
                <a:lnTo>
                  <a:pt x="1194195" y="139700"/>
                </a:lnTo>
                <a:lnTo>
                  <a:pt x="1109651" y="165100"/>
                </a:lnTo>
                <a:lnTo>
                  <a:pt x="1027262" y="215900"/>
                </a:lnTo>
                <a:lnTo>
                  <a:pt x="986913" y="228600"/>
                </a:lnTo>
                <a:lnTo>
                  <a:pt x="907978" y="279400"/>
                </a:lnTo>
                <a:lnTo>
                  <a:pt x="869423" y="304800"/>
                </a:lnTo>
                <a:lnTo>
                  <a:pt x="831496" y="330200"/>
                </a:lnTo>
                <a:lnTo>
                  <a:pt x="794211" y="355600"/>
                </a:lnTo>
                <a:lnTo>
                  <a:pt x="757585" y="381000"/>
                </a:lnTo>
                <a:lnTo>
                  <a:pt x="721630" y="406400"/>
                </a:lnTo>
                <a:lnTo>
                  <a:pt x="686363" y="431800"/>
                </a:lnTo>
                <a:lnTo>
                  <a:pt x="651798" y="469900"/>
                </a:lnTo>
                <a:lnTo>
                  <a:pt x="617950" y="495300"/>
                </a:lnTo>
                <a:lnTo>
                  <a:pt x="584834" y="520700"/>
                </a:lnTo>
                <a:lnTo>
                  <a:pt x="552465" y="558800"/>
                </a:lnTo>
                <a:lnTo>
                  <a:pt x="520858" y="584200"/>
                </a:lnTo>
                <a:lnTo>
                  <a:pt x="490027" y="622300"/>
                </a:lnTo>
                <a:lnTo>
                  <a:pt x="459988" y="660400"/>
                </a:lnTo>
                <a:lnTo>
                  <a:pt x="430755" y="685800"/>
                </a:lnTo>
                <a:lnTo>
                  <a:pt x="402344" y="723900"/>
                </a:lnTo>
                <a:lnTo>
                  <a:pt x="374768" y="762000"/>
                </a:lnTo>
                <a:lnTo>
                  <a:pt x="348044" y="800100"/>
                </a:lnTo>
                <a:lnTo>
                  <a:pt x="322185" y="838200"/>
                </a:lnTo>
                <a:lnTo>
                  <a:pt x="297207" y="876300"/>
                </a:lnTo>
                <a:lnTo>
                  <a:pt x="273124" y="914400"/>
                </a:lnTo>
                <a:lnTo>
                  <a:pt x="249952" y="952500"/>
                </a:lnTo>
                <a:lnTo>
                  <a:pt x="227706" y="990600"/>
                </a:lnTo>
                <a:lnTo>
                  <a:pt x="206399" y="1028700"/>
                </a:lnTo>
                <a:lnTo>
                  <a:pt x="186048" y="1066800"/>
                </a:lnTo>
                <a:lnTo>
                  <a:pt x="166667" y="1117600"/>
                </a:lnTo>
                <a:lnTo>
                  <a:pt x="148270" y="1155700"/>
                </a:lnTo>
                <a:lnTo>
                  <a:pt x="130873" y="1193800"/>
                </a:lnTo>
                <a:lnTo>
                  <a:pt x="114491" y="1244600"/>
                </a:lnTo>
                <a:lnTo>
                  <a:pt x="99138" y="1282700"/>
                </a:lnTo>
                <a:lnTo>
                  <a:pt x="84830" y="1333500"/>
                </a:lnTo>
                <a:lnTo>
                  <a:pt x="71580" y="1371600"/>
                </a:lnTo>
                <a:lnTo>
                  <a:pt x="59405" y="1422400"/>
                </a:lnTo>
                <a:lnTo>
                  <a:pt x="48319" y="1460500"/>
                </a:lnTo>
                <a:lnTo>
                  <a:pt x="38336" y="1511300"/>
                </a:lnTo>
                <a:lnTo>
                  <a:pt x="29473" y="1549400"/>
                </a:lnTo>
                <a:lnTo>
                  <a:pt x="21742" y="1600200"/>
                </a:lnTo>
                <a:lnTo>
                  <a:pt x="15161" y="1651000"/>
                </a:lnTo>
                <a:lnTo>
                  <a:pt x="9742" y="1701800"/>
                </a:lnTo>
                <a:lnTo>
                  <a:pt x="5502" y="1739900"/>
                </a:lnTo>
                <a:lnTo>
                  <a:pt x="2455" y="1790700"/>
                </a:lnTo>
                <a:lnTo>
                  <a:pt x="616" y="1841500"/>
                </a:lnTo>
                <a:lnTo>
                  <a:pt x="0" y="1892300"/>
                </a:lnTo>
                <a:lnTo>
                  <a:pt x="656" y="1943100"/>
                </a:lnTo>
                <a:lnTo>
                  <a:pt x="2615" y="1981200"/>
                </a:lnTo>
                <a:lnTo>
                  <a:pt x="5858" y="2032000"/>
                </a:lnTo>
                <a:lnTo>
                  <a:pt x="10369" y="2082800"/>
                </a:lnTo>
                <a:lnTo>
                  <a:pt x="16131" y="2133600"/>
                </a:lnTo>
                <a:lnTo>
                  <a:pt x="23127" y="2184400"/>
                </a:lnTo>
                <a:lnTo>
                  <a:pt x="31340" y="2222500"/>
                </a:lnTo>
                <a:lnTo>
                  <a:pt x="40752" y="2273300"/>
                </a:lnTo>
                <a:lnTo>
                  <a:pt x="51347" y="2324100"/>
                </a:lnTo>
                <a:lnTo>
                  <a:pt x="63107" y="2362200"/>
                </a:lnTo>
                <a:lnTo>
                  <a:pt x="76017" y="2413000"/>
                </a:lnTo>
                <a:lnTo>
                  <a:pt x="90057" y="2463800"/>
                </a:lnTo>
                <a:lnTo>
                  <a:pt x="105213" y="2501900"/>
                </a:lnTo>
                <a:lnTo>
                  <a:pt x="121466" y="2552700"/>
                </a:lnTo>
                <a:lnTo>
                  <a:pt x="138799" y="2590800"/>
                </a:lnTo>
                <a:lnTo>
                  <a:pt x="157196" y="2641600"/>
                </a:lnTo>
                <a:lnTo>
                  <a:pt x="176640" y="2679700"/>
                </a:lnTo>
                <a:lnTo>
                  <a:pt x="197113" y="2717800"/>
                </a:lnTo>
                <a:lnTo>
                  <a:pt x="218598" y="2768600"/>
                </a:lnTo>
                <a:lnTo>
                  <a:pt x="241078" y="2806700"/>
                </a:lnTo>
                <a:lnTo>
                  <a:pt x="264537" y="2844800"/>
                </a:lnTo>
                <a:lnTo>
                  <a:pt x="288958" y="2882900"/>
                </a:lnTo>
                <a:lnTo>
                  <a:pt x="314322" y="2921000"/>
                </a:lnTo>
                <a:lnTo>
                  <a:pt x="340614" y="2959100"/>
                </a:lnTo>
                <a:lnTo>
                  <a:pt x="367816" y="2997200"/>
                </a:lnTo>
                <a:lnTo>
                  <a:pt x="395912" y="3035300"/>
                </a:lnTo>
                <a:lnTo>
                  <a:pt x="424883" y="3073400"/>
                </a:lnTo>
                <a:lnTo>
                  <a:pt x="454714" y="3111500"/>
                </a:lnTo>
                <a:lnTo>
                  <a:pt x="485386" y="3136900"/>
                </a:lnTo>
                <a:lnTo>
                  <a:pt x="516884" y="3175000"/>
                </a:lnTo>
                <a:lnTo>
                  <a:pt x="549190" y="3213100"/>
                </a:lnTo>
                <a:lnTo>
                  <a:pt x="582287" y="3238500"/>
                </a:lnTo>
                <a:lnTo>
                  <a:pt x="616158" y="3276600"/>
                </a:lnTo>
                <a:lnTo>
                  <a:pt x="650786" y="3302000"/>
                </a:lnTo>
                <a:lnTo>
                  <a:pt x="686154" y="3340100"/>
                </a:lnTo>
                <a:lnTo>
                  <a:pt x="722244" y="3365500"/>
                </a:lnTo>
                <a:lnTo>
                  <a:pt x="759041" y="3390900"/>
                </a:lnTo>
                <a:lnTo>
                  <a:pt x="796526" y="3416300"/>
                </a:lnTo>
                <a:lnTo>
                  <a:pt x="834684" y="3441700"/>
                </a:lnTo>
                <a:lnTo>
                  <a:pt x="873496" y="3467100"/>
                </a:lnTo>
                <a:lnTo>
                  <a:pt x="953016" y="3517900"/>
                </a:lnTo>
                <a:lnTo>
                  <a:pt x="1034952" y="3568700"/>
                </a:lnTo>
                <a:lnTo>
                  <a:pt x="1076783" y="3581400"/>
                </a:lnTo>
                <a:lnTo>
                  <a:pt x="1119166" y="3606800"/>
                </a:lnTo>
                <a:lnTo>
                  <a:pt x="1205522" y="3632200"/>
                </a:lnTo>
                <a:lnTo>
                  <a:pt x="1249461" y="3657600"/>
                </a:lnTo>
                <a:lnTo>
                  <a:pt x="1429893" y="3708400"/>
                </a:lnTo>
                <a:lnTo>
                  <a:pt x="1429893" y="3581400"/>
                </a:lnTo>
                <a:lnTo>
                  <a:pt x="1337509" y="3556000"/>
                </a:lnTo>
                <a:lnTo>
                  <a:pt x="1292128" y="3530600"/>
                </a:lnTo>
                <a:lnTo>
                  <a:pt x="1203082" y="3505200"/>
                </a:lnTo>
                <a:lnTo>
                  <a:pt x="1159456" y="3479800"/>
                </a:lnTo>
                <a:lnTo>
                  <a:pt x="1116454" y="3467100"/>
                </a:lnTo>
                <a:lnTo>
                  <a:pt x="1032400" y="3416300"/>
                </a:lnTo>
                <a:lnTo>
                  <a:pt x="991387" y="3390900"/>
                </a:lnTo>
                <a:lnTo>
                  <a:pt x="951075" y="3365500"/>
                </a:lnTo>
                <a:lnTo>
                  <a:pt x="911484" y="3340100"/>
                </a:lnTo>
                <a:lnTo>
                  <a:pt x="872634" y="3314700"/>
                </a:lnTo>
                <a:lnTo>
                  <a:pt x="834544" y="3289300"/>
                </a:lnTo>
                <a:lnTo>
                  <a:pt x="797233" y="3263900"/>
                </a:lnTo>
                <a:lnTo>
                  <a:pt x="760720" y="3238500"/>
                </a:lnTo>
                <a:lnTo>
                  <a:pt x="725026" y="3200400"/>
                </a:lnTo>
                <a:lnTo>
                  <a:pt x="690168" y="3175000"/>
                </a:lnTo>
                <a:lnTo>
                  <a:pt x="656168" y="3136900"/>
                </a:lnTo>
                <a:lnTo>
                  <a:pt x="623044" y="3111500"/>
                </a:lnTo>
                <a:lnTo>
                  <a:pt x="590815" y="3073400"/>
                </a:lnTo>
                <a:lnTo>
                  <a:pt x="559502" y="3035300"/>
                </a:lnTo>
                <a:lnTo>
                  <a:pt x="529122" y="2997200"/>
                </a:lnTo>
                <a:lnTo>
                  <a:pt x="499697" y="2959100"/>
                </a:lnTo>
                <a:lnTo>
                  <a:pt x="471245" y="2921000"/>
                </a:lnTo>
                <a:lnTo>
                  <a:pt x="443785" y="2882900"/>
                </a:lnTo>
                <a:lnTo>
                  <a:pt x="417337" y="2844800"/>
                </a:lnTo>
                <a:lnTo>
                  <a:pt x="391921" y="2806700"/>
                </a:lnTo>
                <a:lnTo>
                  <a:pt x="367555" y="2768600"/>
                </a:lnTo>
                <a:lnTo>
                  <a:pt x="344260" y="2730500"/>
                </a:lnTo>
                <a:lnTo>
                  <a:pt x="322054" y="2692400"/>
                </a:lnTo>
                <a:lnTo>
                  <a:pt x="300957" y="2641600"/>
                </a:lnTo>
                <a:lnTo>
                  <a:pt x="280988" y="2603500"/>
                </a:lnTo>
                <a:lnTo>
                  <a:pt x="262167" y="2552700"/>
                </a:lnTo>
                <a:lnTo>
                  <a:pt x="244513" y="2514600"/>
                </a:lnTo>
                <a:lnTo>
                  <a:pt x="228046" y="2463800"/>
                </a:lnTo>
                <a:lnTo>
                  <a:pt x="212784" y="2425700"/>
                </a:lnTo>
                <a:lnTo>
                  <a:pt x="198748" y="2374900"/>
                </a:lnTo>
                <a:lnTo>
                  <a:pt x="185957" y="2324100"/>
                </a:lnTo>
                <a:lnTo>
                  <a:pt x="174430" y="2286000"/>
                </a:lnTo>
                <a:lnTo>
                  <a:pt x="164186" y="2235200"/>
                </a:lnTo>
                <a:lnTo>
                  <a:pt x="155245" y="2184400"/>
                </a:lnTo>
                <a:lnTo>
                  <a:pt x="147627" y="2133600"/>
                </a:lnTo>
                <a:lnTo>
                  <a:pt x="141350" y="2082800"/>
                </a:lnTo>
                <a:lnTo>
                  <a:pt x="136434" y="2044700"/>
                </a:lnTo>
                <a:lnTo>
                  <a:pt x="132899" y="1993900"/>
                </a:lnTo>
                <a:lnTo>
                  <a:pt x="130764" y="1943100"/>
                </a:lnTo>
                <a:lnTo>
                  <a:pt x="130048" y="1892300"/>
                </a:lnTo>
                <a:lnTo>
                  <a:pt x="130695" y="1841500"/>
                </a:lnTo>
                <a:lnTo>
                  <a:pt x="132626" y="1790700"/>
                </a:lnTo>
                <a:lnTo>
                  <a:pt x="135824" y="1739900"/>
                </a:lnTo>
                <a:lnTo>
                  <a:pt x="140273" y="1701800"/>
                </a:lnTo>
                <a:lnTo>
                  <a:pt x="145957" y="1651000"/>
                </a:lnTo>
                <a:lnTo>
                  <a:pt x="152860" y="1600200"/>
                </a:lnTo>
                <a:lnTo>
                  <a:pt x="160965" y="1562100"/>
                </a:lnTo>
                <a:lnTo>
                  <a:pt x="170256" y="1511300"/>
                </a:lnTo>
                <a:lnTo>
                  <a:pt x="180717" y="1460500"/>
                </a:lnTo>
                <a:lnTo>
                  <a:pt x="192332" y="1422400"/>
                </a:lnTo>
                <a:lnTo>
                  <a:pt x="205084" y="1371600"/>
                </a:lnTo>
                <a:lnTo>
                  <a:pt x="218958" y="1333500"/>
                </a:lnTo>
                <a:lnTo>
                  <a:pt x="233936" y="1282700"/>
                </a:lnTo>
                <a:lnTo>
                  <a:pt x="250003" y="1244600"/>
                </a:lnTo>
                <a:lnTo>
                  <a:pt x="267142" y="1206500"/>
                </a:lnTo>
                <a:lnTo>
                  <a:pt x="285337" y="1155700"/>
                </a:lnTo>
                <a:lnTo>
                  <a:pt x="304573" y="1117600"/>
                </a:lnTo>
                <a:lnTo>
                  <a:pt x="324832" y="1079500"/>
                </a:lnTo>
                <a:lnTo>
                  <a:pt x="346098" y="1041400"/>
                </a:lnTo>
                <a:lnTo>
                  <a:pt x="368356" y="1003300"/>
                </a:lnTo>
                <a:lnTo>
                  <a:pt x="391589" y="965200"/>
                </a:lnTo>
                <a:lnTo>
                  <a:pt x="415780" y="927100"/>
                </a:lnTo>
                <a:lnTo>
                  <a:pt x="440914" y="889000"/>
                </a:lnTo>
                <a:lnTo>
                  <a:pt x="466973" y="850900"/>
                </a:lnTo>
                <a:lnTo>
                  <a:pt x="493943" y="812800"/>
                </a:lnTo>
                <a:lnTo>
                  <a:pt x="521807" y="774700"/>
                </a:lnTo>
                <a:lnTo>
                  <a:pt x="550548" y="749300"/>
                </a:lnTo>
                <a:lnTo>
                  <a:pt x="580150" y="711200"/>
                </a:lnTo>
                <a:lnTo>
                  <a:pt x="610597" y="673100"/>
                </a:lnTo>
                <a:lnTo>
                  <a:pt x="641873" y="647700"/>
                </a:lnTo>
                <a:lnTo>
                  <a:pt x="673962" y="609600"/>
                </a:lnTo>
                <a:lnTo>
                  <a:pt x="706847" y="584200"/>
                </a:lnTo>
                <a:lnTo>
                  <a:pt x="740511" y="558800"/>
                </a:lnTo>
                <a:lnTo>
                  <a:pt x="774940" y="520700"/>
                </a:lnTo>
                <a:lnTo>
                  <a:pt x="810116" y="495300"/>
                </a:lnTo>
                <a:lnTo>
                  <a:pt x="846023" y="469900"/>
                </a:lnTo>
                <a:lnTo>
                  <a:pt x="882645" y="444500"/>
                </a:lnTo>
                <a:lnTo>
                  <a:pt x="919966" y="419100"/>
                </a:lnTo>
                <a:lnTo>
                  <a:pt x="957969" y="393700"/>
                </a:lnTo>
                <a:lnTo>
                  <a:pt x="996639" y="368300"/>
                </a:lnTo>
                <a:lnTo>
                  <a:pt x="1035959" y="355600"/>
                </a:lnTo>
                <a:lnTo>
                  <a:pt x="1116483" y="304800"/>
                </a:lnTo>
                <a:lnTo>
                  <a:pt x="1157656" y="292100"/>
                </a:lnTo>
                <a:lnTo>
                  <a:pt x="1199413" y="266700"/>
                </a:lnTo>
                <a:lnTo>
                  <a:pt x="1328033" y="228600"/>
                </a:lnTo>
                <a:lnTo>
                  <a:pt x="1371969" y="203200"/>
                </a:lnTo>
                <a:lnTo>
                  <a:pt x="1416408" y="190500"/>
                </a:lnTo>
                <a:lnTo>
                  <a:pt x="1461334" y="190500"/>
                </a:lnTo>
                <a:lnTo>
                  <a:pt x="1598877" y="152400"/>
                </a:lnTo>
                <a:lnTo>
                  <a:pt x="1645591" y="152400"/>
                </a:lnTo>
                <a:lnTo>
                  <a:pt x="1692712" y="139700"/>
                </a:lnTo>
                <a:lnTo>
                  <a:pt x="2575602" y="139700"/>
                </a:lnTo>
                <a:lnTo>
                  <a:pt x="2532563" y="114300"/>
                </a:lnTo>
                <a:lnTo>
                  <a:pt x="2264479" y="38100"/>
                </a:lnTo>
                <a:close/>
              </a:path>
              <a:path w="4062729" h="6489700">
                <a:moveTo>
                  <a:pt x="2575602" y="139700"/>
                </a:moveTo>
                <a:lnTo>
                  <a:pt x="2077131" y="139700"/>
                </a:lnTo>
                <a:lnTo>
                  <a:pt x="2124247" y="152400"/>
                </a:lnTo>
                <a:lnTo>
                  <a:pt x="2170956" y="152400"/>
                </a:lnTo>
                <a:lnTo>
                  <a:pt x="2308484" y="190500"/>
                </a:lnTo>
                <a:lnTo>
                  <a:pt x="2353406" y="190500"/>
                </a:lnTo>
                <a:lnTo>
                  <a:pt x="2397841" y="203200"/>
                </a:lnTo>
                <a:lnTo>
                  <a:pt x="2441772" y="228600"/>
                </a:lnTo>
                <a:lnTo>
                  <a:pt x="2570380" y="266700"/>
                </a:lnTo>
                <a:lnTo>
                  <a:pt x="2612134" y="292100"/>
                </a:lnTo>
                <a:lnTo>
                  <a:pt x="2653303" y="304800"/>
                </a:lnTo>
                <a:lnTo>
                  <a:pt x="2733822" y="355600"/>
                </a:lnTo>
                <a:lnTo>
                  <a:pt x="2773139" y="368300"/>
                </a:lnTo>
                <a:lnTo>
                  <a:pt x="2811806" y="393700"/>
                </a:lnTo>
                <a:lnTo>
                  <a:pt x="2849806" y="419100"/>
                </a:lnTo>
                <a:lnTo>
                  <a:pt x="2887125" y="444500"/>
                </a:lnTo>
                <a:lnTo>
                  <a:pt x="2923745" y="469900"/>
                </a:lnTo>
                <a:lnTo>
                  <a:pt x="2959650" y="495300"/>
                </a:lnTo>
                <a:lnTo>
                  <a:pt x="2994824" y="520700"/>
                </a:lnTo>
                <a:lnTo>
                  <a:pt x="3029250" y="558800"/>
                </a:lnTo>
                <a:lnTo>
                  <a:pt x="3062913" y="584200"/>
                </a:lnTo>
                <a:lnTo>
                  <a:pt x="3095796" y="609600"/>
                </a:lnTo>
                <a:lnTo>
                  <a:pt x="3127883" y="647700"/>
                </a:lnTo>
                <a:lnTo>
                  <a:pt x="3159157" y="673100"/>
                </a:lnTo>
                <a:lnTo>
                  <a:pt x="3189603" y="711200"/>
                </a:lnTo>
                <a:lnTo>
                  <a:pt x="3219204" y="749300"/>
                </a:lnTo>
                <a:lnTo>
                  <a:pt x="3247943" y="774700"/>
                </a:lnTo>
                <a:lnTo>
                  <a:pt x="3275806" y="812800"/>
                </a:lnTo>
                <a:lnTo>
                  <a:pt x="3302775" y="850900"/>
                </a:lnTo>
                <a:lnTo>
                  <a:pt x="3328834" y="889000"/>
                </a:lnTo>
                <a:lnTo>
                  <a:pt x="3353966" y="927100"/>
                </a:lnTo>
                <a:lnTo>
                  <a:pt x="3378157" y="965200"/>
                </a:lnTo>
                <a:lnTo>
                  <a:pt x="3401389" y="1003300"/>
                </a:lnTo>
                <a:lnTo>
                  <a:pt x="3423646" y="1041400"/>
                </a:lnTo>
                <a:lnTo>
                  <a:pt x="3444912" y="1079500"/>
                </a:lnTo>
                <a:lnTo>
                  <a:pt x="3465170" y="1117600"/>
                </a:lnTo>
                <a:lnTo>
                  <a:pt x="3484405" y="1155700"/>
                </a:lnTo>
                <a:lnTo>
                  <a:pt x="3502600" y="1206500"/>
                </a:lnTo>
                <a:lnTo>
                  <a:pt x="3519739" y="1244600"/>
                </a:lnTo>
                <a:lnTo>
                  <a:pt x="3535805" y="1282700"/>
                </a:lnTo>
                <a:lnTo>
                  <a:pt x="3550783" y="1333500"/>
                </a:lnTo>
                <a:lnTo>
                  <a:pt x="3564656" y="1371600"/>
                </a:lnTo>
                <a:lnTo>
                  <a:pt x="3577408" y="1422400"/>
                </a:lnTo>
                <a:lnTo>
                  <a:pt x="3589023" y="1460500"/>
                </a:lnTo>
                <a:lnTo>
                  <a:pt x="3599484" y="1511300"/>
                </a:lnTo>
                <a:lnTo>
                  <a:pt x="3608775" y="1562100"/>
                </a:lnTo>
                <a:lnTo>
                  <a:pt x="3616880" y="1600200"/>
                </a:lnTo>
                <a:lnTo>
                  <a:pt x="3623783" y="1651000"/>
                </a:lnTo>
                <a:lnTo>
                  <a:pt x="3629467" y="1701800"/>
                </a:lnTo>
                <a:lnTo>
                  <a:pt x="3633916" y="1739900"/>
                </a:lnTo>
                <a:lnTo>
                  <a:pt x="3637114" y="1790700"/>
                </a:lnTo>
                <a:lnTo>
                  <a:pt x="3639045" y="1841500"/>
                </a:lnTo>
                <a:lnTo>
                  <a:pt x="3639693" y="1892300"/>
                </a:lnTo>
                <a:lnTo>
                  <a:pt x="3638949" y="1943100"/>
                </a:lnTo>
                <a:lnTo>
                  <a:pt x="3636732" y="1993900"/>
                </a:lnTo>
                <a:lnTo>
                  <a:pt x="3633059" y="2044700"/>
                </a:lnTo>
                <a:lnTo>
                  <a:pt x="3627946" y="2095500"/>
                </a:lnTo>
                <a:lnTo>
                  <a:pt x="3621413" y="2146300"/>
                </a:lnTo>
                <a:lnTo>
                  <a:pt x="3613476" y="2197100"/>
                </a:lnTo>
                <a:lnTo>
                  <a:pt x="3604154" y="2247900"/>
                </a:lnTo>
                <a:lnTo>
                  <a:pt x="3593464" y="2298700"/>
                </a:lnTo>
                <a:lnTo>
                  <a:pt x="3581425" y="2349500"/>
                </a:lnTo>
                <a:lnTo>
                  <a:pt x="3568053" y="2387600"/>
                </a:lnTo>
                <a:lnTo>
                  <a:pt x="3553366" y="2438400"/>
                </a:lnTo>
                <a:lnTo>
                  <a:pt x="3537382" y="2489200"/>
                </a:lnTo>
                <a:lnTo>
                  <a:pt x="3520120" y="2527300"/>
                </a:lnTo>
                <a:lnTo>
                  <a:pt x="3501596" y="2578100"/>
                </a:lnTo>
                <a:lnTo>
                  <a:pt x="3481828" y="2628900"/>
                </a:lnTo>
                <a:lnTo>
                  <a:pt x="3460835" y="2667000"/>
                </a:lnTo>
                <a:lnTo>
                  <a:pt x="3438634" y="2705100"/>
                </a:lnTo>
                <a:lnTo>
                  <a:pt x="3415242" y="2755900"/>
                </a:lnTo>
                <a:lnTo>
                  <a:pt x="3390677" y="2794000"/>
                </a:lnTo>
                <a:lnTo>
                  <a:pt x="3364958" y="2832100"/>
                </a:lnTo>
                <a:lnTo>
                  <a:pt x="3338101" y="2870200"/>
                </a:lnTo>
                <a:lnTo>
                  <a:pt x="3310125" y="2908300"/>
                </a:lnTo>
                <a:lnTo>
                  <a:pt x="3281048" y="2946400"/>
                </a:lnTo>
                <a:lnTo>
                  <a:pt x="3250886" y="2984500"/>
                </a:lnTo>
                <a:lnTo>
                  <a:pt x="3219658" y="3022600"/>
                </a:lnTo>
                <a:lnTo>
                  <a:pt x="3187382" y="3060700"/>
                </a:lnTo>
                <a:lnTo>
                  <a:pt x="3154075" y="3086100"/>
                </a:lnTo>
                <a:lnTo>
                  <a:pt x="3119754" y="3124200"/>
                </a:lnTo>
                <a:lnTo>
                  <a:pt x="3209163" y="3124200"/>
                </a:lnTo>
                <a:lnTo>
                  <a:pt x="3257930" y="3149600"/>
                </a:lnTo>
                <a:lnTo>
                  <a:pt x="3282315" y="3149600"/>
                </a:lnTo>
                <a:lnTo>
                  <a:pt x="3313274" y="3111500"/>
                </a:lnTo>
                <a:lnTo>
                  <a:pt x="3343461" y="3073400"/>
                </a:lnTo>
                <a:lnTo>
                  <a:pt x="3372847" y="3035300"/>
                </a:lnTo>
                <a:lnTo>
                  <a:pt x="3401408" y="2997200"/>
                </a:lnTo>
                <a:lnTo>
                  <a:pt x="3429115" y="2959100"/>
                </a:lnTo>
                <a:lnTo>
                  <a:pt x="3455943" y="2921000"/>
                </a:lnTo>
                <a:lnTo>
                  <a:pt x="3481865" y="2870200"/>
                </a:lnTo>
                <a:lnTo>
                  <a:pt x="3506854" y="2832100"/>
                </a:lnTo>
                <a:lnTo>
                  <a:pt x="3530884" y="2794000"/>
                </a:lnTo>
                <a:lnTo>
                  <a:pt x="3553927" y="2743200"/>
                </a:lnTo>
                <a:lnTo>
                  <a:pt x="3575958" y="2705100"/>
                </a:lnTo>
                <a:lnTo>
                  <a:pt x="3596949" y="2654300"/>
                </a:lnTo>
                <a:lnTo>
                  <a:pt x="3616875" y="2616200"/>
                </a:lnTo>
                <a:lnTo>
                  <a:pt x="3635708" y="2565400"/>
                </a:lnTo>
                <a:lnTo>
                  <a:pt x="3653422" y="2527300"/>
                </a:lnTo>
                <a:lnTo>
                  <a:pt x="3669990" y="2476500"/>
                </a:lnTo>
                <a:lnTo>
                  <a:pt x="3685385" y="2438400"/>
                </a:lnTo>
                <a:lnTo>
                  <a:pt x="3699582" y="2387600"/>
                </a:lnTo>
                <a:lnTo>
                  <a:pt x="3712552" y="2336800"/>
                </a:lnTo>
                <a:lnTo>
                  <a:pt x="3724271" y="2286000"/>
                </a:lnTo>
                <a:lnTo>
                  <a:pt x="3734710" y="2247900"/>
                </a:lnTo>
                <a:lnTo>
                  <a:pt x="3743844" y="2197100"/>
                </a:lnTo>
                <a:lnTo>
                  <a:pt x="3751646" y="2146300"/>
                </a:lnTo>
                <a:lnTo>
                  <a:pt x="3758089" y="2095500"/>
                </a:lnTo>
                <a:lnTo>
                  <a:pt x="3763147" y="2044700"/>
                </a:lnTo>
                <a:lnTo>
                  <a:pt x="3766792" y="1993900"/>
                </a:lnTo>
                <a:lnTo>
                  <a:pt x="3768999" y="1943100"/>
                </a:lnTo>
                <a:lnTo>
                  <a:pt x="3769741" y="1892300"/>
                </a:lnTo>
                <a:lnTo>
                  <a:pt x="3769124" y="1841500"/>
                </a:lnTo>
                <a:lnTo>
                  <a:pt x="3767285" y="1790700"/>
                </a:lnTo>
                <a:lnTo>
                  <a:pt x="3764238" y="1739900"/>
                </a:lnTo>
                <a:lnTo>
                  <a:pt x="3759998" y="1701800"/>
                </a:lnTo>
                <a:lnTo>
                  <a:pt x="3754579" y="1651000"/>
                </a:lnTo>
                <a:lnTo>
                  <a:pt x="3747998" y="1600200"/>
                </a:lnTo>
                <a:lnTo>
                  <a:pt x="3740268" y="1549400"/>
                </a:lnTo>
                <a:lnTo>
                  <a:pt x="3731404" y="1511300"/>
                </a:lnTo>
                <a:lnTo>
                  <a:pt x="3721422" y="1460500"/>
                </a:lnTo>
                <a:lnTo>
                  <a:pt x="3710335" y="1422400"/>
                </a:lnTo>
                <a:lnTo>
                  <a:pt x="3698160" y="1371600"/>
                </a:lnTo>
                <a:lnTo>
                  <a:pt x="3684911" y="1333500"/>
                </a:lnTo>
                <a:lnTo>
                  <a:pt x="3670603" y="1282700"/>
                </a:lnTo>
                <a:lnTo>
                  <a:pt x="3655250" y="1244600"/>
                </a:lnTo>
                <a:lnTo>
                  <a:pt x="3638868" y="1193800"/>
                </a:lnTo>
                <a:lnTo>
                  <a:pt x="3621472" y="1155700"/>
                </a:lnTo>
                <a:lnTo>
                  <a:pt x="3603076" y="1117600"/>
                </a:lnTo>
                <a:lnTo>
                  <a:pt x="3583695" y="1066800"/>
                </a:lnTo>
                <a:lnTo>
                  <a:pt x="3563344" y="1028700"/>
                </a:lnTo>
                <a:lnTo>
                  <a:pt x="3542038" y="990600"/>
                </a:lnTo>
                <a:lnTo>
                  <a:pt x="3519792" y="952500"/>
                </a:lnTo>
                <a:lnTo>
                  <a:pt x="3496621" y="914400"/>
                </a:lnTo>
                <a:lnTo>
                  <a:pt x="3472539" y="876300"/>
                </a:lnTo>
                <a:lnTo>
                  <a:pt x="3447562" y="838200"/>
                </a:lnTo>
                <a:lnTo>
                  <a:pt x="3421704" y="800100"/>
                </a:lnTo>
                <a:lnTo>
                  <a:pt x="3394980" y="762000"/>
                </a:lnTo>
                <a:lnTo>
                  <a:pt x="3367406" y="723900"/>
                </a:lnTo>
                <a:lnTo>
                  <a:pt x="3338995" y="685800"/>
                </a:lnTo>
                <a:lnTo>
                  <a:pt x="3309764" y="660400"/>
                </a:lnTo>
                <a:lnTo>
                  <a:pt x="3279726" y="622300"/>
                </a:lnTo>
                <a:lnTo>
                  <a:pt x="3248896" y="584200"/>
                </a:lnTo>
                <a:lnTo>
                  <a:pt x="3217290" y="558800"/>
                </a:lnTo>
                <a:lnTo>
                  <a:pt x="3184923" y="520700"/>
                </a:lnTo>
                <a:lnTo>
                  <a:pt x="3151809" y="495300"/>
                </a:lnTo>
                <a:lnTo>
                  <a:pt x="3117963" y="469900"/>
                </a:lnTo>
                <a:lnTo>
                  <a:pt x="3083400" y="431800"/>
                </a:lnTo>
                <a:lnTo>
                  <a:pt x="3048135" y="406400"/>
                </a:lnTo>
                <a:lnTo>
                  <a:pt x="3012182" y="381000"/>
                </a:lnTo>
                <a:lnTo>
                  <a:pt x="2975557" y="355600"/>
                </a:lnTo>
                <a:lnTo>
                  <a:pt x="2938275" y="330200"/>
                </a:lnTo>
                <a:lnTo>
                  <a:pt x="2900350" y="304800"/>
                </a:lnTo>
                <a:lnTo>
                  <a:pt x="2861797" y="279400"/>
                </a:lnTo>
                <a:lnTo>
                  <a:pt x="2782868" y="228600"/>
                </a:lnTo>
                <a:lnTo>
                  <a:pt x="2742522" y="215900"/>
                </a:lnTo>
                <a:lnTo>
                  <a:pt x="2660139" y="165100"/>
                </a:lnTo>
                <a:lnTo>
                  <a:pt x="2575602" y="139700"/>
                </a:lnTo>
                <a:close/>
              </a:path>
              <a:path w="4062729" h="6489700">
                <a:moveTo>
                  <a:pt x="2071064" y="698500"/>
                </a:moveTo>
                <a:lnTo>
                  <a:pt x="1697901" y="698500"/>
                </a:lnTo>
                <a:lnTo>
                  <a:pt x="1607266" y="723900"/>
                </a:lnTo>
                <a:lnTo>
                  <a:pt x="1433341" y="774700"/>
                </a:lnTo>
                <a:lnTo>
                  <a:pt x="1391622" y="800100"/>
                </a:lnTo>
                <a:lnTo>
                  <a:pt x="1350686" y="812800"/>
                </a:lnTo>
                <a:lnTo>
                  <a:pt x="1310573" y="838200"/>
                </a:lnTo>
                <a:lnTo>
                  <a:pt x="1271323" y="863600"/>
                </a:lnTo>
                <a:lnTo>
                  <a:pt x="1232976" y="889000"/>
                </a:lnTo>
                <a:lnTo>
                  <a:pt x="1195571" y="914400"/>
                </a:lnTo>
                <a:lnTo>
                  <a:pt x="1159148" y="939800"/>
                </a:lnTo>
                <a:lnTo>
                  <a:pt x="1123747" y="965200"/>
                </a:lnTo>
                <a:lnTo>
                  <a:pt x="1089406" y="990600"/>
                </a:lnTo>
                <a:lnTo>
                  <a:pt x="1056166" y="1028700"/>
                </a:lnTo>
                <a:lnTo>
                  <a:pt x="1024066" y="1054100"/>
                </a:lnTo>
                <a:lnTo>
                  <a:pt x="993146" y="1092200"/>
                </a:lnTo>
                <a:lnTo>
                  <a:pt x="963445" y="1130300"/>
                </a:lnTo>
                <a:lnTo>
                  <a:pt x="935003" y="1168400"/>
                </a:lnTo>
                <a:lnTo>
                  <a:pt x="907860" y="1193800"/>
                </a:lnTo>
                <a:lnTo>
                  <a:pt x="882055" y="1231900"/>
                </a:lnTo>
                <a:lnTo>
                  <a:pt x="857628" y="1270000"/>
                </a:lnTo>
                <a:lnTo>
                  <a:pt x="834619" y="1308100"/>
                </a:lnTo>
                <a:lnTo>
                  <a:pt x="813066" y="1358900"/>
                </a:lnTo>
                <a:lnTo>
                  <a:pt x="793010" y="1397000"/>
                </a:lnTo>
                <a:lnTo>
                  <a:pt x="774490" y="1435100"/>
                </a:lnTo>
                <a:lnTo>
                  <a:pt x="757546" y="1473200"/>
                </a:lnTo>
                <a:lnTo>
                  <a:pt x="742218" y="1524000"/>
                </a:lnTo>
                <a:lnTo>
                  <a:pt x="728544" y="1562100"/>
                </a:lnTo>
                <a:lnTo>
                  <a:pt x="716565" y="1612900"/>
                </a:lnTo>
                <a:lnTo>
                  <a:pt x="706321" y="1651000"/>
                </a:lnTo>
                <a:lnTo>
                  <a:pt x="697850" y="1701800"/>
                </a:lnTo>
                <a:lnTo>
                  <a:pt x="691193" y="1752600"/>
                </a:lnTo>
                <a:lnTo>
                  <a:pt x="686388" y="1790700"/>
                </a:lnTo>
                <a:lnTo>
                  <a:pt x="683477" y="1841500"/>
                </a:lnTo>
                <a:lnTo>
                  <a:pt x="682498" y="1892300"/>
                </a:lnTo>
                <a:lnTo>
                  <a:pt x="683647" y="1943100"/>
                </a:lnTo>
                <a:lnTo>
                  <a:pt x="687060" y="1993900"/>
                </a:lnTo>
                <a:lnTo>
                  <a:pt x="692679" y="2032000"/>
                </a:lnTo>
                <a:lnTo>
                  <a:pt x="700449" y="2082800"/>
                </a:lnTo>
                <a:lnTo>
                  <a:pt x="710314" y="2133600"/>
                </a:lnTo>
                <a:lnTo>
                  <a:pt x="722217" y="2184400"/>
                </a:lnTo>
                <a:lnTo>
                  <a:pt x="736103" y="2222500"/>
                </a:lnTo>
                <a:lnTo>
                  <a:pt x="751916" y="2273300"/>
                </a:lnTo>
                <a:lnTo>
                  <a:pt x="769599" y="2324100"/>
                </a:lnTo>
                <a:lnTo>
                  <a:pt x="789097" y="2362200"/>
                </a:lnTo>
                <a:lnTo>
                  <a:pt x="810354" y="2400300"/>
                </a:lnTo>
                <a:lnTo>
                  <a:pt x="833313" y="2451100"/>
                </a:lnTo>
                <a:lnTo>
                  <a:pt x="857920" y="2489200"/>
                </a:lnTo>
                <a:lnTo>
                  <a:pt x="884117" y="2527300"/>
                </a:lnTo>
                <a:lnTo>
                  <a:pt x="911849" y="2565400"/>
                </a:lnTo>
                <a:lnTo>
                  <a:pt x="941059" y="2603500"/>
                </a:lnTo>
                <a:lnTo>
                  <a:pt x="971693" y="2641600"/>
                </a:lnTo>
                <a:lnTo>
                  <a:pt x="1003693" y="2679700"/>
                </a:lnTo>
                <a:lnTo>
                  <a:pt x="1037004" y="2717800"/>
                </a:lnTo>
                <a:lnTo>
                  <a:pt x="1071570" y="2755900"/>
                </a:lnTo>
                <a:lnTo>
                  <a:pt x="1107335" y="2781300"/>
                </a:lnTo>
                <a:lnTo>
                  <a:pt x="1144242" y="2819400"/>
                </a:lnTo>
                <a:lnTo>
                  <a:pt x="1182237" y="2844800"/>
                </a:lnTo>
                <a:lnTo>
                  <a:pt x="1221262" y="2870200"/>
                </a:lnTo>
                <a:lnTo>
                  <a:pt x="1261262" y="2895600"/>
                </a:lnTo>
                <a:lnTo>
                  <a:pt x="1302181" y="2921000"/>
                </a:lnTo>
                <a:lnTo>
                  <a:pt x="1343964" y="2946400"/>
                </a:lnTo>
                <a:lnTo>
                  <a:pt x="1386553" y="2971800"/>
                </a:lnTo>
                <a:lnTo>
                  <a:pt x="1429893" y="2997200"/>
                </a:lnTo>
                <a:lnTo>
                  <a:pt x="1429893" y="2857500"/>
                </a:lnTo>
                <a:lnTo>
                  <a:pt x="1387470" y="2844800"/>
                </a:lnTo>
                <a:lnTo>
                  <a:pt x="1346047" y="2819400"/>
                </a:lnTo>
                <a:lnTo>
                  <a:pt x="1305685" y="2781300"/>
                </a:lnTo>
                <a:lnTo>
                  <a:pt x="1266446" y="2755900"/>
                </a:lnTo>
                <a:lnTo>
                  <a:pt x="1228393" y="2730500"/>
                </a:lnTo>
                <a:lnTo>
                  <a:pt x="1191589" y="2692400"/>
                </a:lnTo>
                <a:lnTo>
                  <a:pt x="1156094" y="2667000"/>
                </a:lnTo>
                <a:lnTo>
                  <a:pt x="1121973" y="2628900"/>
                </a:lnTo>
                <a:lnTo>
                  <a:pt x="1089288" y="2590800"/>
                </a:lnTo>
                <a:lnTo>
                  <a:pt x="1058099" y="2552700"/>
                </a:lnTo>
                <a:lnTo>
                  <a:pt x="1028472" y="2514600"/>
                </a:lnTo>
                <a:lnTo>
                  <a:pt x="1000466" y="2476500"/>
                </a:lnTo>
                <a:lnTo>
                  <a:pt x="974145" y="2438400"/>
                </a:lnTo>
                <a:lnTo>
                  <a:pt x="949572" y="2400300"/>
                </a:lnTo>
                <a:lnTo>
                  <a:pt x="926808" y="2362200"/>
                </a:lnTo>
                <a:lnTo>
                  <a:pt x="905916" y="2311400"/>
                </a:lnTo>
                <a:lnTo>
                  <a:pt x="886958" y="2273300"/>
                </a:lnTo>
                <a:lnTo>
                  <a:pt x="869997" y="2222500"/>
                </a:lnTo>
                <a:lnTo>
                  <a:pt x="855096" y="2184400"/>
                </a:lnTo>
                <a:lnTo>
                  <a:pt x="842315" y="2133600"/>
                </a:lnTo>
                <a:lnTo>
                  <a:pt x="831719" y="2082800"/>
                </a:lnTo>
                <a:lnTo>
                  <a:pt x="823368" y="2032000"/>
                </a:lnTo>
                <a:lnTo>
                  <a:pt x="817327" y="1993900"/>
                </a:lnTo>
                <a:lnTo>
                  <a:pt x="813656" y="1943100"/>
                </a:lnTo>
                <a:lnTo>
                  <a:pt x="812419" y="1892300"/>
                </a:lnTo>
                <a:lnTo>
                  <a:pt x="813479" y="1841500"/>
                </a:lnTo>
                <a:lnTo>
                  <a:pt x="816631" y="1790700"/>
                </a:lnTo>
                <a:lnTo>
                  <a:pt x="821826" y="1752600"/>
                </a:lnTo>
                <a:lnTo>
                  <a:pt x="829020" y="1701800"/>
                </a:lnTo>
                <a:lnTo>
                  <a:pt x="838166" y="1663700"/>
                </a:lnTo>
                <a:lnTo>
                  <a:pt x="849218" y="1612900"/>
                </a:lnTo>
                <a:lnTo>
                  <a:pt x="862129" y="1574800"/>
                </a:lnTo>
                <a:lnTo>
                  <a:pt x="876853" y="1524000"/>
                </a:lnTo>
                <a:lnTo>
                  <a:pt x="893345" y="1485900"/>
                </a:lnTo>
                <a:lnTo>
                  <a:pt x="911558" y="1447800"/>
                </a:lnTo>
                <a:lnTo>
                  <a:pt x="931445" y="1397000"/>
                </a:lnTo>
                <a:lnTo>
                  <a:pt x="952961" y="1358900"/>
                </a:lnTo>
                <a:lnTo>
                  <a:pt x="976059" y="1320800"/>
                </a:lnTo>
                <a:lnTo>
                  <a:pt x="1000693" y="1282700"/>
                </a:lnTo>
                <a:lnTo>
                  <a:pt x="1026816" y="1257300"/>
                </a:lnTo>
                <a:lnTo>
                  <a:pt x="1054384" y="1219200"/>
                </a:lnTo>
                <a:lnTo>
                  <a:pt x="1083349" y="1181100"/>
                </a:lnTo>
                <a:lnTo>
                  <a:pt x="1113665" y="1143000"/>
                </a:lnTo>
                <a:lnTo>
                  <a:pt x="1145286" y="1117600"/>
                </a:lnTo>
                <a:lnTo>
                  <a:pt x="1178166" y="1092200"/>
                </a:lnTo>
                <a:lnTo>
                  <a:pt x="1212258" y="1054100"/>
                </a:lnTo>
                <a:lnTo>
                  <a:pt x="1247517" y="1028700"/>
                </a:lnTo>
                <a:lnTo>
                  <a:pt x="1283896" y="1003300"/>
                </a:lnTo>
                <a:lnTo>
                  <a:pt x="1321349" y="977900"/>
                </a:lnTo>
                <a:lnTo>
                  <a:pt x="1359829" y="952500"/>
                </a:lnTo>
                <a:lnTo>
                  <a:pt x="1399291" y="939800"/>
                </a:lnTo>
                <a:lnTo>
                  <a:pt x="1439688" y="914400"/>
                </a:lnTo>
                <a:lnTo>
                  <a:pt x="1480975" y="901700"/>
                </a:lnTo>
                <a:lnTo>
                  <a:pt x="1523104" y="876300"/>
                </a:lnTo>
                <a:lnTo>
                  <a:pt x="1654086" y="838200"/>
                </a:lnTo>
                <a:lnTo>
                  <a:pt x="1699124" y="838200"/>
                </a:lnTo>
                <a:lnTo>
                  <a:pt x="1744775" y="825500"/>
                </a:lnTo>
                <a:lnTo>
                  <a:pt x="1790990" y="825500"/>
                </a:lnTo>
                <a:lnTo>
                  <a:pt x="1837725" y="812800"/>
                </a:lnTo>
                <a:lnTo>
                  <a:pt x="2412374" y="812800"/>
                </a:lnTo>
                <a:lnTo>
                  <a:pt x="2372403" y="800100"/>
                </a:lnTo>
                <a:lnTo>
                  <a:pt x="2331595" y="774700"/>
                </a:lnTo>
                <a:lnTo>
                  <a:pt x="2160668" y="723900"/>
                </a:lnTo>
                <a:lnTo>
                  <a:pt x="2071064" y="698500"/>
                </a:lnTo>
                <a:close/>
              </a:path>
              <a:path w="4062729" h="6489700">
                <a:moveTo>
                  <a:pt x="2446519" y="2806700"/>
                </a:moveTo>
                <a:lnTo>
                  <a:pt x="2429236" y="2806700"/>
                </a:lnTo>
                <a:lnTo>
                  <a:pt x="2404872" y="2832100"/>
                </a:lnTo>
                <a:lnTo>
                  <a:pt x="2446519" y="2806700"/>
                </a:lnTo>
                <a:close/>
              </a:path>
              <a:path w="4062729" h="6489700">
                <a:moveTo>
                  <a:pt x="2412374" y="812800"/>
                </a:moveTo>
                <a:lnTo>
                  <a:pt x="1933362" y="812800"/>
                </a:lnTo>
                <a:lnTo>
                  <a:pt x="1981148" y="825500"/>
                </a:lnTo>
                <a:lnTo>
                  <a:pt x="2028250" y="825500"/>
                </a:lnTo>
                <a:lnTo>
                  <a:pt x="2074625" y="838200"/>
                </a:lnTo>
                <a:lnTo>
                  <a:pt x="2120232" y="838200"/>
                </a:lnTo>
                <a:lnTo>
                  <a:pt x="2208974" y="863600"/>
                </a:lnTo>
                <a:lnTo>
                  <a:pt x="2252026" y="889000"/>
                </a:lnTo>
                <a:lnTo>
                  <a:pt x="2335280" y="914400"/>
                </a:lnTo>
                <a:lnTo>
                  <a:pt x="2375399" y="939800"/>
                </a:lnTo>
                <a:lnTo>
                  <a:pt x="2414458" y="965200"/>
                </a:lnTo>
                <a:lnTo>
                  <a:pt x="2452413" y="990600"/>
                </a:lnTo>
                <a:lnTo>
                  <a:pt x="2489224" y="1016000"/>
                </a:lnTo>
                <a:lnTo>
                  <a:pt x="2524849" y="1041400"/>
                </a:lnTo>
                <a:lnTo>
                  <a:pt x="2559245" y="1066800"/>
                </a:lnTo>
                <a:lnTo>
                  <a:pt x="2592371" y="1104900"/>
                </a:lnTo>
                <a:lnTo>
                  <a:pt x="2624185" y="1130300"/>
                </a:lnTo>
                <a:lnTo>
                  <a:pt x="2654645" y="1168400"/>
                </a:lnTo>
                <a:lnTo>
                  <a:pt x="2683709" y="1206500"/>
                </a:lnTo>
                <a:lnTo>
                  <a:pt x="2711337" y="1231900"/>
                </a:lnTo>
                <a:lnTo>
                  <a:pt x="2737485" y="1270000"/>
                </a:lnTo>
                <a:lnTo>
                  <a:pt x="2762111" y="1308100"/>
                </a:lnTo>
                <a:lnTo>
                  <a:pt x="2785175" y="1346200"/>
                </a:lnTo>
                <a:lnTo>
                  <a:pt x="2806635" y="1397000"/>
                </a:lnTo>
                <a:lnTo>
                  <a:pt x="2826447" y="1435100"/>
                </a:lnTo>
                <a:lnTo>
                  <a:pt x="2844571" y="1473200"/>
                </a:lnTo>
                <a:lnTo>
                  <a:pt x="2860965" y="1511300"/>
                </a:lnTo>
                <a:lnTo>
                  <a:pt x="2875587" y="1562100"/>
                </a:lnTo>
                <a:lnTo>
                  <a:pt x="2888395" y="1600200"/>
                </a:lnTo>
                <a:lnTo>
                  <a:pt x="2899348" y="1651000"/>
                </a:lnTo>
                <a:lnTo>
                  <a:pt x="2908402" y="1701800"/>
                </a:lnTo>
                <a:lnTo>
                  <a:pt x="2915518" y="1739900"/>
                </a:lnTo>
                <a:lnTo>
                  <a:pt x="2920652" y="1790700"/>
                </a:lnTo>
                <a:lnTo>
                  <a:pt x="2923763" y="1841500"/>
                </a:lnTo>
                <a:lnTo>
                  <a:pt x="2924809" y="1892300"/>
                </a:lnTo>
                <a:lnTo>
                  <a:pt x="2923709" y="1943100"/>
                </a:lnTo>
                <a:lnTo>
                  <a:pt x="2920430" y="1993900"/>
                </a:lnTo>
                <a:lnTo>
                  <a:pt x="2915004" y="2044700"/>
                </a:lnTo>
                <a:lnTo>
                  <a:pt x="2907462" y="2082800"/>
                </a:lnTo>
                <a:lnTo>
                  <a:pt x="2897838" y="2133600"/>
                </a:lnTo>
                <a:lnTo>
                  <a:pt x="2886162" y="2184400"/>
                </a:lnTo>
                <a:lnTo>
                  <a:pt x="2872467" y="2235200"/>
                </a:lnTo>
                <a:lnTo>
                  <a:pt x="2856785" y="2273300"/>
                </a:lnTo>
                <a:lnTo>
                  <a:pt x="2839148" y="2324100"/>
                </a:lnTo>
                <a:lnTo>
                  <a:pt x="2819589" y="2362200"/>
                </a:lnTo>
                <a:lnTo>
                  <a:pt x="2798138" y="2413000"/>
                </a:lnTo>
                <a:lnTo>
                  <a:pt x="2774827" y="2451100"/>
                </a:lnTo>
                <a:lnTo>
                  <a:pt x="2749690" y="2489200"/>
                </a:lnTo>
                <a:lnTo>
                  <a:pt x="2722758" y="2540000"/>
                </a:lnTo>
                <a:lnTo>
                  <a:pt x="2694063" y="2578100"/>
                </a:lnTo>
                <a:lnTo>
                  <a:pt x="2663637" y="2616200"/>
                </a:lnTo>
                <a:lnTo>
                  <a:pt x="2631511" y="2641600"/>
                </a:lnTo>
                <a:lnTo>
                  <a:pt x="2597719" y="2679700"/>
                </a:lnTo>
                <a:lnTo>
                  <a:pt x="2562292" y="2717800"/>
                </a:lnTo>
                <a:lnTo>
                  <a:pt x="2525261" y="2743200"/>
                </a:lnTo>
                <a:lnTo>
                  <a:pt x="2486660" y="2781300"/>
                </a:lnTo>
                <a:lnTo>
                  <a:pt x="2446519" y="2806700"/>
                </a:lnTo>
                <a:lnTo>
                  <a:pt x="2453576" y="2806700"/>
                </a:lnTo>
                <a:lnTo>
                  <a:pt x="2477916" y="2794000"/>
                </a:lnTo>
                <a:lnTo>
                  <a:pt x="2632329" y="2794000"/>
                </a:lnTo>
                <a:lnTo>
                  <a:pt x="2668796" y="2768600"/>
                </a:lnTo>
                <a:lnTo>
                  <a:pt x="2703895" y="2743200"/>
                </a:lnTo>
                <a:lnTo>
                  <a:pt x="2737583" y="2705100"/>
                </a:lnTo>
                <a:lnTo>
                  <a:pt x="2769818" y="2667000"/>
                </a:lnTo>
                <a:lnTo>
                  <a:pt x="2800557" y="2628900"/>
                </a:lnTo>
                <a:lnTo>
                  <a:pt x="2829759" y="2590800"/>
                </a:lnTo>
                <a:lnTo>
                  <a:pt x="2857382" y="2552700"/>
                </a:lnTo>
                <a:lnTo>
                  <a:pt x="2883383" y="2514600"/>
                </a:lnTo>
                <a:lnTo>
                  <a:pt x="2907722" y="2476500"/>
                </a:lnTo>
                <a:lnTo>
                  <a:pt x="2930354" y="2425700"/>
                </a:lnTo>
                <a:lnTo>
                  <a:pt x="2951239" y="2387600"/>
                </a:lnTo>
                <a:lnTo>
                  <a:pt x="2970335" y="2336800"/>
                </a:lnTo>
                <a:lnTo>
                  <a:pt x="2987599" y="2286000"/>
                </a:lnTo>
                <a:lnTo>
                  <a:pt x="3002990" y="2235200"/>
                </a:lnTo>
                <a:lnTo>
                  <a:pt x="3016465" y="2197100"/>
                </a:lnTo>
                <a:lnTo>
                  <a:pt x="3027982" y="2146300"/>
                </a:lnTo>
                <a:lnTo>
                  <a:pt x="3037499" y="2095500"/>
                </a:lnTo>
                <a:lnTo>
                  <a:pt x="3044975" y="2044700"/>
                </a:lnTo>
                <a:lnTo>
                  <a:pt x="3050367" y="1993900"/>
                </a:lnTo>
                <a:lnTo>
                  <a:pt x="3053633" y="1943100"/>
                </a:lnTo>
                <a:lnTo>
                  <a:pt x="3054730" y="1892300"/>
                </a:lnTo>
                <a:lnTo>
                  <a:pt x="3053808" y="1841500"/>
                </a:lnTo>
                <a:lnTo>
                  <a:pt x="3051064" y="1790700"/>
                </a:lnTo>
                <a:lnTo>
                  <a:pt x="3046532" y="1752600"/>
                </a:lnTo>
                <a:lnTo>
                  <a:pt x="3040246" y="1701800"/>
                </a:lnTo>
                <a:lnTo>
                  <a:pt x="3032240" y="1651000"/>
                </a:lnTo>
                <a:lnTo>
                  <a:pt x="3022548" y="1612900"/>
                </a:lnTo>
                <a:lnTo>
                  <a:pt x="3011204" y="1562100"/>
                </a:lnTo>
                <a:lnTo>
                  <a:pt x="2998242" y="1524000"/>
                </a:lnTo>
                <a:lnTo>
                  <a:pt x="2983695" y="1473200"/>
                </a:lnTo>
                <a:lnTo>
                  <a:pt x="2967599" y="1435100"/>
                </a:lnTo>
                <a:lnTo>
                  <a:pt x="2949986" y="1397000"/>
                </a:lnTo>
                <a:lnTo>
                  <a:pt x="2930890" y="1358900"/>
                </a:lnTo>
                <a:lnTo>
                  <a:pt x="2910347" y="1308100"/>
                </a:lnTo>
                <a:lnTo>
                  <a:pt x="2888388" y="1270000"/>
                </a:lnTo>
                <a:lnTo>
                  <a:pt x="2865050" y="1231900"/>
                </a:lnTo>
                <a:lnTo>
                  <a:pt x="2840365" y="1193800"/>
                </a:lnTo>
                <a:lnTo>
                  <a:pt x="2814367" y="1168400"/>
                </a:lnTo>
                <a:lnTo>
                  <a:pt x="2787091" y="1130300"/>
                </a:lnTo>
                <a:lnTo>
                  <a:pt x="2758570" y="1092200"/>
                </a:lnTo>
                <a:lnTo>
                  <a:pt x="2728838" y="1054100"/>
                </a:lnTo>
                <a:lnTo>
                  <a:pt x="2697930" y="1028700"/>
                </a:lnTo>
                <a:lnTo>
                  <a:pt x="2665879" y="990600"/>
                </a:lnTo>
                <a:lnTo>
                  <a:pt x="2632719" y="965200"/>
                </a:lnTo>
                <a:lnTo>
                  <a:pt x="2598484" y="939800"/>
                </a:lnTo>
                <a:lnTo>
                  <a:pt x="2563208" y="914400"/>
                </a:lnTo>
                <a:lnTo>
                  <a:pt x="2526925" y="889000"/>
                </a:lnTo>
                <a:lnTo>
                  <a:pt x="2489669" y="863600"/>
                </a:lnTo>
                <a:lnTo>
                  <a:pt x="2451474" y="838200"/>
                </a:lnTo>
                <a:lnTo>
                  <a:pt x="2412374" y="812800"/>
                </a:lnTo>
                <a:close/>
              </a:path>
              <a:path w="4062729" h="6489700">
                <a:moveTo>
                  <a:pt x="1930793" y="1333500"/>
                </a:moveTo>
                <a:lnTo>
                  <a:pt x="1834447" y="1333500"/>
                </a:lnTo>
                <a:lnTo>
                  <a:pt x="1785694" y="1346200"/>
                </a:lnTo>
                <a:lnTo>
                  <a:pt x="1738787" y="1358900"/>
                </a:lnTo>
                <a:lnTo>
                  <a:pt x="1693841" y="1371600"/>
                </a:lnTo>
                <a:lnTo>
                  <a:pt x="1650970" y="1384300"/>
                </a:lnTo>
                <a:lnTo>
                  <a:pt x="1610287" y="1409700"/>
                </a:lnTo>
                <a:lnTo>
                  <a:pt x="1571906" y="1435100"/>
                </a:lnTo>
                <a:lnTo>
                  <a:pt x="1535941" y="1460500"/>
                </a:lnTo>
                <a:lnTo>
                  <a:pt x="1502506" y="1485900"/>
                </a:lnTo>
                <a:lnTo>
                  <a:pt x="1471715" y="1524000"/>
                </a:lnTo>
                <a:lnTo>
                  <a:pt x="1443681" y="1549400"/>
                </a:lnTo>
                <a:lnTo>
                  <a:pt x="1418520" y="1587500"/>
                </a:lnTo>
                <a:lnTo>
                  <a:pt x="1396343" y="1625600"/>
                </a:lnTo>
                <a:lnTo>
                  <a:pt x="1377266" y="1663700"/>
                </a:lnTo>
                <a:lnTo>
                  <a:pt x="1361402" y="1714500"/>
                </a:lnTo>
                <a:lnTo>
                  <a:pt x="1348866" y="1752600"/>
                </a:lnTo>
                <a:lnTo>
                  <a:pt x="1339770" y="1803400"/>
                </a:lnTo>
                <a:lnTo>
                  <a:pt x="1334229" y="1841500"/>
                </a:lnTo>
                <a:lnTo>
                  <a:pt x="1332357" y="1892300"/>
                </a:lnTo>
                <a:lnTo>
                  <a:pt x="1334347" y="1943100"/>
                </a:lnTo>
                <a:lnTo>
                  <a:pt x="1340319" y="1993900"/>
                </a:lnTo>
                <a:lnTo>
                  <a:pt x="1350271" y="2044700"/>
                </a:lnTo>
                <a:lnTo>
                  <a:pt x="1364205" y="2082800"/>
                </a:lnTo>
                <a:lnTo>
                  <a:pt x="1382120" y="2133600"/>
                </a:lnTo>
                <a:lnTo>
                  <a:pt x="1404016" y="2171700"/>
                </a:lnTo>
                <a:lnTo>
                  <a:pt x="1429893" y="2209800"/>
                </a:lnTo>
                <a:lnTo>
                  <a:pt x="1429893" y="2146300"/>
                </a:lnTo>
                <a:lnTo>
                  <a:pt x="1432145" y="2095500"/>
                </a:lnTo>
                <a:lnTo>
                  <a:pt x="1438777" y="2057400"/>
                </a:lnTo>
                <a:lnTo>
                  <a:pt x="1449598" y="2006600"/>
                </a:lnTo>
                <a:lnTo>
                  <a:pt x="1464417" y="1968500"/>
                </a:lnTo>
                <a:lnTo>
                  <a:pt x="1483044" y="1930400"/>
                </a:lnTo>
                <a:lnTo>
                  <a:pt x="1505290" y="1892300"/>
                </a:lnTo>
                <a:lnTo>
                  <a:pt x="1530965" y="1854200"/>
                </a:lnTo>
                <a:lnTo>
                  <a:pt x="1559877" y="1828800"/>
                </a:lnTo>
                <a:lnTo>
                  <a:pt x="1591837" y="1790700"/>
                </a:lnTo>
                <a:lnTo>
                  <a:pt x="1626656" y="1765300"/>
                </a:lnTo>
                <a:lnTo>
                  <a:pt x="1664142" y="1752600"/>
                </a:lnTo>
                <a:lnTo>
                  <a:pt x="1704105" y="1727200"/>
                </a:lnTo>
                <a:lnTo>
                  <a:pt x="1746356" y="1714500"/>
                </a:lnTo>
                <a:lnTo>
                  <a:pt x="1790705" y="1701800"/>
                </a:lnTo>
                <a:lnTo>
                  <a:pt x="1836961" y="1701800"/>
                </a:lnTo>
                <a:lnTo>
                  <a:pt x="1884934" y="1689100"/>
                </a:lnTo>
                <a:lnTo>
                  <a:pt x="2396213" y="1689100"/>
                </a:lnTo>
                <a:lnTo>
                  <a:pt x="2387499" y="1663700"/>
                </a:lnTo>
                <a:lnTo>
                  <a:pt x="2366746" y="1625600"/>
                </a:lnTo>
                <a:lnTo>
                  <a:pt x="2342865" y="1587500"/>
                </a:lnTo>
                <a:lnTo>
                  <a:pt x="2316057" y="1549400"/>
                </a:lnTo>
                <a:lnTo>
                  <a:pt x="2286520" y="1524000"/>
                </a:lnTo>
                <a:lnTo>
                  <a:pt x="2254455" y="1485900"/>
                </a:lnTo>
                <a:lnTo>
                  <a:pt x="2220059" y="1460500"/>
                </a:lnTo>
                <a:lnTo>
                  <a:pt x="2183533" y="1435100"/>
                </a:lnTo>
                <a:lnTo>
                  <a:pt x="2145075" y="1409700"/>
                </a:lnTo>
                <a:lnTo>
                  <a:pt x="2104885" y="1384300"/>
                </a:lnTo>
                <a:lnTo>
                  <a:pt x="2020107" y="1358900"/>
                </a:lnTo>
                <a:lnTo>
                  <a:pt x="1930793" y="1333500"/>
                </a:lnTo>
                <a:close/>
              </a:path>
              <a:path w="4062729" h="6489700">
                <a:moveTo>
                  <a:pt x="2396213" y="1689100"/>
                </a:moveTo>
                <a:lnTo>
                  <a:pt x="1917319" y="1689100"/>
                </a:lnTo>
                <a:lnTo>
                  <a:pt x="1965270" y="1701800"/>
                </a:lnTo>
                <a:lnTo>
                  <a:pt x="2011511" y="1701800"/>
                </a:lnTo>
                <a:lnTo>
                  <a:pt x="2055848" y="1714500"/>
                </a:lnTo>
                <a:lnTo>
                  <a:pt x="2098093" y="1727200"/>
                </a:lnTo>
                <a:lnTo>
                  <a:pt x="2138054" y="1752600"/>
                </a:lnTo>
                <a:lnTo>
                  <a:pt x="2175541" y="1765300"/>
                </a:lnTo>
                <a:lnTo>
                  <a:pt x="2210362" y="1790700"/>
                </a:lnTo>
                <a:lnTo>
                  <a:pt x="2242327" y="1828800"/>
                </a:lnTo>
                <a:lnTo>
                  <a:pt x="2271246" y="1854200"/>
                </a:lnTo>
                <a:lnTo>
                  <a:pt x="2296928" y="1892300"/>
                </a:lnTo>
                <a:lnTo>
                  <a:pt x="2319182" y="1930400"/>
                </a:lnTo>
                <a:lnTo>
                  <a:pt x="2337817" y="1968500"/>
                </a:lnTo>
                <a:lnTo>
                  <a:pt x="2352644" y="2006600"/>
                </a:lnTo>
                <a:lnTo>
                  <a:pt x="2363470" y="2057400"/>
                </a:lnTo>
                <a:lnTo>
                  <a:pt x="2370105" y="2095500"/>
                </a:lnTo>
                <a:lnTo>
                  <a:pt x="2372359" y="2146300"/>
                </a:lnTo>
                <a:lnTo>
                  <a:pt x="2391607" y="2108200"/>
                </a:lnTo>
                <a:lnTo>
                  <a:pt x="2409293" y="2057400"/>
                </a:lnTo>
                <a:lnTo>
                  <a:pt x="2423859" y="2006600"/>
                </a:lnTo>
                <a:lnTo>
                  <a:pt x="2433742" y="1943100"/>
                </a:lnTo>
                <a:lnTo>
                  <a:pt x="2437383" y="1892300"/>
                </a:lnTo>
                <a:lnTo>
                  <a:pt x="2435255" y="1841500"/>
                </a:lnTo>
                <a:lnTo>
                  <a:pt x="2429003" y="1803400"/>
                </a:lnTo>
                <a:lnTo>
                  <a:pt x="2418827" y="1752600"/>
                </a:lnTo>
                <a:lnTo>
                  <a:pt x="2404926" y="1714500"/>
                </a:lnTo>
                <a:lnTo>
                  <a:pt x="2396213" y="1689100"/>
                </a:lnTo>
                <a:close/>
              </a:path>
              <a:path w="4062729" h="6489700">
                <a:moveTo>
                  <a:pt x="1979062" y="685800"/>
                </a:moveTo>
                <a:lnTo>
                  <a:pt x="1790563" y="685800"/>
                </a:lnTo>
                <a:lnTo>
                  <a:pt x="1743998" y="698500"/>
                </a:lnTo>
                <a:lnTo>
                  <a:pt x="2025346" y="698500"/>
                </a:lnTo>
                <a:lnTo>
                  <a:pt x="1979062" y="685800"/>
                </a:lnTo>
                <a:close/>
              </a:path>
              <a:path w="4062729" h="6489700">
                <a:moveTo>
                  <a:pt x="2124775" y="12700"/>
                </a:moveTo>
                <a:lnTo>
                  <a:pt x="1645065" y="12700"/>
                </a:lnTo>
                <a:lnTo>
                  <a:pt x="1551534" y="38100"/>
                </a:lnTo>
                <a:lnTo>
                  <a:pt x="2218296" y="38100"/>
                </a:lnTo>
                <a:lnTo>
                  <a:pt x="2124775" y="12700"/>
                </a:lnTo>
                <a:close/>
              </a:path>
              <a:path w="4062729" h="6489700">
                <a:moveTo>
                  <a:pt x="1981831" y="0"/>
                </a:moveTo>
                <a:lnTo>
                  <a:pt x="1788025" y="0"/>
                </a:lnTo>
                <a:lnTo>
                  <a:pt x="1740036" y="12700"/>
                </a:lnTo>
                <a:lnTo>
                  <a:pt x="2029814" y="12700"/>
                </a:lnTo>
                <a:lnTo>
                  <a:pt x="1981831" y="0"/>
                </a:lnTo>
                <a:close/>
              </a:path>
            </a:pathLst>
          </a:custGeom>
          <a:solidFill>
            <a:srgbClr val="BEBEBE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050" y="391921"/>
            <a:ext cx="35610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AUDIENCE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4311" y="653288"/>
            <a:ext cx="19100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949AA1"/>
                </a:solidFill>
                <a:latin typeface="Arial"/>
                <a:cs typeface="Arial"/>
              </a:rPr>
              <a:t>Health </a:t>
            </a:r>
            <a:r>
              <a:rPr sz="2000" spc="-105" dirty="0">
                <a:solidFill>
                  <a:srgbClr val="949AA1"/>
                </a:solidFill>
                <a:latin typeface="Arial"/>
                <a:cs typeface="Arial"/>
              </a:rPr>
              <a:t>&amp;</a:t>
            </a:r>
            <a:r>
              <a:rPr sz="2000" spc="-200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9AA1"/>
                </a:solidFill>
                <a:latin typeface="Arial"/>
                <a:cs typeface="Arial"/>
              </a:rPr>
              <a:t>Medical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5614" y="958088"/>
            <a:ext cx="1399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949AA1"/>
                </a:solidFill>
                <a:latin typeface="Arial"/>
                <a:cs typeface="Arial"/>
              </a:rPr>
              <a:t>allowance</a:t>
            </a:r>
            <a:r>
              <a:rPr sz="2000" spc="-150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949AA1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0" dirty="0"/>
              <a:t>70%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8723" y="1266952"/>
            <a:ext cx="3461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949AA1"/>
                </a:solidFill>
                <a:latin typeface="Arial"/>
                <a:cs typeface="Arial"/>
              </a:rPr>
              <a:t>While Global average </a:t>
            </a:r>
            <a:r>
              <a:rPr sz="2000" spc="10" dirty="0">
                <a:solidFill>
                  <a:srgbClr val="949AA1"/>
                </a:solidFill>
                <a:latin typeface="Arial"/>
                <a:cs typeface="Arial"/>
              </a:rPr>
              <a:t>is</a:t>
            </a:r>
            <a:r>
              <a:rPr sz="2000" spc="-245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949AA1"/>
                </a:solidFill>
                <a:latin typeface="Arial"/>
                <a:cs typeface="Arial"/>
              </a:rPr>
              <a:t>52%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6447" y="2425954"/>
            <a:ext cx="1884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665" marR="5080" indent="-482600">
              <a:lnSpc>
                <a:spcPct val="100000"/>
              </a:lnSpc>
              <a:spcBef>
                <a:spcPts val="95"/>
              </a:spcBef>
            </a:pPr>
            <a:r>
              <a:rPr sz="2000" spc="15" dirty="0">
                <a:solidFill>
                  <a:srgbClr val="949AA1"/>
                </a:solidFill>
                <a:latin typeface="Arial"/>
                <a:cs typeface="Arial"/>
              </a:rPr>
              <a:t>Accommodation  </a:t>
            </a:r>
            <a:r>
              <a:rPr sz="2000" spc="-5" dirty="0">
                <a:solidFill>
                  <a:srgbClr val="949AA1"/>
                </a:solidFill>
                <a:latin typeface="Arial"/>
                <a:cs typeface="Arial"/>
              </a:rPr>
              <a:t>allowance</a:t>
            </a:r>
            <a:r>
              <a:rPr sz="2000" spc="-160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949AA1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8928" y="2314702"/>
            <a:ext cx="1214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50" dirty="0">
                <a:solidFill>
                  <a:srgbClr val="BEBEBE"/>
                </a:solidFill>
                <a:latin typeface="Calibri"/>
                <a:cs typeface="Calibri"/>
              </a:rPr>
              <a:t>60%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0905" y="3090418"/>
            <a:ext cx="3458845" cy="922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30"/>
              </a:lnSpc>
              <a:spcBef>
                <a:spcPts val="95"/>
              </a:spcBef>
            </a:pPr>
            <a:r>
              <a:rPr sz="2000" spc="-35" dirty="0">
                <a:solidFill>
                  <a:srgbClr val="949AA1"/>
                </a:solidFill>
                <a:latin typeface="Arial"/>
                <a:cs typeface="Arial"/>
              </a:rPr>
              <a:t>While </a:t>
            </a:r>
            <a:r>
              <a:rPr sz="2000" spc="-40" dirty="0">
                <a:solidFill>
                  <a:srgbClr val="949AA1"/>
                </a:solidFill>
                <a:latin typeface="Arial"/>
                <a:cs typeface="Arial"/>
              </a:rPr>
              <a:t>Global </a:t>
            </a:r>
            <a:r>
              <a:rPr sz="2000" spc="-45" dirty="0">
                <a:solidFill>
                  <a:srgbClr val="949AA1"/>
                </a:solidFill>
                <a:latin typeface="Arial"/>
                <a:cs typeface="Arial"/>
              </a:rPr>
              <a:t>average </a:t>
            </a:r>
            <a:r>
              <a:rPr sz="2000" spc="10" dirty="0">
                <a:solidFill>
                  <a:srgbClr val="949AA1"/>
                </a:solidFill>
                <a:latin typeface="Arial"/>
                <a:cs typeface="Arial"/>
              </a:rPr>
              <a:t>stands</a:t>
            </a:r>
            <a:r>
              <a:rPr sz="2000" spc="-229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949AA1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ts val="4730"/>
              </a:lnSpc>
            </a:pPr>
            <a:r>
              <a:rPr sz="4000" spc="-50" dirty="0">
                <a:solidFill>
                  <a:srgbClr val="949AA1"/>
                </a:solidFill>
                <a:latin typeface="Arial"/>
                <a:cs typeface="Arial"/>
              </a:rPr>
              <a:t>33%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1441" y="4353814"/>
            <a:ext cx="2099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949AA1"/>
                </a:solidFill>
                <a:latin typeface="Arial"/>
                <a:cs typeface="Arial"/>
              </a:rPr>
              <a:t>Annual </a:t>
            </a:r>
            <a:r>
              <a:rPr sz="2000" spc="25" dirty="0">
                <a:solidFill>
                  <a:srgbClr val="949AA1"/>
                </a:solidFill>
                <a:latin typeface="Arial"/>
                <a:cs typeface="Arial"/>
              </a:rPr>
              <a:t>trips</a:t>
            </a:r>
            <a:r>
              <a:rPr sz="2000" spc="-185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949AA1"/>
                </a:solidFill>
                <a:latin typeface="Arial"/>
                <a:cs typeface="Arial"/>
              </a:rPr>
              <a:t>to  </a:t>
            </a:r>
            <a:r>
              <a:rPr sz="2000" dirty="0">
                <a:solidFill>
                  <a:srgbClr val="949AA1"/>
                </a:solidFill>
                <a:latin typeface="Arial"/>
                <a:cs typeface="Arial"/>
              </a:rPr>
              <a:t>home </a:t>
            </a:r>
            <a:r>
              <a:rPr sz="2000" spc="-5" dirty="0">
                <a:solidFill>
                  <a:srgbClr val="949AA1"/>
                </a:solidFill>
                <a:latin typeface="Arial"/>
                <a:cs typeface="Arial"/>
              </a:rPr>
              <a:t>allowance</a:t>
            </a:r>
            <a:r>
              <a:rPr sz="2000" spc="-220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949AA1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1853" y="4242561"/>
            <a:ext cx="1214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50" dirty="0">
                <a:solidFill>
                  <a:srgbClr val="BEBEBE"/>
                </a:solidFill>
                <a:latin typeface="Calibri"/>
                <a:cs typeface="Calibri"/>
              </a:rPr>
              <a:t>67%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881" y="3171952"/>
            <a:ext cx="33064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120" dirty="0">
                <a:solidFill>
                  <a:srgbClr val="D9D9D9"/>
                </a:solidFill>
                <a:latin typeface="Calibri"/>
                <a:cs typeface="Calibri"/>
              </a:rPr>
              <a:t>The </a:t>
            </a:r>
            <a:r>
              <a:rPr sz="2400" spc="85" dirty="0">
                <a:solidFill>
                  <a:srgbClr val="D9D9D9"/>
                </a:solidFill>
                <a:latin typeface="Calibri"/>
                <a:cs typeface="Calibri"/>
              </a:rPr>
              <a:t>benefits </a:t>
            </a:r>
            <a:r>
              <a:rPr sz="2400" spc="70" dirty="0">
                <a:solidFill>
                  <a:srgbClr val="D9D9D9"/>
                </a:solidFill>
                <a:latin typeface="Calibri"/>
                <a:cs typeface="Calibri"/>
              </a:rPr>
              <a:t>in </a:t>
            </a:r>
            <a:r>
              <a:rPr sz="2400" spc="120" dirty="0">
                <a:solidFill>
                  <a:srgbClr val="D9D9D9"/>
                </a:solidFill>
                <a:latin typeface="Calibri"/>
                <a:cs typeface="Calibri"/>
              </a:rPr>
              <a:t>UAE</a:t>
            </a:r>
            <a:r>
              <a:rPr sz="2400" spc="-5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spc="65" dirty="0">
                <a:solidFill>
                  <a:srgbClr val="D9D9D9"/>
                </a:solidFill>
                <a:latin typeface="Calibri"/>
                <a:cs typeface="Calibri"/>
              </a:rPr>
              <a:t>that  </a:t>
            </a:r>
            <a:r>
              <a:rPr sz="2400" spc="95" dirty="0">
                <a:solidFill>
                  <a:srgbClr val="D9D9D9"/>
                </a:solidFill>
                <a:latin typeface="Calibri"/>
                <a:cs typeface="Calibri"/>
              </a:rPr>
              <a:t>are </a:t>
            </a:r>
            <a:r>
              <a:rPr sz="2400" spc="90" dirty="0">
                <a:solidFill>
                  <a:srgbClr val="D9D9D9"/>
                </a:solidFill>
                <a:latin typeface="Calibri"/>
                <a:cs typeface="Calibri"/>
              </a:rPr>
              <a:t>received </a:t>
            </a:r>
            <a:r>
              <a:rPr sz="2400" spc="65" dirty="0">
                <a:solidFill>
                  <a:srgbClr val="D9D9D9"/>
                </a:solidFill>
                <a:latin typeface="Calibri"/>
                <a:cs typeface="Calibri"/>
              </a:rPr>
              <a:t>by </a:t>
            </a:r>
            <a:r>
              <a:rPr sz="2400" spc="110" dirty="0">
                <a:solidFill>
                  <a:srgbClr val="D9D9D9"/>
                </a:solidFill>
                <a:latin typeface="Calibri"/>
                <a:cs typeface="Calibri"/>
              </a:rPr>
              <a:t>expats  </a:t>
            </a:r>
            <a:r>
              <a:rPr sz="2400" spc="105" dirty="0">
                <a:solidFill>
                  <a:srgbClr val="D9D9D9"/>
                </a:solidFill>
                <a:latin typeface="Calibri"/>
                <a:cs typeface="Calibri"/>
              </a:rPr>
              <a:t>also </a:t>
            </a:r>
            <a:r>
              <a:rPr sz="2400" spc="155" dirty="0">
                <a:solidFill>
                  <a:srgbClr val="D9D9D9"/>
                </a:solidFill>
                <a:latin typeface="Calibri"/>
                <a:cs typeface="Calibri"/>
              </a:rPr>
              <a:t>seem </a:t>
            </a:r>
            <a:r>
              <a:rPr sz="2400" spc="70" dirty="0">
                <a:solidFill>
                  <a:srgbClr val="D9D9D9"/>
                </a:solidFill>
                <a:latin typeface="Calibri"/>
                <a:cs typeface="Calibri"/>
              </a:rPr>
              <a:t>to </a:t>
            </a:r>
            <a:r>
              <a:rPr sz="2400" spc="140" dirty="0">
                <a:solidFill>
                  <a:srgbClr val="D9D9D9"/>
                </a:solidFill>
                <a:latin typeface="Calibri"/>
                <a:cs typeface="Calibri"/>
              </a:rPr>
              <a:t>be </a:t>
            </a:r>
            <a:r>
              <a:rPr sz="2400" spc="105" dirty="0">
                <a:solidFill>
                  <a:srgbClr val="D9D9D9"/>
                </a:solidFill>
                <a:latin typeface="Calibri"/>
                <a:cs typeface="Calibri"/>
              </a:rPr>
              <a:t>high  </a:t>
            </a:r>
            <a:r>
              <a:rPr sz="2400" spc="130" dirty="0">
                <a:solidFill>
                  <a:srgbClr val="D9D9D9"/>
                </a:solidFill>
                <a:latin typeface="Calibri"/>
                <a:cs typeface="Calibri"/>
              </a:rPr>
              <a:t>compared </a:t>
            </a:r>
            <a:r>
              <a:rPr sz="2400" spc="70" dirty="0">
                <a:solidFill>
                  <a:srgbClr val="D9D9D9"/>
                </a:solidFill>
                <a:latin typeface="Calibri"/>
                <a:cs typeface="Calibri"/>
              </a:rPr>
              <a:t>to </a:t>
            </a:r>
            <a:r>
              <a:rPr sz="2400" spc="85" dirty="0">
                <a:solidFill>
                  <a:srgbClr val="D9D9D9"/>
                </a:solidFill>
                <a:latin typeface="Calibri"/>
                <a:cs typeface="Calibri"/>
              </a:rPr>
              <a:t>global  </a:t>
            </a:r>
            <a:r>
              <a:rPr sz="2400" spc="95" dirty="0">
                <a:solidFill>
                  <a:srgbClr val="D9D9D9"/>
                </a:solidFill>
                <a:latin typeface="Calibri"/>
                <a:cs typeface="Calibri"/>
              </a:rPr>
              <a:t>average</a:t>
            </a:r>
            <a:r>
              <a:rPr sz="2400" spc="6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D9D9D9"/>
                </a:solidFill>
                <a:latin typeface="Calibri"/>
                <a:cs typeface="Calibri"/>
              </a:rPr>
              <a:t>figures.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881" y="1414830"/>
            <a:ext cx="34353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55" dirty="0">
                <a:solidFill>
                  <a:srgbClr val="D9D9D9"/>
                </a:solidFill>
                <a:latin typeface="Calibri"/>
                <a:cs typeface="Calibri"/>
              </a:rPr>
              <a:t>More </a:t>
            </a:r>
            <a:r>
              <a:rPr sz="1600" spc="70" dirty="0">
                <a:solidFill>
                  <a:srgbClr val="D9D9D9"/>
                </a:solidFill>
                <a:latin typeface="Calibri"/>
                <a:cs typeface="Calibri"/>
              </a:rPr>
              <a:t>than </a:t>
            </a:r>
            <a:r>
              <a:rPr sz="1600" spc="114" dirty="0">
                <a:solidFill>
                  <a:srgbClr val="D9D9D9"/>
                </a:solidFill>
                <a:latin typeface="Calibri"/>
                <a:cs typeface="Calibri"/>
              </a:rPr>
              <a:t>65% </a:t>
            </a:r>
            <a:r>
              <a:rPr sz="1600" spc="40" dirty="0">
                <a:solidFill>
                  <a:srgbClr val="D9D9D9"/>
                </a:solidFill>
                <a:latin typeface="Calibri"/>
                <a:cs typeface="Calibri"/>
              </a:rPr>
              <a:t>of </a:t>
            </a:r>
            <a:r>
              <a:rPr sz="1600" spc="75" dirty="0">
                <a:solidFill>
                  <a:srgbClr val="D9D9D9"/>
                </a:solidFill>
                <a:latin typeface="Calibri"/>
                <a:cs typeface="Calibri"/>
              </a:rPr>
              <a:t>expats </a:t>
            </a:r>
            <a:r>
              <a:rPr sz="1600" spc="45" dirty="0">
                <a:solidFill>
                  <a:srgbClr val="D9D9D9"/>
                </a:solidFill>
                <a:latin typeface="Calibri"/>
                <a:cs typeface="Calibri"/>
              </a:rPr>
              <a:t>in </a:t>
            </a:r>
            <a:r>
              <a:rPr sz="1600" spc="80" dirty="0">
                <a:solidFill>
                  <a:srgbClr val="D9D9D9"/>
                </a:solidFill>
                <a:latin typeface="Calibri"/>
                <a:cs typeface="Calibri"/>
              </a:rPr>
              <a:t>Dubai  </a:t>
            </a:r>
            <a:r>
              <a:rPr sz="1600" spc="45" dirty="0">
                <a:solidFill>
                  <a:srgbClr val="D9D9D9"/>
                </a:solidFill>
                <a:latin typeface="Calibri"/>
                <a:cs typeface="Calibri"/>
              </a:rPr>
              <a:t>think </a:t>
            </a:r>
            <a:r>
              <a:rPr sz="1600" spc="40" dirty="0">
                <a:solidFill>
                  <a:srgbClr val="D9D9D9"/>
                </a:solidFill>
                <a:latin typeface="Calibri"/>
                <a:cs typeface="Calibri"/>
              </a:rPr>
              <a:t>that </a:t>
            </a:r>
            <a:r>
              <a:rPr sz="1600" spc="35" dirty="0">
                <a:solidFill>
                  <a:srgbClr val="D9D9D9"/>
                </a:solidFill>
                <a:latin typeface="Calibri"/>
                <a:cs typeface="Calibri"/>
              </a:rPr>
              <a:t>they </a:t>
            </a:r>
            <a:r>
              <a:rPr sz="1600" spc="65" dirty="0">
                <a:solidFill>
                  <a:srgbClr val="D9D9D9"/>
                </a:solidFill>
                <a:latin typeface="Calibri"/>
                <a:cs typeface="Calibri"/>
              </a:rPr>
              <a:t>are </a:t>
            </a:r>
            <a:r>
              <a:rPr sz="1600" spc="70" dirty="0">
                <a:solidFill>
                  <a:srgbClr val="D9D9D9"/>
                </a:solidFill>
                <a:latin typeface="Calibri"/>
                <a:cs typeface="Calibri"/>
              </a:rPr>
              <a:t>earning </a:t>
            </a:r>
            <a:r>
              <a:rPr sz="1600" spc="85" dirty="0">
                <a:solidFill>
                  <a:srgbClr val="D9D9D9"/>
                </a:solidFill>
                <a:latin typeface="Calibri"/>
                <a:cs typeface="Calibri"/>
              </a:rPr>
              <a:t>more </a:t>
            </a:r>
            <a:r>
              <a:rPr sz="1600" spc="70" dirty="0">
                <a:solidFill>
                  <a:srgbClr val="D9D9D9"/>
                </a:solidFill>
                <a:latin typeface="Calibri"/>
                <a:cs typeface="Calibri"/>
              </a:rPr>
              <a:t>than  </a:t>
            </a:r>
            <a:r>
              <a:rPr sz="1600" spc="35" dirty="0">
                <a:solidFill>
                  <a:srgbClr val="D9D9D9"/>
                </a:solidFill>
                <a:latin typeface="Calibri"/>
                <a:cs typeface="Calibri"/>
              </a:rPr>
              <a:t>they </a:t>
            </a:r>
            <a:r>
              <a:rPr sz="1600" spc="55" dirty="0">
                <a:solidFill>
                  <a:srgbClr val="D9D9D9"/>
                </a:solidFill>
                <a:latin typeface="Calibri"/>
                <a:cs typeface="Calibri"/>
              </a:rPr>
              <a:t>would </a:t>
            </a:r>
            <a:r>
              <a:rPr sz="1600" spc="95" dirty="0">
                <a:solidFill>
                  <a:srgbClr val="D9D9D9"/>
                </a:solidFill>
                <a:latin typeface="Calibri"/>
                <a:cs typeface="Calibri"/>
              </a:rPr>
              <a:t>be </a:t>
            </a:r>
            <a:r>
              <a:rPr sz="1600" spc="70" dirty="0">
                <a:solidFill>
                  <a:srgbClr val="D9D9D9"/>
                </a:solidFill>
                <a:latin typeface="Calibri"/>
                <a:cs typeface="Calibri"/>
              </a:rPr>
              <a:t>earning </a:t>
            </a:r>
            <a:r>
              <a:rPr sz="1600" spc="75" dirty="0">
                <a:solidFill>
                  <a:srgbClr val="D9D9D9"/>
                </a:solidFill>
                <a:latin typeface="Calibri"/>
                <a:cs typeface="Calibri"/>
              </a:rPr>
              <a:t>back </a:t>
            </a:r>
            <a:r>
              <a:rPr sz="1600" spc="100" dirty="0">
                <a:solidFill>
                  <a:srgbClr val="D9D9D9"/>
                </a:solidFill>
                <a:latin typeface="Calibri"/>
                <a:cs typeface="Calibri"/>
              </a:rPr>
              <a:t>home  </a:t>
            </a:r>
            <a:r>
              <a:rPr sz="1600" spc="55" dirty="0">
                <a:solidFill>
                  <a:srgbClr val="D9D9D9"/>
                </a:solidFill>
                <a:latin typeface="Calibri"/>
                <a:cs typeface="Calibri"/>
              </a:rPr>
              <a:t>(Derived </a:t>
            </a:r>
            <a:r>
              <a:rPr sz="1600" spc="60" dirty="0">
                <a:solidFill>
                  <a:srgbClr val="D9D9D9"/>
                </a:solidFill>
                <a:latin typeface="Calibri"/>
                <a:cs typeface="Calibri"/>
              </a:rPr>
              <a:t>from </a:t>
            </a:r>
            <a:r>
              <a:rPr sz="1600" spc="45" dirty="0">
                <a:solidFill>
                  <a:srgbClr val="D9D9D9"/>
                </a:solidFill>
                <a:latin typeface="Calibri"/>
                <a:cs typeface="Calibri"/>
              </a:rPr>
              <a:t>Go-gulf,</a:t>
            </a:r>
            <a:r>
              <a:rPr sz="1600" spc="-1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D9D9D9"/>
                </a:solidFill>
                <a:latin typeface="Calibri"/>
                <a:cs typeface="Calibri"/>
              </a:rPr>
              <a:t>2016).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1047" y="5091938"/>
            <a:ext cx="3335654" cy="121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spc="-25" dirty="0">
                <a:solidFill>
                  <a:srgbClr val="949AA1"/>
                </a:solidFill>
                <a:latin typeface="Arial"/>
                <a:cs typeface="Arial"/>
              </a:rPr>
              <a:t>Compared </a:t>
            </a:r>
            <a:r>
              <a:rPr sz="1800" spc="45" dirty="0">
                <a:solidFill>
                  <a:srgbClr val="949AA1"/>
                </a:solidFill>
                <a:latin typeface="Arial"/>
                <a:cs typeface="Arial"/>
              </a:rPr>
              <a:t>to </a:t>
            </a:r>
            <a:r>
              <a:rPr sz="1800" spc="-35" dirty="0">
                <a:solidFill>
                  <a:srgbClr val="949AA1"/>
                </a:solidFill>
                <a:latin typeface="Arial"/>
                <a:cs typeface="Arial"/>
              </a:rPr>
              <a:t>Global average</a:t>
            </a:r>
            <a:r>
              <a:rPr sz="1800" spc="-345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949AA1"/>
                </a:solidFill>
                <a:latin typeface="Arial"/>
                <a:cs typeface="Arial"/>
              </a:rPr>
              <a:t>that</a:t>
            </a:r>
            <a:endParaRPr sz="1800">
              <a:latin typeface="Arial"/>
              <a:cs typeface="Arial"/>
            </a:endParaRPr>
          </a:p>
          <a:p>
            <a:pPr marL="1528445">
              <a:lnSpc>
                <a:spcPts val="3790"/>
              </a:lnSpc>
            </a:pPr>
            <a:r>
              <a:rPr sz="1800" spc="10" dirty="0">
                <a:solidFill>
                  <a:srgbClr val="949AA1"/>
                </a:solidFill>
                <a:latin typeface="Arial"/>
                <a:cs typeface="Arial"/>
              </a:rPr>
              <a:t>stands </a:t>
            </a:r>
            <a:r>
              <a:rPr sz="1800" spc="30" dirty="0">
                <a:solidFill>
                  <a:srgbClr val="949AA1"/>
                </a:solidFill>
                <a:latin typeface="Arial"/>
                <a:cs typeface="Arial"/>
              </a:rPr>
              <a:t>at</a:t>
            </a:r>
            <a:r>
              <a:rPr sz="1800" spc="-235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949AA1"/>
                </a:solidFill>
                <a:latin typeface="Arial"/>
                <a:cs typeface="Arial"/>
              </a:rPr>
              <a:t>33%</a:t>
            </a:r>
            <a:endParaRPr sz="3200">
              <a:latin typeface="Arial"/>
              <a:cs typeface="Arial"/>
            </a:endParaRPr>
          </a:p>
          <a:p>
            <a:pPr marL="327660">
              <a:lnSpc>
                <a:spcPct val="100000"/>
              </a:lnSpc>
              <a:spcBef>
                <a:spcPts val="1335"/>
              </a:spcBef>
            </a:pPr>
            <a:r>
              <a:rPr sz="1800" spc="-40" dirty="0">
                <a:solidFill>
                  <a:srgbClr val="949AA1"/>
                </a:solidFill>
                <a:latin typeface="Arial"/>
                <a:cs typeface="Arial"/>
              </a:rPr>
              <a:t>(Derived </a:t>
            </a:r>
            <a:r>
              <a:rPr sz="1800" spc="50" dirty="0">
                <a:solidFill>
                  <a:srgbClr val="949AA1"/>
                </a:solidFill>
                <a:latin typeface="Arial"/>
                <a:cs typeface="Arial"/>
              </a:rPr>
              <a:t>from </a:t>
            </a:r>
            <a:r>
              <a:rPr sz="1800" spc="-45" dirty="0">
                <a:solidFill>
                  <a:srgbClr val="949AA1"/>
                </a:solidFill>
                <a:latin typeface="Arial"/>
                <a:cs typeface="Arial"/>
              </a:rPr>
              <a:t>Go-gulf,</a:t>
            </a:r>
            <a:r>
              <a:rPr sz="1800" spc="-270" dirty="0">
                <a:solidFill>
                  <a:srgbClr val="949AA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49AA1"/>
                </a:solidFill>
                <a:latin typeface="Arial"/>
                <a:cs typeface="Arial"/>
              </a:rPr>
              <a:t>2016)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22919" y="0"/>
            <a:ext cx="406907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5199"/>
            <a:ext cx="12192000" cy="3352800"/>
          </a:xfrm>
          <a:custGeom>
            <a:avLst/>
            <a:gdLst/>
            <a:ahLst/>
            <a:cxnLst/>
            <a:rect l="l" t="t" r="r" b="b"/>
            <a:pathLst>
              <a:path w="12192000" h="3352800">
                <a:moveTo>
                  <a:pt x="0" y="3352800"/>
                </a:moveTo>
                <a:lnTo>
                  <a:pt x="12192000" y="3352800"/>
                </a:lnTo>
                <a:lnTo>
                  <a:pt x="1219200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6574" y="4772914"/>
            <a:ext cx="2212340" cy="172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I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n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2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0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1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6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,</a:t>
            </a:r>
            <a:r>
              <a:rPr sz="1400" spc="22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h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u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 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f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-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30" dirty="0">
                <a:latin typeface="Arial"/>
                <a:cs typeface="Arial"/>
              </a:rPr>
              <a:t>m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30" dirty="0">
                <a:latin typeface="Arial"/>
                <a:cs typeface="Arial"/>
              </a:rPr>
              <a:t>m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r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i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n  </a:t>
            </a:r>
            <a:r>
              <a:rPr sz="1400" spc="5" dirty="0">
                <a:latin typeface="Arial"/>
                <a:cs typeface="Arial"/>
              </a:rPr>
              <a:t>U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w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s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i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130" dirty="0">
                <a:latin typeface="Arial"/>
                <a:cs typeface="Arial"/>
              </a:rPr>
              <a:t>m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d 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b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r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u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ts val="3279"/>
              </a:lnSpc>
              <a:tabLst>
                <a:tab pos="660400" algn="l"/>
              </a:tabLst>
            </a:pPr>
            <a:r>
              <a:rPr sz="2800" spc="-10" dirty="0">
                <a:latin typeface="Arial"/>
                <a:cs typeface="Arial"/>
              </a:rPr>
              <a:t>US	</a:t>
            </a:r>
            <a:r>
              <a:rPr sz="2800" spc="40" dirty="0">
                <a:latin typeface="Arial"/>
                <a:cs typeface="Arial"/>
              </a:rPr>
              <a:t>$</a:t>
            </a:r>
            <a:r>
              <a:rPr sz="2800" spc="-515" dirty="0">
                <a:latin typeface="Arial"/>
                <a:cs typeface="Arial"/>
              </a:rPr>
              <a:t> </a:t>
            </a:r>
            <a:r>
              <a:rPr sz="2800" spc="40" dirty="0">
                <a:latin typeface="Arial"/>
                <a:cs typeface="Arial"/>
              </a:rPr>
              <a:t>2</a:t>
            </a:r>
            <a:r>
              <a:rPr sz="2800" spc="-5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.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40" dirty="0"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365" dirty="0">
                <a:latin typeface="Arial"/>
                <a:cs typeface="Arial"/>
              </a:rPr>
              <a:t>billion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9948" y="3980688"/>
            <a:ext cx="586740" cy="588645"/>
          </a:xfrm>
          <a:custGeom>
            <a:avLst/>
            <a:gdLst/>
            <a:ahLst/>
            <a:cxnLst/>
            <a:rect l="l" t="t" r="r" b="b"/>
            <a:pathLst>
              <a:path w="586739" h="588645">
                <a:moveTo>
                  <a:pt x="281558" y="23749"/>
                </a:moveTo>
                <a:lnTo>
                  <a:pt x="236210" y="27480"/>
                </a:lnTo>
                <a:lnTo>
                  <a:pt x="193072" y="38272"/>
                </a:lnTo>
                <a:lnTo>
                  <a:pt x="152749" y="55518"/>
                </a:lnTo>
                <a:lnTo>
                  <a:pt x="115845" y="78612"/>
                </a:lnTo>
                <a:lnTo>
                  <a:pt x="82962" y="106949"/>
                </a:lnTo>
                <a:lnTo>
                  <a:pt x="54705" y="139923"/>
                </a:lnTo>
                <a:lnTo>
                  <a:pt x="31677" y="176928"/>
                </a:lnTo>
                <a:lnTo>
                  <a:pt x="14481" y="217357"/>
                </a:lnTo>
                <a:lnTo>
                  <a:pt x="3720" y="260607"/>
                </a:lnTo>
                <a:lnTo>
                  <a:pt x="0" y="306069"/>
                </a:lnTo>
                <a:lnTo>
                  <a:pt x="3720" y="351498"/>
                </a:lnTo>
                <a:lnTo>
                  <a:pt x="14481" y="394720"/>
                </a:lnTo>
                <a:lnTo>
                  <a:pt x="31677" y="435128"/>
                </a:lnTo>
                <a:lnTo>
                  <a:pt x="54705" y="472116"/>
                </a:lnTo>
                <a:lnTo>
                  <a:pt x="82962" y="505078"/>
                </a:lnTo>
                <a:lnTo>
                  <a:pt x="115845" y="533408"/>
                </a:lnTo>
                <a:lnTo>
                  <a:pt x="152749" y="556497"/>
                </a:lnTo>
                <a:lnTo>
                  <a:pt x="193072" y="573741"/>
                </a:lnTo>
                <a:lnTo>
                  <a:pt x="236210" y="584532"/>
                </a:lnTo>
                <a:lnTo>
                  <a:pt x="281558" y="588263"/>
                </a:lnTo>
                <a:lnTo>
                  <a:pt x="326873" y="584532"/>
                </a:lnTo>
                <a:lnTo>
                  <a:pt x="369983" y="573741"/>
                </a:lnTo>
                <a:lnTo>
                  <a:pt x="410284" y="556497"/>
                </a:lnTo>
                <a:lnTo>
                  <a:pt x="435418" y="540766"/>
                </a:lnTo>
                <a:lnTo>
                  <a:pt x="281558" y="540766"/>
                </a:lnTo>
                <a:lnTo>
                  <a:pt x="234887" y="536041"/>
                </a:lnTo>
                <a:lnTo>
                  <a:pt x="191174" y="522472"/>
                </a:lnTo>
                <a:lnTo>
                  <a:pt x="151426" y="500964"/>
                </a:lnTo>
                <a:lnTo>
                  <a:pt x="116649" y="472424"/>
                </a:lnTo>
                <a:lnTo>
                  <a:pt x="87849" y="437758"/>
                </a:lnTo>
                <a:lnTo>
                  <a:pt x="66032" y="397873"/>
                </a:lnTo>
                <a:lnTo>
                  <a:pt x="52203" y="353674"/>
                </a:lnTo>
                <a:lnTo>
                  <a:pt x="47370" y="306069"/>
                </a:lnTo>
                <a:lnTo>
                  <a:pt x="52203" y="258423"/>
                </a:lnTo>
                <a:lnTo>
                  <a:pt x="66032" y="214193"/>
                </a:lnTo>
                <a:lnTo>
                  <a:pt x="87849" y="174285"/>
                </a:lnTo>
                <a:lnTo>
                  <a:pt x="116649" y="139604"/>
                </a:lnTo>
                <a:lnTo>
                  <a:pt x="151426" y="111055"/>
                </a:lnTo>
                <a:lnTo>
                  <a:pt x="191174" y="89542"/>
                </a:lnTo>
                <a:lnTo>
                  <a:pt x="234887" y="75971"/>
                </a:lnTo>
                <a:lnTo>
                  <a:pt x="281558" y="71247"/>
                </a:lnTo>
                <a:lnTo>
                  <a:pt x="436549" y="71247"/>
                </a:lnTo>
                <a:lnTo>
                  <a:pt x="422344" y="61360"/>
                </a:lnTo>
                <a:lnTo>
                  <a:pt x="378539" y="40830"/>
                </a:lnTo>
                <a:lnTo>
                  <a:pt x="331424" y="28110"/>
                </a:lnTo>
                <a:lnTo>
                  <a:pt x="281558" y="23749"/>
                </a:lnTo>
                <a:close/>
              </a:path>
              <a:path w="586739" h="588645">
                <a:moveTo>
                  <a:pt x="497839" y="124841"/>
                </a:moveTo>
                <a:lnTo>
                  <a:pt x="465200" y="160400"/>
                </a:lnTo>
                <a:lnTo>
                  <a:pt x="485616" y="191502"/>
                </a:lnTo>
                <a:lnTo>
                  <a:pt x="501554" y="226520"/>
                </a:lnTo>
                <a:lnTo>
                  <a:pt x="511921" y="264896"/>
                </a:lnTo>
                <a:lnTo>
                  <a:pt x="515619" y="306069"/>
                </a:lnTo>
                <a:lnTo>
                  <a:pt x="510907" y="353674"/>
                </a:lnTo>
                <a:lnTo>
                  <a:pt x="497371" y="397873"/>
                </a:lnTo>
                <a:lnTo>
                  <a:pt x="475918" y="437758"/>
                </a:lnTo>
                <a:lnTo>
                  <a:pt x="447452" y="472424"/>
                </a:lnTo>
                <a:lnTo>
                  <a:pt x="412878" y="500964"/>
                </a:lnTo>
                <a:lnTo>
                  <a:pt x="373102" y="522472"/>
                </a:lnTo>
                <a:lnTo>
                  <a:pt x="329027" y="536041"/>
                </a:lnTo>
                <a:lnTo>
                  <a:pt x="281558" y="540766"/>
                </a:lnTo>
                <a:lnTo>
                  <a:pt x="435418" y="540766"/>
                </a:lnTo>
                <a:lnTo>
                  <a:pt x="480044" y="505078"/>
                </a:lnTo>
                <a:lnTo>
                  <a:pt x="508293" y="472116"/>
                </a:lnTo>
                <a:lnTo>
                  <a:pt x="531317" y="435128"/>
                </a:lnTo>
                <a:lnTo>
                  <a:pt x="548510" y="394720"/>
                </a:lnTo>
                <a:lnTo>
                  <a:pt x="559270" y="351498"/>
                </a:lnTo>
                <a:lnTo>
                  <a:pt x="562990" y="306069"/>
                </a:lnTo>
                <a:lnTo>
                  <a:pt x="558651" y="256018"/>
                </a:lnTo>
                <a:lnTo>
                  <a:pt x="545988" y="208740"/>
                </a:lnTo>
                <a:lnTo>
                  <a:pt x="525539" y="164820"/>
                </a:lnTo>
                <a:lnTo>
                  <a:pt x="497839" y="124841"/>
                </a:lnTo>
                <a:close/>
              </a:path>
              <a:path w="586739" h="588645">
                <a:moveTo>
                  <a:pt x="281558" y="130682"/>
                </a:moveTo>
                <a:lnTo>
                  <a:pt x="234650" y="136866"/>
                </a:lnTo>
                <a:lnTo>
                  <a:pt x="192757" y="154366"/>
                </a:lnTo>
                <a:lnTo>
                  <a:pt x="157448" y="181609"/>
                </a:lnTo>
                <a:lnTo>
                  <a:pt x="130287" y="217024"/>
                </a:lnTo>
                <a:lnTo>
                  <a:pt x="112843" y="259035"/>
                </a:lnTo>
                <a:lnTo>
                  <a:pt x="106679" y="306069"/>
                </a:lnTo>
                <a:lnTo>
                  <a:pt x="112843" y="353095"/>
                </a:lnTo>
                <a:lnTo>
                  <a:pt x="130287" y="395082"/>
                </a:lnTo>
                <a:lnTo>
                  <a:pt x="157448" y="430466"/>
                </a:lnTo>
                <a:lnTo>
                  <a:pt x="192757" y="457679"/>
                </a:lnTo>
                <a:lnTo>
                  <a:pt x="234650" y="475156"/>
                </a:lnTo>
                <a:lnTo>
                  <a:pt x="281558" y="481330"/>
                </a:lnTo>
                <a:lnTo>
                  <a:pt x="328458" y="475156"/>
                </a:lnTo>
                <a:lnTo>
                  <a:pt x="370327" y="457679"/>
                </a:lnTo>
                <a:lnTo>
                  <a:pt x="401243" y="433831"/>
                </a:lnTo>
                <a:lnTo>
                  <a:pt x="281558" y="433831"/>
                </a:lnTo>
                <a:lnTo>
                  <a:pt x="231632" y="423888"/>
                </a:lnTo>
                <a:lnTo>
                  <a:pt x="191134" y="396668"/>
                </a:lnTo>
                <a:lnTo>
                  <a:pt x="163972" y="356090"/>
                </a:lnTo>
                <a:lnTo>
                  <a:pt x="154050" y="306069"/>
                </a:lnTo>
                <a:lnTo>
                  <a:pt x="163968" y="256018"/>
                </a:lnTo>
                <a:lnTo>
                  <a:pt x="191134" y="215423"/>
                </a:lnTo>
                <a:lnTo>
                  <a:pt x="231632" y="188233"/>
                </a:lnTo>
                <a:lnTo>
                  <a:pt x="281558" y="178307"/>
                </a:lnTo>
                <a:lnTo>
                  <a:pt x="371605" y="178307"/>
                </a:lnTo>
                <a:lnTo>
                  <a:pt x="385190" y="163449"/>
                </a:lnTo>
                <a:lnTo>
                  <a:pt x="361926" y="149542"/>
                </a:lnTo>
                <a:lnTo>
                  <a:pt x="336708" y="139255"/>
                </a:lnTo>
                <a:lnTo>
                  <a:pt x="309824" y="132873"/>
                </a:lnTo>
                <a:lnTo>
                  <a:pt x="281558" y="130682"/>
                </a:lnTo>
                <a:close/>
              </a:path>
              <a:path w="586739" h="588645">
                <a:moveTo>
                  <a:pt x="423799" y="202056"/>
                </a:moveTo>
                <a:lnTo>
                  <a:pt x="388238" y="234695"/>
                </a:lnTo>
                <a:lnTo>
                  <a:pt x="397688" y="250866"/>
                </a:lnTo>
                <a:lnTo>
                  <a:pt x="404113" y="268144"/>
                </a:lnTo>
                <a:lnTo>
                  <a:pt x="407777" y="286541"/>
                </a:lnTo>
                <a:lnTo>
                  <a:pt x="408939" y="306069"/>
                </a:lnTo>
                <a:lnTo>
                  <a:pt x="399037" y="356090"/>
                </a:lnTo>
                <a:lnTo>
                  <a:pt x="371919" y="396668"/>
                </a:lnTo>
                <a:lnTo>
                  <a:pt x="331466" y="423888"/>
                </a:lnTo>
                <a:lnTo>
                  <a:pt x="281558" y="433831"/>
                </a:lnTo>
                <a:lnTo>
                  <a:pt x="401243" y="433831"/>
                </a:lnTo>
                <a:lnTo>
                  <a:pt x="405606" y="430466"/>
                </a:lnTo>
                <a:lnTo>
                  <a:pt x="432736" y="395082"/>
                </a:lnTo>
                <a:lnTo>
                  <a:pt x="450157" y="353095"/>
                </a:lnTo>
                <a:lnTo>
                  <a:pt x="456310" y="306069"/>
                </a:lnTo>
                <a:lnTo>
                  <a:pt x="454142" y="277655"/>
                </a:lnTo>
                <a:lnTo>
                  <a:pt x="447817" y="250682"/>
                </a:lnTo>
                <a:lnTo>
                  <a:pt x="437612" y="225399"/>
                </a:lnTo>
                <a:lnTo>
                  <a:pt x="423799" y="202056"/>
                </a:lnTo>
                <a:close/>
              </a:path>
              <a:path w="586739" h="588645">
                <a:moveTo>
                  <a:pt x="281558" y="234695"/>
                </a:moveTo>
                <a:lnTo>
                  <a:pt x="254158" y="240401"/>
                </a:lnTo>
                <a:lnTo>
                  <a:pt x="231520" y="255857"/>
                </a:lnTo>
                <a:lnTo>
                  <a:pt x="216122" y="278576"/>
                </a:lnTo>
                <a:lnTo>
                  <a:pt x="210438" y="306069"/>
                </a:lnTo>
                <a:lnTo>
                  <a:pt x="216122" y="333490"/>
                </a:lnTo>
                <a:lnTo>
                  <a:pt x="231520" y="356171"/>
                </a:lnTo>
                <a:lnTo>
                  <a:pt x="254158" y="371613"/>
                </a:lnTo>
                <a:lnTo>
                  <a:pt x="281558" y="377317"/>
                </a:lnTo>
                <a:lnTo>
                  <a:pt x="308905" y="371613"/>
                </a:lnTo>
                <a:lnTo>
                  <a:pt x="331549" y="356171"/>
                </a:lnTo>
                <a:lnTo>
                  <a:pt x="346977" y="333490"/>
                </a:lnTo>
                <a:lnTo>
                  <a:pt x="347741" y="329819"/>
                </a:lnTo>
                <a:lnTo>
                  <a:pt x="281558" y="329819"/>
                </a:lnTo>
                <a:lnTo>
                  <a:pt x="272811" y="327769"/>
                </a:lnTo>
                <a:lnTo>
                  <a:pt x="265207" y="322373"/>
                </a:lnTo>
                <a:lnTo>
                  <a:pt x="259841" y="314763"/>
                </a:lnTo>
                <a:lnTo>
                  <a:pt x="257809" y="306069"/>
                </a:lnTo>
                <a:lnTo>
                  <a:pt x="257809" y="297053"/>
                </a:lnTo>
                <a:lnTo>
                  <a:pt x="260731" y="291211"/>
                </a:lnTo>
                <a:lnTo>
                  <a:pt x="266700" y="285242"/>
                </a:lnTo>
                <a:lnTo>
                  <a:pt x="308228" y="240664"/>
                </a:lnTo>
                <a:lnTo>
                  <a:pt x="302793" y="238500"/>
                </a:lnTo>
                <a:lnTo>
                  <a:pt x="295989" y="236585"/>
                </a:lnTo>
                <a:lnTo>
                  <a:pt x="288637" y="235217"/>
                </a:lnTo>
                <a:lnTo>
                  <a:pt x="281558" y="234695"/>
                </a:lnTo>
                <a:close/>
              </a:path>
              <a:path w="586739" h="588645">
                <a:moveTo>
                  <a:pt x="346709" y="279273"/>
                </a:moveTo>
                <a:lnTo>
                  <a:pt x="302259" y="320929"/>
                </a:lnTo>
                <a:lnTo>
                  <a:pt x="299338" y="326770"/>
                </a:lnTo>
                <a:lnTo>
                  <a:pt x="290449" y="329819"/>
                </a:lnTo>
                <a:lnTo>
                  <a:pt x="347741" y="329819"/>
                </a:lnTo>
                <a:lnTo>
                  <a:pt x="352678" y="306069"/>
                </a:lnTo>
                <a:lnTo>
                  <a:pt x="352157" y="298918"/>
                </a:lnTo>
                <a:lnTo>
                  <a:pt x="350789" y="291528"/>
                </a:lnTo>
                <a:lnTo>
                  <a:pt x="348874" y="284710"/>
                </a:lnTo>
                <a:lnTo>
                  <a:pt x="346709" y="279273"/>
                </a:lnTo>
                <a:close/>
              </a:path>
              <a:path w="586739" h="588645">
                <a:moveTo>
                  <a:pt x="497839" y="47498"/>
                </a:moveTo>
                <a:lnTo>
                  <a:pt x="482981" y="62356"/>
                </a:lnTo>
                <a:lnTo>
                  <a:pt x="488950" y="86106"/>
                </a:lnTo>
                <a:lnTo>
                  <a:pt x="305181" y="273304"/>
                </a:lnTo>
                <a:lnTo>
                  <a:pt x="278510" y="297053"/>
                </a:lnTo>
                <a:lnTo>
                  <a:pt x="275589" y="300100"/>
                </a:lnTo>
                <a:lnTo>
                  <a:pt x="275589" y="306069"/>
                </a:lnTo>
                <a:lnTo>
                  <a:pt x="278510" y="308991"/>
                </a:lnTo>
                <a:lnTo>
                  <a:pt x="281558" y="311912"/>
                </a:lnTo>
                <a:lnTo>
                  <a:pt x="287400" y="311912"/>
                </a:lnTo>
                <a:lnTo>
                  <a:pt x="290449" y="308991"/>
                </a:lnTo>
                <a:lnTo>
                  <a:pt x="314070" y="282194"/>
                </a:lnTo>
                <a:lnTo>
                  <a:pt x="500760" y="98043"/>
                </a:lnTo>
                <a:lnTo>
                  <a:pt x="527515" y="98043"/>
                </a:lnTo>
                <a:lnTo>
                  <a:pt x="539369" y="86106"/>
                </a:lnTo>
                <a:lnTo>
                  <a:pt x="518540" y="80263"/>
                </a:lnTo>
                <a:lnTo>
                  <a:pt x="524509" y="74294"/>
                </a:lnTo>
                <a:lnTo>
                  <a:pt x="552353" y="74294"/>
                </a:lnTo>
                <a:lnTo>
                  <a:pt x="556000" y="71247"/>
                </a:lnTo>
                <a:lnTo>
                  <a:pt x="506729" y="71247"/>
                </a:lnTo>
                <a:lnTo>
                  <a:pt x="497839" y="47498"/>
                </a:lnTo>
                <a:close/>
              </a:path>
              <a:path w="586739" h="588645">
                <a:moveTo>
                  <a:pt x="371605" y="178307"/>
                </a:moveTo>
                <a:lnTo>
                  <a:pt x="281558" y="178307"/>
                </a:lnTo>
                <a:lnTo>
                  <a:pt x="300993" y="179452"/>
                </a:lnTo>
                <a:lnTo>
                  <a:pt x="319309" y="183086"/>
                </a:lnTo>
                <a:lnTo>
                  <a:pt x="336530" y="189505"/>
                </a:lnTo>
                <a:lnTo>
                  <a:pt x="352678" y="199009"/>
                </a:lnTo>
                <a:lnTo>
                  <a:pt x="371605" y="178307"/>
                </a:lnTo>
                <a:close/>
              </a:path>
              <a:path w="586739" h="588645">
                <a:moveTo>
                  <a:pt x="436549" y="71247"/>
                </a:moveTo>
                <a:lnTo>
                  <a:pt x="281558" y="71247"/>
                </a:lnTo>
                <a:lnTo>
                  <a:pt x="322564" y="74965"/>
                </a:lnTo>
                <a:lnTo>
                  <a:pt x="360806" y="85375"/>
                </a:lnTo>
                <a:lnTo>
                  <a:pt x="395716" y="101357"/>
                </a:lnTo>
                <a:lnTo>
                  <a:pt x="426719" y="121793"/>
                </a:lnTo>
                <a:lnTo>
                  <a:pt x="462279" y="89154"/>
                </a:lnTo>
                <a:lnTo>
                  <a:pt x="436549" y="71247"/>
                </a:lnTo>
                <a:close/>
              </a:path>
              <a:path w="586739" h="588645">
                <a:moveTo>
                  <a:pt x="527515" y="98043"/>
                </a:moveTo>
                <a:lnTo>
                  <a:pt x="500760" y="98043"/>
                </a:lnTo>
                <a:lnTo>
                  <a:pt x="521588" y="104012"/>
                </a:lnTo>
                <a:lnTo>
                  <a:pt x="527515" y="98043"/>
                </a:lnTo>
                <a:close/>
              </a:path>
              <a:path w="586739" h="588645">
                <a:moveTo>
                  <a:pt x="552353" y="74294"/>
                </a:moveTo>
                <a:lnTo>
                  <a:pt x="524509" y="74294"/>
                </a:lnTo>
                <a:lnTo>
                  <a:pt x="545210" y="80263"/>
                </a:lnTo>
                <a:lnTo>
                  <a:pt x="552353" y="74294"/>
                </a:lnTo>
                <a:close/>
              </a:path>
              <a:path w="586739" h="588645">
                <a:moveTo>
                  <a:pt x="521588" y="23749"/>
                </a:moveTo>
                <a:lnTo>
                  <a:pt x="503808" y="38607"/>
                </a:lnTo>
                <a:lnTo>
                  <a:pt x="512699" y="62356"/>
                </a:lnTo>
                <a:lnTo>
                  <a:pt x="506729" y="71247"/>
                </a:lnTo>
                <a:lnTo>
                  <a:pt x="556000" y="71247"/>
                </a:lnTo>
                <a:lnTo>
                  <a:pt x="562990" y="65405"/>
                </a:lnTo>
                <a:lnTo>
                  <a:pt x="542289" y="56387"/>
                </a:lnTo>
                <a:lnTo>
                  <a:pt x="545210" y="50545"/>
                </a:lnTo>
                <a:lnTo>
                  <a:pt x="576010" y="50545"/>
                </a:lnTo>
                <a:lnTo>
                  <a:pt x="579689" y="47498"/>
                </a:lnTo>
                <a:lnTo>
                  <a:pt x="527431" y="47498"/>
                </a:lnTo>
                <a:lnTo>
                  <a:pt x="521588" y="23749"/>
                </a:lnTo>
                <a:close/>
              </a:path>
              <a:path w="586739" h="588645">
                <a:moveTo>
                  <a:pt x="576010" y="50545"/>
                </a:moveTo>
                <a:lnTo>
                  <a:pt x="548258" y="50545"/>
                </a:lnTo>
                <a:lnTo>
                  <a:pt x="568959" y="56387"/>
                </a:lnTo>
                <a:lnTo>
                  <a:pt x="576010" y="50545"/>
                </a:lnTo>
                <a:close/>
              </a:path>
              <a:path w="586739" h="588645">
                <a:moveTo>
                  <a:pt x="545210" y="0"/>
                </a:moveTo>
                <a:lnTo>
                  <a:pt x="527431" y="14859"/>
                </a:lnTo>
                <a:lnTo>
                  <a:pt x="536195" y="38272"/>
                </a:lnTo>
                <a:lnTo>
                  <a:pt x="536320" y="41656"/>
                </a:lnTo>
                <a:lnTo>
                  <a:pt x="527431" y="47498"/>
                </a:lnTo>
                <a:lnTo>
                  <a:pt x="579689" y="47498"/>
                </a:lnTo>
                <a:lnTo>
                  <a:pt x="586739" y="41656"/>
                </a:lnTo>
                <a:lnTo>
                  <a:pt x="562990" y="32638"/>
                </a:lnTo>
                <a:lnTo>
                  <a:pt x="571881" y="26797"/>
                </a:lnTo>
                <a:lnTo>
                  <a:pt x="568865" y="23749"/>
                </a:lnTo>
                <a:lnTo>
                  <a:pt x="551179" y="23749"/>
                </a:lnTo>
                <a:lnTo>
                  <a:pt x="545210" y="0"/>
                </a:lnTo>
                <a:close/>
              </a:path>
              <a:path w="586739" h="588645">
                <a:moveTo>
                  <a:pt x="560069" y="14859"/>
                </a:moveTo>
                <a:lnTo>
                  <a:pt x="551179" y="23749"/>
                </a:lnTo>
                <a:lnTo>
                  <a:pt x="568865" y="23749"/>
                </a:lnTo>
                <a:lnTo>
                  <a:pt x="560069" y="14859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1082" y="954785"/>
            <a:ext cx="3728085" cy="175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65"/>
              </a:lnSpc>
              <a:spcBef>
                <a:spcPts val="100"/>
              </a:spcBef>
            </a:pPr>
            <a:r>
              <a:rPr sz="6600" b="1" spc="8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600" b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600" b="1" spc="1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600" b="1" spc="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66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00" b="1" spc="-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6600">
              <a:latin typeface="Arial"/>
              <a:cs typeface="Arial"/>
            </a:endParaRPr>
          </a:p>
          <a:p>
            <a:pPr marL="12700">
              <a:lnSpc>
                <a:spcPts val="6445"/>
              </a:lnSpc>
            </a:pPr>
            <a:r>
              <a:rPr sz="6000" b="1" spc="240" dirty="0">
                <a:solidFill>
                  <a:srgbClr val="D9D9D9"/>
                </a:solidFill>
                <a:latin typeface="Arial"/>
                <a:cs typeface="Arial"/>
              </a:rPr>
              <a:t>SIZE</a:t>
            </a:r>
            <a:endParaRPr sz="6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3035" y="3987546"/>
            <a:ext cx="737235" cy="577850"/>
          </a:xfrm>
          <a:custGeom>
            <a:avLst/>
            <a:gdLst/>
            <a:ahLst/>
            <a:cxnLst/>
            <a:rect l="l" t="t" r="r" b="b"/>
            <a:pathLst>
              <a:path w="737234" h="577850">
                <a:moveTo>
                  <a:pt x="143128" y="504062"/>
                </a:moveTo>
                <a:lnTo>
                  <a:pt x="128831" y="507075"/>
                </a:lnTo>
                <a:lnTo>
                  <a:pt x="117808" y="515016"/>
                </a:lnTo>
                <a:lnTo>
                  <a:pt x="110714" y="526244"/>
                </a:lnTo>
                <a:lnTo>
                  <a:pt x="108203" y="539114"/>
                </a:lnTo>
                <a:lnTo>
                  <a:pt x="110714" y="553968"/>
                </a:lnTo>
                <a:lnTo>
                  <a:pt x="117808" y="566213"/>
                </a:lnTo>
                <a:lnTo>
                  <a:pt x="128831" y="574530"/>
                </a:lnTo>
                <a:lnTo>
                  <a:pt x="143128" y="577595"/>
                </a:lnTo>
                <a:lnTo>
                  <a:pt x="157982" y="574530"/>
                </a:lnTo>
                <a:lnTo>
                  <a:pt x="170227" y="566213"/>
                </a:lnTo>
                <a:lnTo>
                  <a:pt x="178544" y="553968"/>
                </a:lnTo>
                <a:lnTo>
                  <a:pt x="181610" y="539114"/>
                </a:lnTo>
                <a:lnTo>
                  <a:pt x="178544" y="526244"/>
                </a:lnTo>
                <a:lnTo>
                  <a:pt x="170227" y="515016"/>
                </a:lnTo>
                <a:lnTo>
                  <a:pt x="157982" y="507075"/>
                </a:lnTo>
                <a:lnTo>
                  <a:pt x="143128" y="504062"/>
                </a:lnTo>
                <a:close/>
              </a:path>
              <a:path w="737234" h="577850">
                <a:moveTo>
                  <a:pt x="443484" y="504062"/>
                </a:moveTo>
                <a:lnTo>
                  <a:pt x="428650" y="507075"/>
                </a:lnTo>
                <a:lnTo>
                  <a:pt x="416448" y="515016"/>
                </a:lnTo>
                <a:lnTo>
                  <a:pt x="408176" y="526244"/>
                </a:lnTo>
                <a:lnTo>
                  <a:pt x="405129" y="539114"/>
                </a:lnTo>
                <a:lnTo>
                  <a:pt x="408176" y="553968"/>
                </a:lnTo>
                <a:lnTo>
                  <a:pt x="416448" y="566213"/>
                </a:lnTo>
                <a:lnTo>
                  <a:pt x="428650" y="574530"/>
                </a:lnTo>
                <a:lnTo>
                  <a:pt x="443484" y="577595"/>
                </a:lnTo>
                <a:lnTo>
                  <a:pt x="457781" y="574530"/>
                </a:lnTo>
                <a:lnTo>
                  <a:pt x="468804" y="566213"/>
                </a:lnTo>
                <a:lnTo>
                  <a:pt x="475898" y="553968"/>
                </a:lnTo>
                <a:lnTo>
                  <a:pt x="478409" y="539114"/>
                </a:lnTo>
                <a:lnTo>
                  <a:pt x="475898" y="526244"/>
                </a:lnTo>
                <a:lnTo>
                  <a:pt x="468804" y="515016"/>
                </a:lnTo>
                <a:lnTo>
                  <a:pt x="457781" y="507075"/>
                </a:lnTo>
                <a:lnTo>
                  <a:pt x="443484" y="504062"/>
                </a:lnTo>
                <a:close/>
              </a:path>
              <a:path w="737234" h="577850">
                <a:moveTo>
                  <a:pt x="13969" y="175005"/>
                </a:moveTo>
                <a:lnTo>
                  <a:pt x="6985" y="178561"/>
                </a:lnTo>
                <a:lnTo>
                  <a:pt x="3428" y="181990"/>
                </a:lnTo>
                <a:lnTo>
                  <a:pt x="0" y="188975"/>
                </a:lnTo>
                <a:lnTo>
                  <a:pt x="0" y="196087"/>
                </a:lnTo>
                <a:lnTo>
                  <a:pt x="87249" y="395604"/>
                </a:lnTo>
                <a:lnTo>
                  <a:pt x="66293" y="469137"/>
                </a:lnTo>
                <a:lnTo>
                  <a:pt x="62864" y="476122"/>
                </a:lnTo>
                <a:lnTo>
                  <a:pt x="62864" y="479551"/>
                </a:lnTo>
                <a:lnTo>
                  <a:pt x="66293" y="483107"/>
                </a:lnTo>
                <a:lnTo>
                  <a:pt x="69850" y="486536"/>
                </a:lnTo>
                <a:lnTo>
                  <a:pt x="73278" y="490092"/>
                </a:lnTo>
                <a:lnTo>
                  <a:pt x="527304" y="490092"/>
                </a:lnTo>
                <a:lnTo>
                  <a:pt x="534288" y="483107"/>
                </a:lnTo>
                <a:lnTo>
                  <a:pt x="534288" y="469137"/>
                </a:lnTo>
                <a:lnTo>
                  <a:pt x="527304" y="462025"/>
                </a:lnTo>
                <a:lnTo>
                  <a:pt x="97789" y="462025"/>
                </a:lnTo>
                <a:lnTo>
                  <a:pt x="108203" y="409574"/>
                </a:lnTo>
                <a:lnTo>
                  <a:pt x="356181" y="381507"/>
                </a:lnTo>
                <a:lnTo>
                  <a:pt x="108203" y="381507"/>
                </a:lnTo>
                <a:lnTo>
                  <a:pt x="27939" y="185546"/>
                </a:lnTo>
                <a:lnTo>
                  <a:pt x="24384" y="178561"/>
                </a:lnTo>
                <a:lnTo>
                  <a:pt x="13969" y="175005"/>
                </a:lnTo>
                <a:close/>
              </a:path>
              <a:path w="737234" h="577850">
                <a:moveTo>
                  <a:pt x="715898" y="69976"/>
                </a:moveTo>
                <a:lnTo>
                  <a:pt x="625093" y="69976"/>
                </a:lnTo>
                <a:lnTo>
                  <a:pt x="618109" y="73532"/>
                </a:lnTo>
                <a:lnTo>
                  <a:pt x="614680" y="76961"/>
                </a:lnTo>
                <a:lnTo>
                  <a:pt x="579755" y="76961"/>
                </a:lnTo>
                <a:lnTo>
                  <a:pt x="576198" y="80517"/>
                </a:lnTo>
                <a:lnTo>
                  <a:pt x="572769" y="87502"/>
                </a:lnTo>
                <a:lnTo>
                  <a:pt x="499363" y="336041"/>
                </a:lnTo>
                <a:lnTo>
                  <a:pt x="108203" y="381507"/>
                </a:lnTo>
                <a:lnTo>
                  <a:pt x="356181" y="381507"/>
                </a:lnTo>
                <a:lnTo>
                  <a:pt x="509905" y="364108"/>
                </a:lnTo>
                <a:lnTo>
                  <a:pt x="516889" y="360552"/>
                </a:lnTo>
                <a:lnTo>
                  <a:pt x="520318" y="356996"/>
                </a:lnTo>
                <a:lnTo>
                  <a:pt x="520318" y="353567"/>
                </a:lnTo>
                <a:lnTo>
                  <a:pt x="597154" y="105028"/>
                </a:lnTo>
                <a:lnTo>
                  <a:pt x="731856" y="105028"/>
                </a:lnTo>
                <a:lnTo>
                  <a:pt x="735544" y="98726"/>
                </a:lnTo>
                <a:lnTo>
                  <a:pt x="736854" y="91058"/>
                </a:lnTo>
                <a:lnTo>
                  <a:pt x="735544" y="83317"/>
                </a:lnTo>
                <a:lnTo>
                  <a:pt x="731615" y="76565"/>
                </a:lnTo>
                <a:lnTo>
                  <a:pt x="725066" y="71788"/>
                </a:lnTo>
                <a:lnTo>
                  <a:pt x="715898" y="69976"/>
                </a:lnTo>
                <a:close/>
              </a:path>
              <a:path w="737234" h="577850">
                <a:moveTo>
                  <a:pt x="216535" y="132968"/>
                </a:moveTo>
                <a:lnTo>
                  <a:pt x="129159" y="132968"/>
                </a:lnTo>
                <a:lnTo>
                  <a:pt x="129159" y="255523"/>
                </a:lnTo>
                <a:lnTo>
                  <a:pt x="216535" y="255523"/>
                </a:lnTo>
                <a:lnTo>
                  <a:pt x="216535" y="132968"/>
                </a:lnTo>
                <a:close/>
              </a:path>
              <a:path w="737234" h="577850">
                <a:moveTo>
                  <a:pt x="349250" y="66547"/>
                </a:moveTo>
                <a:lnTo>
                  <a:pt x="261874" y="66547"/>
                </a:lnTo>
                <a:lnTo>
                  <a:pt x="261874" y="255523"/>
                </a:lnTo>
                <a:lnTo>
                  <a:pt x="349250" y="255523"/>
                </a:lnTo>
                <a:lnTo>
                  <a:pt x="349250" y="66547"/>
                </a:lnTo>
                <a:close/>
              </a:path>
              <a:path w="737234" h="577850">
                <a:moveTo>
                  <a:pt x="485393" y="0"/>
                </a:moveTo>
                <a:lnTo>
                  <a:pt x="398144" y="0"/>
                </a:lnTo>
                <a:lnTo>
                  <a:pt x="398144" y="255523"/>
                </a:lnTo>
                <a:lnTo>
                  <a:pt x="485393" y="255523"/>
                </a:lnTo>
                <a:lnTo>
                  <a:pt x="485393" y="0"/>
                </a:lnTo>
                <a:close/>
              </a:path>
              <a:path w="737234" h="577850">
                <a:moveTo>
                  <a:pt x="731856" y="105028"/>
                </a:moveTo>
                <a:lnTo>
                  <a:pt x="614680" y="105028"/>
                </a:lnTo>
                <a:lnTo>
                  <a:pt x="618109" y="108457"/>
                </a:lnTo>
                <a:lnTo>
                  <a:pt x="625093" y="112013"/>
                </a:lnTo>
                <a:lnTo>
                  <a:pt x="715898" y="112013"/>
                </a:lnTo>
                <a:lnTo>
                  <a:pt x="725066" y="110204"/>
                </a:lnTo>
                <a:lnTo>
                  <a:pt x="731615" y="105441"/>
                </a:lnTo>
                <a:lnTo>
                  <a:pt x="731856" y="105028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05984" y="4804155"/>
            <a:ext cx="2131695" cy="129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30" dirty="0">
                <a:latin typeface="Arial"/>
                <a:cs typeface="Arial"/>
              </a:rPr>
              <a:t>B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2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0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1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8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,</a:t>
            </a:r>
            <a:r>
              <a:rPr sz="1400" spc="2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x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p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d  </a:t>
            </a:r>
            <a:r>
              <a:rPr sz="1400" spc="130" dirty="0">
                <a:latin typeface="Arial"/>
                <a:cs typeface="Arial"/>
              </a:rPr>
              <a:t>m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k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5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r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w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h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ts val="3279"/>
              </a:lnSpc>
              <a:tabLst>
                <a:tab pos="661035" algn="l"/>
              </a:tabLst>
            </a:pPr>
            <a:r>
              <a:rPr sz="2800" spc="-10" dirty="0">
                <a:latin typeface="Arial"/>
                <a:cs typeface="Arial"/>
              </a:rPr>
              <a:t>US	</a:t>
            </a:r>
            <a:r>
              <a:rPr sz="2800" spc="40" dirty="0">
                <a:latin typeface="Arial"/>
                <a:cs typeface="Arial"/>
              </a:rPr>
              <a:t>$</a:t>
            </a:r>
            <a:r>
              <a:rPr sz="2800" spc="-495" dirty="0">
                <a:latin typeface="Arial"/>
                <a:cs typeface="Arial"/>
              </a:rPr>
              <a:t> </a:t>
            </a:r>
            <a:r>
              <a:rPr sz="2800" spc="190" dirty="0">
                <a:latin typeface="Arial"/>
                <a:cs typeface="Arial"/>
              </a:rPr>
              <a:t>10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800" spc="365" dirty="0">
                <a:latin typeface="Arial"/>
                <a:cs typeface="Arial"/>
              </a:rPr>
              <a:t>billion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87711" y="3979164"/>
            <a:ext cx="467995" cy="590550"/>
          </a:xfrm>
          <a:custGeom>
            <a:avLst/>
            <a:gdLst/>
            <a:ahLst/>
            <a:cxnLst/>
            <a:rect l="l" t="t" r="r" b="b"/>
            <a:pathLst>
              <a:path w="467995" h="590550">
                <a:moveTo>
                  <a:pt x="325755" y="545973"/>
                </a:moveTo>
                <a:lnTo>
                  <a:pt x="94742" y="545973"/>
                </a:lnTo>
                <a:lnTo>
                  <a:pt x="109601" y="590550"/>
                </a:lnTo>
                <a:lnTo>
                  <a:pt x="340487" y="590550"/>
                </a:lnTo>
                <a:lnTo>
                  <a:pt x="325755" y="545973"/>
                </a:lnTo>
                <a:close/>
              </a:path>
              <a:path w="467995" h="590550">
                <a:moveTo>
                  <a:pt x="287274" y="513334"/>
                </a:moveTo>
                <a:lnTo>
                  <a:pt x="106553" y="513334"/>
                </a:lnTo>
                <a:lnTo>
                  <a:pt x="121412" y="545973"/>
                </a:lnTo>
                <a:lnTo>
                  <a:pt x="299085" y="545973"/>
                </a:lnTo>
                <a:lnTo>
                  <a:pt x="287274" y="513334"/>
                </a:lnTo>
                <a:close/>
              </a:path>
              <a:path w="467995" h="590550">
                <a:moveTo>
                  <a:pt x="26670" y="0"/>
                </a:moveTo>
                <a:lnTo>
                  <a:pt x="16234" y="2077"/>
                </a:lnTo>
                <a:lnTo>
                  <a:pt x="7762" y="7762"/>
                </a:lnTo>
                <a:lnTo>
                  <a:pt x="2077" y="16234"/>
                </a:lnTo>
                <a:lnTo>
                  <a:pt x="0" y="26669"/>
                </a:lnTo>
                <a:lnTo>
                  <a:pt x="1573" y="35464"/>
                </a:lnTo>
                <a:lnTo>
                  <a:pt x="5921" y="43402"/>
                </a:lnTo>
                <a:lnTo>
                  <a:pt x="12483" y="49672"/>
                </a:lnTo>
                <a:lnTo>
                  <a:pt x="20701" y="53467"/>
                </a:lnTo>
                <a:lnTo>
                  <a:pt x="183642" y="513334"/>
                </a:lnTo>
                <a:lnTo>
                  <a:pt x="210185" y="513334"/>
                </a:lnTo>
                <a:lnTo>
                  <a:pt x="44450" y="44577"/>
                </a:lnTo>
                <a:lnTo>
                  <a:pt x="50292" y="41529"/>
                </a:lnTo>
                <a:lnTo>
                  <a:pt x="53340" y="32638"/>
                </a:lnTo>
                <a:lnTo>
                  <a:pt x="53340" y="26669"/>
                </a:lnTo>
                <a:lnTo>
                  <a:pt x="51244" y="16234"/>
                </a:lnTo>
                <a:lnTo>
                  <a:pt x="45529" y="7762"/>
                </a:lnTo>
                <a:lnTo>
                  <a:pt x="37052" y="2077"/>
                </a:lnTo>
                <a:lnTo>
                  <a:pt x="26670" y="0"/>
                </a:lnTo>
                <a:close/>
              </a:path>
              <a:path w="467995" h="590550">
                <a:moveTo>
                  <a:pt x="411607" y="97917"/>
                </a:moveTo>
                <a:lnTo>
                  <a:pt x="195453" y="97917"/>
                </a:lnTo>
                <a:lnTo>
                  <a:pt x="251714" y="258191"/>
                </a:lnTo>
                <a:lnTo>
                  <a:pt x="467868" y="258191"/>
                </a:lnTo>
                <a:lnTo>
                  <a:pt x="367157" y="178054"/>
                </a:lnTo>
                <a:lnTo>
                  <a:pt x="411607" y="97917"/>
                </a:lnTo>
                <a:close/>
              </a:path>
              <a:path w="467995" h="590550">
                <a:moveTo>
                  <a:pt x="213233" y="56387"/>
                </a:moveTo>
                <a:lnTo>
                  <a:pt x="59182" y="56387"/>
                </a:lnTo>
                <a:lnTo>
                  <a:pt x="115443" y="216662"/>
                </a:lnTo>
                <a:lnTo>
                  <a:pt x="222123" y="216662"/>
                </a:lnTo>
                <a:lnTo>
                  <a:pt x="171704" y="80137"/>
                </a:lnTo>
                <a:lnTo>
                  <a:pt x="213233" y="56387"/>
                </a:lnTo>
                <a:close/>
              </a:path>
              <a:path w="467995" h="590550">
                <a:moveTo>
                  <a:pt x="239903" y="56387"/>
                </a:moveTo>
                <a:lnTo>
                  <a:pt x="195453" y="83058"/>
                </a:lnTo>
                <a:lnTo>
                  <a:pt x="248793" y="83058"/>
                </a:lnTo>
                <a:lnTo>
                  <a:pt x="239903" y="56387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29802" y="4804155"/>
            <a:ext cx="2425700" cy="1364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855" marR="481330" indent="-635" algn="ctr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latin typeface="Arial"/>
                <a:cs typeface="Arial"/>
              </a:rPr>
              <a:t>D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u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b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i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e 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u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s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f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marL="41910" algn="ctr">
              <a:lnSpc>
                <a:spcPts val="3279"/>
              </a:lnSpc>
            </a:pPr>
            <a:r>
              <a:rPr sz="2800" spc="165" dirty="0">
                <a:latin typeface="Arial"/>
                <a:cs typeface="Arial"/>
              </a:rPr>
              <a:t>46%</a:t>
            </a:r>
            <a:r>
              <a:rPr sz="2800" spc="-480" dirty="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70"/>
              </a:spcBef>
            </a:pPr>
            <a:r>
              <a:rPr sz="1600" spc="75" dirty="0">
                <a:latin typeface="Arial"/>
                <a:cs typeface="Arial"/>
              </a:rPr>
              <a:t>o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n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l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i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n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e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h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o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p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p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120" dirty="0">
                <a:latin typeface="Arial"/>
                <a:cs typeface="Arial"/>
              </a:rPr>
              <a:t>r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i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n  </a:t>
            </a:r>
            <a:r>
              <a:rPr sz="1600" spc="10" dirty="0">
                <a:latin typeface="Arial"/>
                <a:cs typeface="Arial"/>
              </a:rPr>
              <a:t>U </a:t>
            </a:r>
            <a:r>
              <a:rPr sz="1600" spc="-55" dirty="0">
                <a:latin typeface="Arial"/>
                <a:cs typeface="Arial"/>
              </a:rPr>
              <a:t>A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180" dirty="0">
                <a:latin typeface="Arial"/>
                <a:cs typeface="Arial"/>
              </a:rPr>
              <a:t>E </a:t>
            </a:r>
            <a:r>
              <a:rPr sz="1600" spc="-2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54" y="1523"/>
            <a:ext cx="11936984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0316" y="3620008"/>
            <a:ext cx="8150859" cy="260540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60"/>
              </a:spcBef>
            </a:pPr>
            <a:r>
              <a:rPr sz="2800" spc="15" dirty="0">
                <a:solidFill>
                  <a:srgbClr val="52575F"/>
                </a:solidFill>
                <a:latin typeface="Arial"/>
                <a:cs typeface="Arial"/>
              </a:rPr>
              <a:t>Jwelix</a:t>
            </a:r>
            <a:r>
              <a:rPr sz="2800" spc="-105" dirty="0">
                <a:solidFill>
                  <a:srgbClr val="5257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2575F"/>
                </a:solidFill>
                <a:latin typeface="Arial"/>
                <a:cs typeface="Arial"/>
              </a:rPr>
              <a:t>embraces</a:t>
            </a:r>
            <a:r>
              <a:rPr sz="2800" spc="-130" dirty="0">
                <a:solidFill>
                  <a:srgbClr val="52575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52575F"/>
                </a:solidFill>
                <a:latin typeface="Arial"/>
                <a:cs typeface="Arial"/>
              </a:rPr>
              <a:t>a</a:t>
            </a:r>
            <a:r>
              <a:rPr sz="2800" spc="-114" dirty="0">
                <a:solidFill>
                  <a:srgbClr val="52575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52575F"/>
                </a:solidFill>
                <a:latin typeface="Arial"/>
                <a:cs typeface="Arial"/>
              </a:rPr>
              <a:t>value</a:t>
            </a:r>
            <a:r>
              <a:rPr sz="2800" spc="-110" dirty="0">
                <a:solidFill>
                  <a:srgbClr val="52575F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52575F"/>
                </a:solidFill>
                <a:latin typeface="Arial"/>
                <a:cs typeface="Arial"/>
              </a:rPr>
              <a:t>proposition</a:t>
            </a:r>
            <a:r>
              <a:rPr sz="2800" spc="-100" dirty="0">
                <a:solidFill>
                  <a:srgbClr val="52575F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52575F"/>
                </a:solidFill>
                <a:latin typeface="Arial"/>
                <a:cs typeface="Arial"/>
              </a:rPr>
              <a:t>that</a:t>
            </a:r>
            <a:r>
              <a:rPr sz="2800" spc="-125" dirty="0">
                <a:solidFill>
                  <a:srgbClr val="52575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52575F"/>
                </a:solidFill>
                <a:latin typeface="Arial"/>
                <a:cs typeface="Arial"/>
              </a:rPr>
              <a:t>reads: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ts val="7920"/>
              </a:lnSpc>
              <a:spcBef>
                <a:spcPts val="355"/>
              </a:spcBef>
            </a:pPr>
            <a:r>
              <a:rPr sz="4400" spc="-370" dirty="0">
                <a:solidFill>
                  <a:srgbClr val="52575F"/>
                </a:solidFill>
                <a:latin typeface="Calibri"/>
                <a:cs typeface="Calibri"/>
              </a:rPr>
              <a:t>“A </a:t>
            </a:r>
            <a:r>
              <a:rPr sz="4400" spc="229" dirty="0">
                <a:solidFill>
                  <a:srgbClr val="52575F"/>
                </a:solidFill>
                <a:latin typeface="Calibri"/>
                <a:cs typeface="Calibri"/>
              </a:rPr>
              <a:t>Unique </a:t>
            </a:r>
            <a:r>
              <a:rPr sz="4400" spc="95" dirty="0">
                <a:solidFill>
                  <a:srgbClr val="52575F"/>
                </a:solidFill>
                <a:latin typeface="Calibri"/>
                <a:cs typeface="Calibri"/>
              </a:rPr>
              <a:t>Artistic </a:t>
            </a:r>
            <a:r>
              <a:rPr sz="4400" spc="145" dirty="0">
                <a:solidFill>
                  <a:srgbClr val="52575F"/>
                </a:solidFill>
                <a:latin typeface="Calibri"/>
                <a:cs typeface="Calibri"/>
              </a:rPr>
              <a:t>Award-winning  </a:t>
            </a:r>
            <a:r>
              <a:rPr sz="4400" spc="285" dirty="0">
                <a:solidFill>
                  <a:srgbClr val="52575F"/>
                </a:solidFill>
                <a:latin typeface="Calibri"/>
                <a:cs typeface="Calibri"/>
              </a:rPr>
              <a:t>Handmade</a:t>
            </a:r>
            <a:r>
              <a:rPr sz="4400" spc="145" dirty="0">
                <a:solidFill>
                  <a:srgbClr val="52575F"/>
                </a:solidFill>
                <a:latin typeface="Calibri"/>
                <a:cs typeface="Calibri"/>
              </a:rPr>
              <a:t> </a:t>
            </a:r>
            <a:r>
              <a:rPr sz="4400" spc="-60" dirty="0">
                <a:solidFill>
                  <a:srgbClr val="52575F"/>
                </a:solidFill>
                <a:latin typeface="Calibri"/>
                <a:cs typeface="Calibri"/>
              </a:rPr>
              <a:t>Jewelry.”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81757" y="757428"/>
            <a:ext cx="1903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</a:p>
        </p:txBody>
      </p:sp>
      <p:sp>
        <p:nvSpPr>
          <p:cNvPr id="5" name="object 5"/>
          <p:cNvSpPr/>
          <p:nvPr/>
        </p:nvSpPr>
        <p:spPr>
          <a:xfrm>
            <a:off x="1185925" y="1456689"/>
            <a:ext cx="4686173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54480" cy="3202305"/>
          </a:xfrm>
          <a:custGeom>
            <a:avLst/>
            <a:gdLst/>
            <a:ahLst/>
            <a:cxnLst/>
            <a:rect l="l" t="t" r="r" b="b"/>
            <a:pathLst>
              <a:path w="1554480" h="3202305">
                <a:moveTo>
                  <a:pt x="1554480" y="0"/>
                </a:moveTo>
                <a:lnTo>
                  <a:pt x="0" y="0"/>
                </a:lnTo>
                <a:lnTo>
                  <a:pt x="0" y="3201924"/>
                </a:lnTo>
                <a:lnTo>
                  <a:pt x="1554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37519" y="0"/>
            <a:ext cx="1554480" cy="3202305"/>
          </a:xfrm>
          <a:custGeom>
            <a:avLst/>
            <a:gdLst/>
            <a:ahLst/>
            <a:cxnLst/>
            <a:rect l="l" t="t" r="r" b="b"/>
            <a:pathLst>
              <a:path w="1554479" h="3202305">
                <a:moveTo>
                  <a:pt x="1554479" y="0"/>
                </a:moveTo>
                <a:lnTo>
                  <a:pt x="0" y="3201924"/>
                </a:lnTo>
                <a:lnTo>
                  <a:pt x="1554479" y="3201924"/>
                </a:lnTo>
                <a:lnTo>
                  <a:pt x="1554479" y="0"/>
                </a:lnTo>
                <a:close/>
              </a:path>
            </a:pathLst>
          </a:custGeom>
          <a:solidFill>
            <a:srgbClr val="525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33963" y="1957197"/>
            <a:ext cx="560070" cy="1245235"/>
          </a:xfrm>
          <a:custGeom>
            <a:avLst/>
            <a:gdLst/>
            <a:ahLst/>
            <a:cxnLst/>
            <a:rect l="l" t="t" r="r" b="b"/>
            <a:pathLst>
              <a:path w="560070" h="1245235">
                <a:moveTo>
                  <a:pt x="559688" y="0"/>
                </a:moveTo>
                <a:lnTo>
                  <a:pt x="0" y="1245235"/>
                </a:lnTo>
              </a:path>
            </a:pathLst>
          </a:custGeom>
          <a:ln w="12954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526" y="11049"/>
            <a:ext cx="776605" cy="1606550"/>
          </a:xfrm>
          <a:custGeom>
            <a:avLst/>
            <a:gdLst/>
            <a:ahLst/>
            <a:cxnLst/>
            <a:rect l="l" t="t" r="r" b="b"/>
            <a:pathLst>
              <a:path w="776605" h="1606550">
                <a:moveTo>
                  <a:pt x="776389" y="0"/>
                </a:moveTo>
                <a:lnTo>
                  <a:pt x="0" y="1606168"/>
                </a:lnTo>
              </a:path>
            </a:pathLst>
          </a:custGeom>
          <a:ln w="12954">
            <a:solidFill>
              <a:srgbClr val="DCDE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1373" y="612648"/>
            <a:ext cx="4121785" cy="5633085"/>
          </a:xfrm>
          <a:custGeom>
            <a:avLst/>
            <a:gdLst/>
            <a:ahLst/>
            <a:cxnLst/>
            <a:rect l="l" t="t" r="r" b="b"/>
            <a:pathLst>
              <a:path w="4121784" h="5633085">
                <a:moveTo>
                  <a:pt x="0" y="5632704"/>
                </a:moveTo>
                <a:lnTo>
                  <a:pt x="4121658" y="5632704"/>
                </a:lnTo>
                <a:lnTo>
                  <a:pt x="4121658" y="0"/>
                </a:lnTo>
                <a:lnTo>
                  <a:pt x="0" y="0"/>
                </a:lnTo>
                <a:lnTo>
                  <a:pt x="0" y="56327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3323" y="2677464"/>
            <a:ext cx="821690" cy="711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spc="-15" dirty="0">
                <a:solidFill>
                  <a:srgbClr val="F1F1F1"/>
                </a:solidFill>
                <a:latin typeface="Tahoma"/>
                <a:cs typeface="Tahoma"/>
              </a:rPr>
              <a:t>MAJOR: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</a:pPr>
            <a:r>
              <a:rPr sz="1000" spc="-20" dirty="0">
                <a:solidFill>
                  <a:srgbClr val="F1F1F1"/>
                </a:solidFill>
                <a:latin typeface="Arial"/>
                <a:cs typeface="Arial"/>
              </a:rPr>
              <a:t>Namshi.com</a:t>
            </a:r>
            <a:r>
              <a:rPr sz="1000" spc="-1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F1F1F1"/>
                </a:solidFill>
                <a:latin typeface="Arial"/>
                <a:cs typeface="Arial"/>
              </a:rPr>
              <a:t>&amp;  </a:t>
            </a:r>
            <a:r>
              <a:rPr sz="1000" spc="-35" dirty="0">
                <a:solidFill>
                  <a:srgbClr val="F1F1F1"/>
                </a:solidFill>
                <a:latin typeface="Arial"/>
                <a:cs typeface="Arial"/>
              </a:rPr>
              <a:t>Souq.com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3323" y="979932"/>
            <a:ext cx="33718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290" dirty="0">
                <a:solidFill>
                  <a:srgbClr val="F1F1F1"/>
                </a:solidFill>
                <a:latin typeface="Arial"/>
                <a:cs typeface="Arial"/>
              </a:rPr>
              <a:t>C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310" dirty="0">
                <a:solidFill>
                  <a:srgbClr val="F1F1F1"/>
                </a:solidFill>
                <a:latin typeface="Arial"/>
                <a:cs typeface="Arial"/>
              </a:rPr>
              <a:t>O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140" dirty="0">
                <a:solidFill>
                  <a:srgbClr val="F1F1F1"/>
                </a:solidFill>
                <a:latin typeface="Arial"/>
                <a:cs typeface="Arial"/>
              </a:rPr>
              <a:t>M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F1F1F1"/>
                </a:solidFill>
                <a:latin typeface="Arial"/>
                <a:cs typeface="Arial"/>
              </a:rPr>
              <a:t>P</a:t>
            </a:r>
            <a:r>
              <a:rPr sz="3200" spc="-3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27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3200" spc="-2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3200" spc="-30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114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3200" spc="-30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270" dirty="0">
                <a:solidFill>
                  <a:srgbClr val="F1F1F1"/>
                </a:solidFill>
                <a:latin typeface="Arial"/>
                <a:cs typeface="Arial"/>
              </a:rPr>
              <a:t>E  </a:t>
            </a:r>
            <a:r>
              <a:rPr sz="3200" spc="-65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3200" spc="-30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F1F1F1"/>
                </a:solidFill>
                <a:latin typeface="Arial"/>
                <a:cs typeface="Arial"/>
              </a:rPr>
              <a:t>D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114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3200" spc="-30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1F1F1"/>
                </a:solidFill>
                <a:latin typeface="Arial"/>
                <a:cs typeface="Arial"/>
              </a:rPr>
              <a:t>N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3200" spc="-2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3200" spc="-2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310" dirty="0">
                <a:solidFill>
                  <a:srgbClr val="F1F1F1"/>
                </a:solidFill>
                <a:latin typeface="Arial"/>
                <a:cs typeface="Arial"/>
              </a:rPr>
              <a:t>G</a:t>
            </a:r>
            <a:r>
              <a:rPr sz="3200" spc="-3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200" spc="-27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5995" y="2213610"/>
            <a:ext cx="1172210" cy="0"/>
          </a:xfrm>
          <a:custGeom>
            <a:avLst/>
            <a:gdLst/>
            <a:ahLst/>
            <a:cxnLst/>
            <a:rect l="l" t="t" r="r" b="b"/>
            <a:pathLst>
              <a:path w="1172210">
                <a:moveTo>
                  <a:pt x="0" y="0"/>
                </a:moveTo>
                <a:lnTo>
                  <a:pt x="1171956" y="0"/>
                </a:lnTo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2648"/>
            <a:ext cx="2466594" cy="563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2383" y="612648"/>
            <a:ext cx="2580894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2383" y="3502152"/>
            <a:ext cx="2580894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0343" y="612648"/>
            <a:ext cx="2581655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10343" y="3502152"/>
            <a:ext cx="2581655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13402" y="2677464"/>
            <a:ext cx="1619885" cy="711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spc="-45" dirty="0">
                <a:solidFill>
                  <a:srgbClr val="F1F1F1"/>
                </a:solidFill>
                <a:latin typeface="Tahoma"/>
                <a:cs typeface="Tahoma"/>
              </a:rPr>
              <a:t>STRENGTH: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</a:pPr>
            <a:r>
              <a:rPr sz="1000" spc="-5" dirty="0">
                <a:solidFill>
                  <a:srgbClr val="F1F1F1"/>
                </a:solidFill>
                <a:latin typeface="Arial"/>
                <a:cs typeface="Arial"/>
              </a:rPr>
              <a:t>Early</a:t>
            </a:r>
            <a:r>
              <a:rPr sz="1000" spc="-1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1F1F1"/>
                </a:solidFill>
                <a:latin typeface="Arial"/>
                <a:cs typeface="Arial"/>
              </a:rPr>
              <a:t>Market</a:t>
            </a:r>
            <a:r>
              <a:rPr sz="1000" spc="-1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1F1F1"/>
                </a:solidFill>
                <a:latin typeface="Arial"/>
                <a:cs typeface="Arial"/>
              </a:rPr>
              <a:t>Entry</a:t>
            </a:r>
            <a:r>
              <a:rPr sz="1000" spc="-1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1F1F1"/>
                </a:solidFill>
                <a:latin typeface="Arial"/>
                <a:cs typeface="Arial"/>
              </a:rPr>
              <a:t>acquiring  </a:t>
            </a:r>
            <a:r>
              <a:rPr sz="1000" spc="-50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1000" spc="-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1F1F1"/>
                </a:solidFill>
                <a:latin typeface="Arial"/>
                <a:cs typeface="Arial"/>
              </a:rPr>
              <a:t>favorable</a:t>
            </a:r>
            <a:r>
              <a:rPr sz="1000" spc="-1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1F1F1"/>
                </a:solidFill>
                <a:latin typeface="Arial"/>
                <a:cs typeface="Arial"/>
              </a:rPr>
              <a:t>market</a:t>
            </a:r>
            <a:r>
              <a:rPr sz="1000" spc="-1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1F1F1"/>
                </a:solidFill>
                <a:latin typeface="Arial"/>
                <a:cs typeface="Arial"/>
              </a:rPr>
              <a:t>share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3323" y="3753358"/>
            <a:ext cx="7588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F1F1F1"/>
                </a:solidFill>
                <a:latin typeface="Tahoma"/>
                <a:cs typeface="Tahoma"/>
              </a:rPr>
              <a:t>WEA</a:t>
            </a:r>
            <a:r>
              <a:rPr sz="1000" b="1" spc="10" dirty="0">
                <a:solidFill>
                  <a:srgbClr val="F1F1F1"/>
                </a:solidFill>
                <a:latin typeface="Tahoma"/>
                <a:cs typeface="Tahoma"/>
              </a:rPr>
              <a:t>K</a:t>
            </a:r>
            <a:r>
              <a:rPr sz="1000" b="1" spc="-35" dirty="0">
                <a:solidFill>
                  <a:srgbClr val="F1F1F1"/>
                </a:solidFill>
                <a:latin typeface="Tahoma"/>
                <a:cs typeface="Tahoma"/>
              </a:rPr>
              <a:t>NE</a:t>
            </a:r>
            <a:r>
              <a:rPr sz="1000" b="1" spc="-90" dirty="0">
                <a:solidFill>
                  <a:srgbClr val="F1F1F1"/>
                </a:solidFill>
                <a:latin typeface="Tahoma"/>
                <a:cs typeface="Tahoma"/>
              </a:rPr>
              <a:t>SS: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3323" y="3906062"/>
            <a:ext cx="131381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5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000" spc="5" dirty="0">
                <a:solidFill>
                  <a:srgbClr val="F1F1F1"/>
                </a:solidFill>
                <a:latin typeface="Arial"/>
                <a:cs typeface="Arial"/>
              </a:rPr>
              <a:t>Concentrating</a:t>
            </a:r>
            <a:r>
              <a:rPr sz="1000" spc="-17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1F1F1"/>
                </a:solidFill>
                <a:latin typeface="Arial"/>
                <a:cs typeface="Arial"/>
              </a:rPr>
              <a:t>more  </a:t>
            </a:r>
            <a:r>
              <a:rPr sz="1000" dirty="0">
                <a:solidFill>
                  <a:srgbClr val="F1F1F1"/>
                </a:solidFill>
                <a:latin typeface="Arial"/>
                <a:cs typeface="Arial"/>
              </a:rPr>
              <a:t>on </a:t>
            </a:r>
            <a:r>
              <a:rPr sz="1000" spc="5" dirty="0">
                <a:solidFill>
                  <a:srgbClr val="F1F1F1"/>
                </a:solidFill>
                <a:latin typeface="Arial"/>
                <a:cs typeface="Arial"/>
              </a:rPr>
              <a:t>Women Jewelry  </a:t>
            </a:r>
            <a:r>
              <a:rPr sz="1000" spc="20" dirty="0">
                <a:solidFill>
                  <a:srgbClr val="F1F1F1"/>
                </a:solidFill>
                <a:latin typeface="Arial"/>
                <a:cs typeface="Arial"/>
              </a:rPr>
              <a:t>at the </a:t>
            </a:r>
            <a:r>
              <a:rPr sz="1000" spc="-35" dirty="0">
                <a:solidFill>
                  <a:srgbClr val="F1F1F1"/>
                </a:solidFill>
                <a:latin typeface="Arial"/>
                <a:cs typeface="Arial"/>
              </a:rPr>
              <a:t>Expense </a:t>
            </a:r>
            <a:r>
              <a:rPr sz="1000" spc="30" dirty="0">
                <a:solidFill>
                  <a:srgbClr val="F1F1F1"/>
                </a:solidFill>
                <a:latin typeface="Arial"/>
                <a:cs typeface="Arial"/>
              </a:rPr>
              <a:t>of  </a:t>
            </a:r>
            <a:r>
              <a:rPr sz="1000" spc="-5" dirty="0">
                <a:solidFill>
                  <a:srgbClr val="F1F1F1"/>
                </a:solidFill>
                <a:latin typeface="Arial"/>
                <a:cs typeface="Arial"/>
              </a:rPr>
              <a:t>Men’s</a:t>
            </a:r>
            <a:r>
              <a:rPr sz="1000" spc="-1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1F1F1"/>
                </a:solidFill>
                <a:latin typeface="Arial"/>
                <a:cs typeface="Arial"/>
              </a:rPr>
              <a:t>Jewelry</a:t>
            </a:r>
            <a:endParaRPr sz="1000">
              <a:latin typeface="Arial"/>
              <a:cs typeface="Arial"/>
            </a:endParaRPr>
          </a:p>
          <a:p>
            <a:pPr marL="184150" marR="323215" indent="-171450">
              <a:lnSpc>
                <a:spcPct val="150000"/>
              </a:lnSpc>
              <a:buChar char="•"/>
              <a:tabLst>
                <a:tab pos="184150" algn="l"/>
              </a:tabLst>
            </a:pPr>
            <a:r>
              <a:rPr sz="1000" spc="15" dirty="0">
                <a:solidFill>
                  <a:srgbClr val="F1F1F1"/>
                </a:solidFill>
                <a:latin typeface="Arial"/>
                <a:cs typeface="Arial"/>
              </a:rPr>
              <a:t>No</a:t>
            </a:r>
            <a:r>
              <a:rPr sz="1000" spc="-1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1F1F1"/>
                </a:solidFill>
                <a:latin typeface="Arial"/>
                <a:cs typeface="Arial"/>
              </a:rPr>
              <a:t>Handmade </a:t>
            </a:r>
            <a:r>
              <a:rPr sz="1000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1F1F1"/>
                </a:solidFill>
                <a:latin typeface="Arial"/>
                <a:cs typeface="Arial"/>
              </a:rPr>
              <a:t>Jewelry</a:t>
            </a:r>
            <a:endParaRPr sz="1000">
              <a:latin typeface="Arial"/>
              <a:cs typeface="Arial"/>
            </a:endParaRPr>
          </a:p>
          <a:p>
            <a:pPr marL="184150" marR="41275" indent="-171450">
              <a:lnSpc>
                <a:spcPct val="150000"/>
              </a:lnSpc>
              <a:buChar char="•"/>
              <a:tabLst>
                <a:tab pos="184150" algn="l"/>
              </a:tabLst>
            </a:pPr>
            <a:r>
              <a:rPr sz="1000" spc="15" dirty="0">
                <a:solidFill>
                  <a:srgbClr val="F1F1F1"/>
                </a:solidFill>
                <a:latin typeface="Arial"/>
                <a:cs typeface="Arial"/>
              </a:rPr>
              <a:t>No</a:t>
            </a:r>
            <a:r>
              <a:rPr sz="1000" spc="-15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1F1F1"/>
                </a:solidFill>
                <a:latin typeface="Arial"/>
                <a:cs typeface="Arial"/>
              </a:rPr>
              <a:t>Award-Winners  </a:t>
            </a:r>
            <a:r>
              <a:rPr sz="1000" spc="-15" dirty="0">
                <a:solidFill>
                  <a:srgbClr val="F1F1F1"/>
                </a:solidFill>
                <a:latin typeface="Arial"/>
                <a:cs typeface="Arial"/>
              </a:rPr>
              <a:t>Designed</a:t>
            </a:r>
            <a:r>
              <a:rPr sz="1000" spc="-1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1F1F1"/>
                </a:solidFill>
                <a:latin typeface="Arial"/>
                <a:cs typeface="Arial"/>
              </a:rPr>
              <a:t>Jewerly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7090" y="3677462"/>
            <a:ext cx="864869" cy="482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spc="25" dirty="0">
                <a:solidFill>
                  <a:srgbClr val="F1F1F1"/>
                </a:solidFill>
                <a:latin typeface="Tahoma"/>
                <a:cs typeface="Tahoma"/>
              </a:rPr>
              <a:t>ADVANT</a:t>
            </a:r>
            <a:r>
              <a:rPr sz="1000" b="1" spc="20" dirty="0">
                <a:solidFill>
                  <a:srgbClr val="F1F1F1"/>
                </a:solidFill>
                <a:latin typeface="Tahoma"/>
                <a:cs typeface="Tahoma"/>
              </a:rPr>
              <a:t>A</a:t>
            </a:r>
            <a:r>
              <a:rPr sz="1000" b="1" spc="-60" dirty="0">
                <a:solidFill>
                  <a:srgbClr val="F1F1F1"/>
                </a:solidFill>
                <a:latin typeface="Tahoma"/>
                <a:cs typeface="Tahoma"/>
              </a:rPr>
              <a:t>GE: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15" dirty="0">
                <a:solidFill>
                  <a:srgbClr val="F1F1F1"/>
                </a:solidFill>
                <a:latin typeface="Arial"/>
                <a:cs typeface="Arial"/>
              </a:rPr>
              <a:t>Cheaper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7090" y="4361434"/>
            <a:ext cx="1942464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50" b="1" i="1" spc="50" dirty="0">
                <a:solidFill>
                  <a:srgbClr val="F1F1F1"/>
                </a:solidFill>
                <a:latin typeface="Arial Narrow"/>
                <a:cs typeface="Arial Narrow"/>
              </a:rPr>
              <a:t>But</a:t>
            </a:r>
            <a:r>
              <a:rPr sz="1050" b="1" i="1" spc="-40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40" dirty="0">
                <a:solidFill>
                  <a:srgbClr val="F1F1F1"/>
                </a:solidFill>
                <a:latin typeface="Arial Narrow"/>
                <a:cs typeface="Arial Narrow"/>
              </a:rPr>
              <a:t>Jwelix</a:t>
            </a:r>
            <a:r>
              <a:rPr sz="1050" b="1" i="1" spc="-40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20" dirty="0">
                <a:solidFill>
                  <a:srgbClr val="F1F1F1"/>
                </a:solidFill>
                <a:latin typeface="Arial Narrow"/>
                <a:cs typeface="Arial Narrow"/>
              </a:rPr>
              <a:t>stands</a:t>
            </a:r>
            <a:r>
              <a:rPr sz="1050" b="1" i="1" spc="-5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55" dirty="0">
                <a:solidFill>
                  <a:srgbClr val="F1F1F1"/>
                </a:solidFill>
                <a:latin typeface="Arial Narrow"/>
                <a:cs typeface="Arial Narrow"/>
              </a:rPr>
              <a:t>by</a:t>
            </a:r>
            <a:r>
              <a:rPr sz="1050" b="1" i="1" spc="-4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60" dirty="0">
                <a:solidFill>
                  <a:srgbClr val="F1F1F1"/>
                </a:solidFill>
                <a:latin typeface="Arial Narrow"/>
                <a:cs typeface="Arial Narrow"/>
              </a:rPr>
              <a:t>the</a:t>
            </a:r>
            <a:r>
              <a:rPr sz="1050" b="1" i="1" spc="-3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50" dirty="0">
                <a:solidFill>
                  <a:srgbClr val="F1F1F1"/>
                </a:solidFill>
                <a:latin typeface="Arial Narrow"/>
                <a:cs typeface="Arial Narrow"/>
              </a:rPr>
              <a:t>Notion</a:t>
            </a:r>
            <a:r>
              <a:rPr sz="1050" b="1" i="1" spc="-4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35" dirty="0">
                <a:solidFill>
                  <a:srgbClr val="F1F1F1"/>
                </a:solidFill>
                <a:latin typeface="Arial Narrow"/>
                <a:cs typeface="Arial Narrow"/>
              </a:rPr>
              <a:t>of  </a:t>
            </a:r>
            <a:r>
              <a:rPr sz="1050" b="1" i="1" spc="20" dirty="0">
                <a:solidFill>
                  <a:srgbClr val="F1F1F1"/>
                </a:solidFill>
                <a:latin typeface="Arial Narrow"/>
                <a:cs typeface="Arial Narrow"/>
              </a:rPr>
              <a:t>Uniqueness </a:t>
            </a:r>
            <a:r>
              <a:rPr sz="1050" b="1" i="1" spc="45" dirty="0">
                <a:solidFill>
                  <a:srgbClr val="F1F1F1"/>
                </a:solidFill>
                <a:latin typeface="Arial Narrow"/>
                <a:cs typeface="Arial Narrow"/>
              </a:rPr>
              <a:t>in </a:t>
            </a:r>
            <a:r>
              <a:rPr sz="1050" b="1" i="1" spc="5" dirty="0">
                <a:solidFill>
                  <a:srgbClr val="F1F1F1"/>
                </a:solidFill>
                <a:latin typeface="Arial Narrow"/>
                <a:cs typeface="Arial Narrow"/>
              </a:rPr>
              <a:t>designs </a:t>
            </a:r>
            <a:r>
              <a:rPr sz="1050" b="1" i="1" spc="60" dirty="0">
                <a:solidFill>
                  <a:srgbClr val="F1F1F1"/>
                </a:solidFill>
                <a:latin typeface="Arial Narrow"/>
                <a:cs typeface="Arial Narrow"/>
              </a:rPr>
              <a:t>and </a:t>
            </a:r>
            <a:r>
              <a:rPr sz="1050" b="1" i="1" spc="55" dirty="0">
                <a:solidFill>
                  <a:srgbClr val="F1F1F1"/>
                </a:solidFill>
                <a:latin typeface="Arial Narrow"/>
                <a:cs typeface="Arial Narrow"/>
              </a:rPr>
              <a:t>made  </a:t>
            </a:r>
            <a:r>
              <a:rPr sz="1050" b="1" i="1" spc="45" dirty="0">
                <a:solidFill>
                  <a:srgbClr val="F1F1F1"/>
                </a:solidFill>
                <a:latin typeface="Arial Narrow"/>
                <a:cs typeface="Arial Narrow"/>
              </a:rPr>
              <a:t>up </a:t>
            </a:r>
            <a:r>
              <a:rPr sz="1050" b="1" i="1" spc="35" dirty="0">
                <a:solidFill>
                  <a:srgbClr val="F1F1F1"/>
                </a:solidFill>
                <a:latin typeface="Arial Narrow"/>
                <a:cs typeface="Arial Narrow"/>
              </a:rPr>
              <a:t>of </a:t>
            </a:r>
            <a:r>
              <a:rPr sz="1050" b="1" i="1" spc="5" dirty="0">
                <a:solidFill>
                  <a:srgbClr val="F1F1F1"/>
                </a:solidFill>
                <a:latin typeface="Arial Narrow"/>
                <a:cs typeface="Arial Narrow"/>
              </a:rPr>
              <a:t>sellers </a:t>
            </a:r>
            <a:r>
              <a:rPr sz="1050" b="1" i="1" spc="65" dirty="0">
                <a:solidFill>
                  <a:srgbClr val="F1F1F1"/>
                </a:solidFill>
                <a:latin typeface="Arial Narrow"/>
                <a:cs typeface="Arial Narrow"/>
              </a:rPr>
              <a:t>who </a:t>
            </a:r>
            <a:r>
              <a:rPr sz="1050" b="1" i="1" spc="55" dirty="0">
                <a:solidFill>
                  <a:srgbClr val="F1F1F1"/>
                </a:solidFill>
                <a:latin typeface="Arial Narrow"/>
                <a:cs typeface="Arial Narrow"/>
              </a:rPr>
              <a:t>have </a:t>
            </a:r>
            <a:r>
              <a:rPr sz="1050" b="1" i="1" spc="40" dirty="0">
                <a:solidFill>
                  <a:srgbClr val="F1F1F1"/>
                </a:solidFill>
                <a:latin typeface="Arial Narrow"/>
                <a:cs typeface="Arial Narrow"/>
              </a:rPr>
              <a:t>gained  </a:t>
            </a:r>
            <a:r>
              <a:rPr sz="1050" b="1" i="1" spc="50" dirty="0">
                <a:solidFill>
                  <a:srgbClr val="F1F1F1"/>
                </a:solidFill>
                <a:latin typeface="Arial Narrow"/>
                <a:cs typeface="Arial Narrow"/>
              </a:rPr>
              <a:t>popularity</a:t>
            </a:r>
            <a:r>
              <a:rPr sz="1050" b="1" i="1" spc="-5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45" dirty="0">
                <a:solidFill>
                  <a:srgbClr val="F1F1F1"/>
                </a:solidFill>
                <a:latin typeface="Arial Narrow"/>
                <a:cs typeface="Arial Narrow"/>
              </a:rPr>
              <a:t>in</a:t>
            </a:r>
            <a:r>
              <a:rPr sz="1050" b="1" i="1" spc="-4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60" dirty="0">
                <a:solidFill>
                  <a:srgbClr val="F1F1F1"/>
                </a:solidFill>
                <a:latin typeface="Arial Narrow"/>
                <a:cs typeface="Arial Narrow"/>
              </a:rPr>
              <a:t>the</a:t>
            </a:r>
            <a:r>
              <a:rPr sz="1050" b="1" i="1" spc="-3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40" dirty="0">
                <a:solidFill>
                  <a:srgbClr val="F1F1F1"/>
                </a:solidFill>
                <a:latin typeface="Arial Narrow"/>
                <a:cs typeface="Arial Narrow"/>
              </a:rPr>
              <a:t>hearts</a:t>
            </a:r>
            <a:r>
              <a:rPr sz="1050" b="1" i="1" spc="-40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35" dirty="0">
                <a:solidFill>
                  <a:srgbClr val="F1F1F1"/>
                </a:solidFill>
                <a:latin typeface="Arial Narrow"/>
                <a:cs typeface="Arial Narrow"/>
              </a:rPr>
              <a:t>of</a:t>
            </a:r>
            <a:r>
              <a:rPr sz="1050" b="1" i="1" spc="-50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50" dirty="0">
                <a:solidFill>
                  <a:srgbClr val="F1F1F1"/>
                </a:solidFill>
                <a:latin typeface="Arial Narrow"/>
                <a:cs typeface="Arial Narrow"/>
              </a:rPr>
              <a:t>jewelry  </a:t>
            </a:r>
            <a:r>
              <a:rPr sz="1050" b="1" i="1" spc="20" dirty="0">
                <a:solidFill>
                  <a:srgbClr val="F1F1F1"/>
                </a:solidFill>
                <a:latin typeface="Arial Narrow"/>
                <a:cs typeface="Arial Narrow"/>
              </a:rPr>
              <a:t>lovers </a:t>
            </a:r>
            <a:r>
              <a:rPr sz="1050" b="1" i="1" spc="45" dirty="0">
                <a:solidFill>
                  <a:srgbClr val="F1F1F1"/>
                </a:solidFill>
                <a:latin typeface="Arial Narrow"/>
                <a:cs typeface="Arial Narrow"/>
              </a:rPr>
              <a:t>in</a:t>
            </a:r>
            <a:r>
              <a:rPr sz="1050" b="1" i="1" spc="-105" dirty="0">
                <a:solidFill>
                  <a:srgbClr val="F1F1F1"/>
                </a:solidFill>
                <a:latin typeface="Arial Narrow"/>
                <a:cs typeface="Arial Narrow"/>
              </a:rPr>
              <a:t> </a:t>
            </a:r>
            <a:r>
              <a:rPr sz="1050" b="1" i="1" spc="50" dirty="0">
                <a:solidFill>
                  <a:srgbClr val="F1F1F1"/>
                </a:solidFill>
                <a:latin typeface="Arial Narrow"/>
                <a:cs typeface="Arial Narrow"/>
              </a:rPr>
              <a:t>Dubai.</a:t>
            </a:r>
            <a:endParaRPr sz="1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816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Lucida Sans</vt:lpstr>
      <vt:lpstr>Palace Script MT</vt:lpstr>
      <vt:lpstr>Tahoma</vt:lpstr>
      <vt:lpstr>Office Theme</vt:lpstr>
      <vt:lpstr>PowerPoint Presentation</vt:lpstr>
      <vt:lpstr>Executive  Summary</vt:lpstr>
      <vt:lpstr>Industry  Analysis</vt:lpstr>
      <vt:lpstr>Industry  Analysis</vt:lpstr>
      <vt:lpstr>TARGET AUDIENCE</vt:lpstr>
      <vt:lpstr>70%</vt:lpstr>
      <vt:lpstr>MARKET SIZE</vt:lpstr>
      <vt:lpstr>VALUE</vt:lpstr>
      <vt:lpstr>C O M P E T I T I V E  A D V A N T A G E</vt:lpstr>
      <vt:lpstr>BUSINESS MODEL</vt:lpstr>
      <vt:lpstr>PRODUCT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azlankhattak</dc:creator>
  <cp:lastModifiedBy>nadeem khan</cp:lastModifiedBy>
  <cp:revision>1</cp:revision>
  <dcterms:created xsi:type="dcterms:W3CDTF">2019-05-23T09:32:30Z</dcterms:created>
  <dcterms:modified xsi:type="dcterms:W3CDTF">2019-05-23T10:25:08Z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2019-05-23T00:00:00Z</vt:filetime>
  </property>
</Properties>
</file>