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8" r:id="rId3"/>
    <p:sldId id="260" r:id="rId4"/>
    <p:sldId id="261" r:id="rId5"/>
    <p:sldId id="262" r:id="rId6"/>
    <p:sldId id="263" r:id="rId7"/>
    <p:sldId id="271" r:id="rId8"/>
    <p:sldId id="264" r:id="rId9"/>
    <p:sldId id="265" r:id="rId10"/>
    <p:sldId id="266" r:id="rId11"/>
    <p:sldId id="267" r:id="rId12"/>
    <p:sldId id="268" r:id="rId13"/>
    <p:sldId id="269" r:id="rId14"/>
    <p:sldId id="270"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39" d="100"/>
          <a:sy n="139" d="100"/>
        </p:scale>
        <p:origin x="120" y="17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84D797C-BED6-481E-AA27-9B8C8ABCAC39}" type="datetimeFigureOut">
              <a:rPr lang="en-GB" smtClean="0"/>
              <a:t>26/06/2019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2A30EA-9EAB-4D45-939C-A4729B5FBB8D}" type="slidenum">
              <a:rPr lang="en-GB" smtClean="0"/>
              <a:t>‹#›</a:t>
            </a:fld>
            <a:endParaRPr lang="en-GB"/>
          </a:p>
        </p:txBody>
      </p:sp>
    </p:spTree>
    <p:extLst>
      <p:ext uri="{BB962C8B-B14F-4D97-AF65-F5344CB8AC3E}">
        <p14:creationId xmlns:p14="http://schemas.microsoft.com/office/powerpoint/2010/main" val="2683988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4D797C-BED6-481E-AA27-9B8C8ABCAC39}" type="datetimeFigureOut">
              <a:rPr lang="en-GB" smtClean="0"/>
              <a:t>26/06/2019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2A30EA-9EAB-4D45-939C-A4729B5FBB8D}" type="slidenum">
              <a:rPr lang="en-GB" smtClean="0"/>
              <a:t>‹#›</a:t>
            </a:fld>
            <a:endParaRPr lang="en-GB"/>
          </a:p>
        </p:txBody>
      </p:sp>
    </p:spTree>
    <p:extLst>
      <p:ext uri="{BB962C8B-B14F-4D97-AF65-F5344CB8AC3E}">
        <p14:creationId xmlns:p14="http://schemas.microsoft.com/office/powerpoint/2010/main" val="1284857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4D797C-BED6-481E-AA27-9B8C8ABCAC39}" type="datetimeFigureOut">
              <a:rPr lang="en-GB" smtClean="0"/>
              <a:t>26/06/2019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2A30EA-9EAB-4D45-939C-A4729B5FBB8D}" type="slidenum">
              <a:rPr lang="en-GB" smtClean="0"/>
              <a:t>‹#›</a:t>
            </a:fld>
            <a:endParaRPr lang="en-GB"/>
          </a:p>
        </p:txBody>
      </p:sp>
    </p:spTree>
    <p:extLst>
      <p:ext uri="{BB962C8B-B14F-4D97-AF65-F5344CB8AC3E}">
        <p14:creationId xmlns:p14="http://schemas.microsoft.com/office/powerpoint/2010/main" val="3061181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4D797C-BED6-481E-AA27-9B8C8ABCAC39}" type="datetimeFigureOut">
              <a:rPr lang="en-GB" smtClean="0"/>
              <a:t>26/06/2019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2A30EA-9EAB-4D45-939C-A4729B5FBB8D}" type="slidenum">
              <a:rPr lang="en-GB" smtClean="0"/>
              <a:t>‹#›</a:t>
            </a:fld>
            <a:endParaRPr lang="en-GB"/>
          </a:p>
        </p:txBody>
      </p:sp>
    </p:spTree>
    <p:extLst>
      <p:ext uri="{BB962C8B-B14F-4D97-AF65-F5344CB8AC3E}">
        <p14:creationId xmlns:p14="http://schemas.microsoft.com/office/powerpoint/2010/main" val="408406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4D797C-BED6-481E-AA27-9B8C8ABCAC39}" type="datetimeFigureOut">
              <a:rPr lang="en-GB" smtClean="0"/>
              <a:t>26/06/2019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2A30EA-9EAB-4D45-939C-A4729B5FBB8D}" type="slidenum">
              <a:rPr lang="en-GB" smtClean="0"/>
              <a:t>‹#›</a:t>
            </a:fld>
            <a:endParaRPr lang="en-GB"/>
          </a:p>
        </p:txBody>
      </p:sp>
    </p:spTree>
    <p:extLst>
      <p:ext uri="{BB962C8B-B14F-4D97-AF65-F5344CB8AC3E}">
        <p14:creationId xmlns:p14="http://schemas.microsoft.com/office/powerpoint/2010/main" val="151189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84D797C-BED6-481E-AA27-9B8C8ABCAC39}" type="datetimeFigureOut">
              <a:rPr lang="en-GB" smtClean="0"/>
              <a:t>26/06/2019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2A30EA-9EAB-4D45-939C-A4729B5FBB8D}" type="slidenum">
              <a:rPr lang="en-GB" smtClean="0"/>
              <a:t>‹#›</a:t>
            </a:fld>
            <a:endParaRPr lang="en-GB"/>
          </a:p>
        </p:txBody>
      </p:sp>
    </p:spTree>
    <p:extLst>
      <p:ext uri="{BB962C8B-B14F-4D97-AF65-F5344CB8AC3E}">
        <p14:creationId xmlns:p14="http://schemas.microsoft.com/office/powerpoint/2010/main" val="3972896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84D797C-BED6-481E-AA27-9B8C8ABCAC39}" type="datetimeFigureOut">
              <a:rPr lang="en-GB" smtClean="0"/>
              <a:t>26/06/2019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2A30EA-9EAB-4D45-939C-A4729B5FBB8D}" type="slidenum">
              <a:rPr lang="en-GB" smtClean="0"/>
              <a:t>‹#›</a:t>
            </a:fld>
            <a:endParaRPr lang="en-GB"/>
          </a:p>
        </p:txBody>
      </p:sp>
    </p:spTree>
    <p:extLst>
      <p:ext uri="{BB962C8B-B14F-4D97-AF65-F5344CB8AC3E}">
        <p14:creationId xmlns:p14="http://schemas.microsoft.com/office/powerpoint/2010/main" val="2544410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84D797C-BED6-481E-AA27-9B8C8ABCAC39}" type="datetimeFigureOut">
              <a:rPr lang="en-GB" smtClean="0"/>
              <a:t>26/06/2019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2A30EA-9EAB-4D45-939C-A4729B5FBB8D}" type="slidenum">
              <a:rPr lang="en-GB" smtClean="0"/>
              <a:t>‹#›</a:t>
            </a:fld>
            <a:endParaRPr lang="en-GB"/>
          </a:p>
        </p:txBody>
      </p:sp>
    </p:spTree>
    <p:extLst>
      <p:ext uri="{BB962C8B-B14F-4D97-AF65-F5344CB8AC3E}">
        <p14:creationId xmlns:p14="http://schemas.microsoft.com/office/powerpoint/2010/main" val="415697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D797C-BED6-481E-AA27-9B8C8ABCAC39}" type="datetimeFigureOut">
              <a:rPr lang="en-GB" smtClean="0"/>
              <a:t>26/06/2019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2A30EA-9EAB-4D45-939C-A4729B5FBB8D}" type="slidenum">
              <a:rPr lang="en-GB" smtClean="0"/>
              <a:t>‹#›</a:t>
            </a:fld>
            <a:endParaRPr lang="en-GB"/>
          </a:p>
        </p:txBody>
      </p:sp>
    </p:spTree>
    <p:extLst>
      <p:ext uri="{BB962C8B-B14F-4D97-AF65-F5344CB8AC3E}">
        <p14:creationId xmlns:p14="http://schemas.microsoft.com/office/powerpoint/2010/main" val="1137877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4D797C-BED6-481E-AA27-9B8C8ABCAC39}" type="datetimeFigureOut">
              <a:rPr lang="en-GB" smtClean="0"/>
              <a:t>26/06/2019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2A30EA-9EAB-4D45-939C-A4729B5FBB8D}" type="slidenum">
              <a:rPr lang="en-GB" smtClean="0"/>
              <a:t>‹#›</a:t>
            </a:fld>
            <a:endParaRPr lang="en-GB"/>
          </a:p>
        </p:txBody>
      </p:sp>
    </p:spTree>
    <p:extLst>
      <p:ext uri="{BB962C8B-B14F-4D97-AF65-F5344CB8AC3E}">
        <p14:creationId xmlns:p14="http://schemas.microsoft.com/office/powerpoint/2010/main" val="265916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4D797C-BED6-481E-AA27-9B8C8ABCAC39}" type="datetimeFigureOut">
              <a:rPr lang="en-GB" smtClean="0"/>
              <a:t>26/06/2019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2A30EA-9EAB-4D45-939C-A4729B5FBB8D}" type="slidenum">
              <a:rPr lang="en-GB" smtClean="0"/>
              <a:t>‹#›</a:t>
            </a:fld>
            <a:endParaRPr lang="en-GB"/>
          </a:p>
        </p:txBody>
      </p:sp>
    </p:spTree>
    <p:extLst>
      <p:ext uri="{BB962C8B-B14F-4D97-AF65-F5344CB8AC3E}">
        <p14:creationId xmlns:p14="http://schemas.microsoft.com/office/powerpoint/2010/main" val="37909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84D797C-BED6-481E-AA27-9B8C8ABCAC39}" type="datetimeFigureOut">
              <a:rPr lang="en-GB" smtClean="0"/>
              <a:t>26/06/2019</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C2A30EA-9EAB-4D45-939C-A4729B5FBB8D}" type="slidenum">
              <a:rPr lang="en-GB" smtClean="0"/>
              <a:t>‹#›</a:t>
            </a:fld>
            <a:endParaRPr lang="en-GB"/>
          </a:p>
        </p:txBody>
      </p:sp>
    </p:spTree>
    <p:extLst>
      <p:ext uri="{BB962C8B-B14F-4D97-AF65-F5344CB8AC3E}">
        <p14:creationId xmlns:p14="http://schemas.microsoft.com/office/powerpoint/2010/main" val="2749592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blipFill dpi="0" rotWithShape="1">
            <a:blip r:embed="rId2" cstate="print">
              <a:extLst>
                <a:ext uri="{28A0092B-C50C-407E-A947-70E740481C1C}">
                  <a14:useLocalDpi xmlns:a14="http://schemas.microsoft.com/office/drawing/2010/main" val="0"/>
                </a:ext>
              </a:extLst>
            </a:blip>
            <a:srcRect/>
            <a:stretch>
              <a:fillRect l="-13651" t="-423" r="-12381" b="-4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3771903" y="819150"/>
            <a:ext cx="1600201" cy="1600200"/>
            <a:chOff x="0" y="0"/>
            <a:chExt cx="381940" cy="381940"/>
          </a:xfrm>
          <a:solidFill>
            <a:schemeClr val="bg1"/>
          </a:solidFill>
        </p:grpSpPr>
        <p:sp>
          <p:nvSpPr>
            <p:cNvPr id="12" name="Freeform 11"/>
            <p:cNvSpPr>
              <a:spLocks noEditPoints="1"/>
            </p:cNvSpPr>
            <p:nvPr/>
          </p:nvSpPr>
          <p:spPr bwMode="auto">
            <a:xfrm>
              <a:off x="28575" y="28575"/>
              <a:ext cx="322301" cy="322301"/>
            </a:xfrm>
            <a:custGeom>
              <a:avLst/>
              <a:gdLst>
                <a:gd name="T0" fmla="*/ 43 w 86"/>
                <a:gd name="T1" fmla="*/ 0 h 86"/>
                <a:gd name="T2" fmla="*/ 0 w 86"/>
                <a:gd name="T3" fmla="*/ 43 h 86"/>
                <a:gd name="T4" fmla="*/ 25 w 86"/>
                <a:gd name="T5" fmla="*/ 82 h 86"/>
                <a:gd name="T6" fmla="*/ 26 w 86"/>
                <a:gd name="T7" fmla="*/ 56 h 86"/>
                <a:gd name="T8" fmla="*/ 23 w 86"/>
                <a:gd name="T9" fmla="*/ 55 h 86"/>
                <a:gd name="T10" fmla="*/ 14 w 86"/>
                <a:gd name="T11" fmla="*/ 36 h 86"/>
                <a:gd name="T12" fmla="*/ 29 w 86"/>
                <a:gd name="T13" fmla="*/ 18 h 86"/>
                <a:gd name="T14" fmla="*/ 29 w 86"/>
                <a:gd name="T15" fmla="*/ 18 h 86"/>
                <a:gd name="T16" fmla="*/ 44 w 86"/>
                <a:gd name="T17" fmla="*/ 36 h 86"/>
                <a:gd name="T18" fmla="*/ 35 w 86"/>
                <a:gd name="T19" fmla="*/ 55 h 86"/>
                <a:gd name="T20" fmla="*/ 31 w 86"/>
                <a:gd name="T21" fmla="*/ 56 h 86"/>
                <a:gd name="T22" fmla="*/ 33 w 86"/>
                <a:gd name="T23" fmla="*/ 85 h 86"/>
                <a:gd name="T24" fmla="*/ 43 w 86"/>
                <a:gd name="T25" fmla="*/ 86 h 86"/>
                <a:gd name="T26" fmla="*/ 57 w 86"/>
                <a:gd name="T27" fmla="*/ 84 h 86"/>
                <a:gd name="T28" fmla="*/ 58 w 86"/>
                <a:gd name="T29" fmla="*/ 58 h 86"/>
                <a:gd name="T30" fmla="*/ 50 w 86"/>
                <a:gd name="T31" fmla="*/ 52 h 86"/>
                <a:gd name="T32" fmla="*/ 52 w 86"/>
                <a:gd name="T33" fmla="*/ 18 h 86"/>
                <a:gd name="T34" fmla="*/ 54 w 86"/>
                <a:gd name="T35" fmla="*/ 18 h 86"/>
                <a:gd name="T36" fmla="*/ 54 w 86"/>
                <a:gd name="T37" fmla="*/ 47 h 86"/>
                <a:gd name="T38" fmla="*/ 57 w 86"/>
                <a:gd name="T39" fmla="*/ 47 h 86"/>
                <a:gd name="T40" fmla="*/ 57 w 86"/>
                <a:gd name="T41" fmla="*/ 18 h 86"/>
                <a:gd name="T42" fmla="*/ 60 w 86"/>
                <a:gd name="T43" fmla="*/ 18 h 86"/>
                <a:gd name="T44" fmla="*/ 60 w 86"/>
                <a:gd name="T45" fmla="*/ 47 h 86"/>
                <a:gd name="T46" fmla="*/ 63 w 86"/>
                <a:gd name="T47" fmla="*/ 47 h 86"/>
                <a:gd name="T48" fmla="*/ 63 w 86"/>
                <a:gd name="T49" fmla="*/ 18 h 86"/>
                <a:gd name="T50" fmla="*/ 66 w 86"/>
                <a:gd name="T51" fmla="*/ 18 h 86"/>
                <a:gd name="T52" fmla="*/ 66 w 86"/>
                <a:gd name="T53" fmla="*/ 47 h 86"/>
                <a:gd name="T54" fmla="*/ 68 w 86"/>
                <a:gd name="T55" fmla="*/ 47 h 86"/>
                <a:gd name="T56" fmla="*/ 68 w 86"/>
                <a:gd name="T57" fmla="*/ 18 h 86"/>
                <a:gd name="T58" fmla="*/ 70 w 86"/>
                <a:gd name="T59" fmla="*/ 18 h 86"/>
                <a:gd name="T60" fmla="*/ 72 w 86"/>
                <a:gd name="T61" fmla="*/ 52 h 86"/>
                <a:gd name="T62" fmla="*/ 64 w 86"/>
                <a:gd name="T63" fmla="*/ 58 h 86"/>
                <a:gd name="T64" fmla="*/ 64 w 86"/>
                <a:gd name="T65" fmla="*/ 58 h 86"/>
                <a:gd name="T66" fmla="*/ 65 w 86"/>
                <a:gd name="T67" fmla="*/ 81 h 86"/>
                <a:gd name="T68" fmla="*/ 86 w 86"/>
                <a:gd name="T69" fmla="*/ 43 h 86"/>
                <a:gd name="T70" fmla="*/ 43 w 86"/>
                <a:gd name="T71" fmla="*/ 0 h 86"/>
                <a:gd name="T72" fmla="*/ 43 w 86"/>
                <a:gd name="T73" fmla="*/ 0 h 86"/>
                <a:gd name="T74" fmla="*/ 43 w 86"/>
                <a:gd name="T7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6">
                  <a:moveTo>
                    <a:pt x="43" y="0"/>
                  </a:moveTo>
                  <a:cubicBezTo>
                    <a:pt x="19" y="0"/>
                    <a:pt x="0" y="19"/>
                    <a:pt x="0" y="43"/>
                  </a:cubicBezTo>
                  <a:cubicBezTo>
                    <a:pt x="0" y="60"/>
                    <a:pt x="10" y="75"/>
                    <a:pt x="25" y="82"/>
                  </a:cubicBezTo>
                  <a:cubicBezTo>
                    <a:pt x="26" y="56"/>
                    <a:pt x="26" y="56"/>
                    <a:pt x="26" y="56"/>
                  </a:cubicBezTo>
                  <a:cubicBezTo>
                    <a:pt x="26" y="56"/>
                    <a:pt x="23" y="55"/>
                    <a:pt x="23" y="55"/>
                  </a:cubicBezTo>
                  <a:cubicBezTo>
                    <a:pt x="17" y="53"/>
                    <a:pt x="14" y="46"/>
                    <a:pt x="14" y="36"/>
                  </a:cubicBezTo>
                  <a:cubicBezTo>
                    <a:pt x="14" y="27"/>
                    <a:pt x="21" y="18"/>
                    <a:pt x="29" y="18"/>
                  </a:cubicBezTo>
                  <a:cubicBezTo>
                    <a:pt x="29" y="18"/>
                    <a:pt x="29" y="18"/>
                    <a:pt x="29" y="18"/>
                  </a:cubicBezTo>
                  <a:cubicBezTo>
                    <a:pt x="36" y="18"/>
                    <a:pt x="44" y="27"/>
                    <a:pt x="44" y="36"/>
                  </a:cubicBezTo>
                  <a:cubicBezTo>
                    <a:pt x="44" y="46"/>
                    <a:pt x="40" y="53"/>
                    <a:pt x="35" y="55"/>
                  </a:cubicBezTo>
                  <a:cubicBezTo>
                    <a:pt x="34" y="55"/>
                    <a:pt x="31" y="56"/>
                    <a:pt x="31" y="56"/>
                  </a:cubicBezTo>
                  <a:cubicBezTo>
                    <a:pt x="33" y="85"/>
                    <a:pt x="33" y="85"/>
                    <a:pt x="33" y="85"/>
                  </a:cubicBezTo>
                  <a:cubicBezTo>
                    <a:pt x="36" y="86"/>
                    <a:pt x="40" y="86"/>
                    <a:pt x="43" y="86"/>
                  </a:cubicBezTo>
                  <a:cubicBezTo>
                    <a:pt x="48" y="86"/>
                    <a:pt x="53" y="86"/>
                    <a:pt x="57" y="84"/>
                  </a:cubicBezTo>
                  <a:cubicBezTo>
                    <a:pt x="58" y="58"/>
                    <a:pt x="58" y="58"/>
                    <a:pt x="58" y="58"/>
                  </a:cubicBezTo>
                  <a:cubicBezTo>
                    <a:pt x="55" y="57"/>
                    <a:pt x="52" y="55"/>
                    <a:pt x="50" y="52"/>
                  </a:cubicBezTo>
                  <a:cubicBezTo>
                    <a:pt x="48" y="49"/>
                    <a:pt x="52" y="18"/>
                    <a:pt x="52" y="18"/>
                  </a:cubicBezTo>
                  <a:cubicBezTo>
                    <a:pt x="54" y="18"/>
                    <a:pt x="54" y="18"/>
                    <a:pt x="54" y="18"/>
                  </a:cubicBezTo>
                  <a:cubicBezTo>
                    <a:pt x="54" y="47"/>
                    <a:pt x="54" y="47"/>
                    <a:pt x="54" y="47"/>
                  </a:cubicBezTo>
                  <a:cubicBezTo>
                    <a:pt x="57" y="47"/>
                    <a:pt x="57" y="47"/>
                    <a:pt x="57" y="47"/>
                  </a:cubicBezTo>
                  <a:cubicBezTo>
                    <a:pt x="57" y="18"/>
                    <a:pt x="57" y="18"/>
                    <a:pt x="57" y="18"/>
                  </a:cubicBezTo>
                  <a:cubicBezTo>
                    <a:pt x="60" y="18"/>
                    <a:pt x="60" y="18"/>
                    <a:pt x="60" y="18"/>
                  </a:cubicBezTo>
                  <a:cubicBezTo>
                    <a:pt x="60" y="47"/>
                    <a:pt x="60" y="47"/>
                    <a:pt x="60" y="47"/>
                  </a:cubicBezTo>
                  <a:cubicBezTo>
                    <a:pt x="63" y="47"/>
                    <a:pt x="63" y="47"/>
                    <a:pt x="63" y="47"/>
                  </a:cubicBezTo>
                  <a:cubicBezTo>
                    <a:pt x="63" y="18"/>
                    <a:pt x="63" y="18"/>
                    <a:pt x="63" y="18"/>
                  </a:cubicBezTo>
                  <a:cubicBezTo>
                    <a:pt x="66" y="18"/>
                    <a:pt x="66" y="18"/>
                    <a:pt x="66" y="18"/>
                  </a:cubicBezTo>
                  <a:cubicBezTo>
                    <a:pt x="66" y="47"/>
                    <a:pt x="66" y="47"/>
                    <a:pt x="66" y="47"/>
                  </a:cubicBezTo>
                  <a:cubicBezTo>
                    <a:pt x="68" y="47"/>
                    <a:pt x="68" y="47"/>
                    <a:pt x="68" y="47"/>
                  </a:cubicBezTo>
                  <a:cubicBezTo>
                    <a:pt x="68" y="18"/>
                    <a:pt x="68" y="18"/>
                    <a:pt x="68" y="18"/>
                  </a:cubicBezTo>
                  <a:cubicBezTo>
                    <a:pt x="70" y="18"/>
                    <a:pt x="70" y="18"/>
                    <a:pt x="70" y="18"/>
                  </a:cubicBezTo>
                  <a:cubicBezTo>
                    <a:pt x="70" y="18"/>
                    <a:pt x="74" y="49"/>
                    <a:pt x="72" y="52"/>
                  </a:cubicBezTo>
                  <a:cubicBezTo>
                    <a:pt x="70" y="55"/>
                    <a:pt x="67" y="57"/>
                    <a:pt x="64" y="58"/>
                  </a:cubicBezTo>
                  <a:cubicBezTo>
                    <a:pt x="64" y="58"/>
                    <a:pt x="64" y="58"/>
                    <a:pt x="64" y="58"/>
                  </a:cubicBezTo>
                  <a:cubicBezTo>
                    <a:pt x="65" y="81"/>
                    <a:pt x="65" y="81"/>
                    <a:pt x="65" y="81"/>
                  </a:cubicBezTo>
                  <a:cubicBezTo>
                    <a:pt x="78" y="73"/>
                    <a:pt x="86" y="59"/>
                    <a:pt x="86" y="43"/>
                  </a:cubicBezTo>
                  <a:cubicBezTo>
                    <a:pt x="86" y="19"/>
                    <a:pt x="67" y="0"/>
                    <a:pt x="43" y="0"/>
                  </a:cubicBezTo>
                  <a:close/>
                  <a:moveTo>
                    <a:pt x="43" y="0"/>
                  </a:moveTo>
                  <a:cubicBezTo>
                    <a:pt x="43" y="0"/>
                    <a:pt x="43" y="0"/>
                    <a:pt x="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noEditPoints="1"/>
            </p:cNvSpPr>
            <p:nvPr/>
          </p:nvSpPr>
          <p:spPr bwMode="auto">
            <a:xfrm>
              <a:off x="0" y="0"/>
              <a:ext cx="381940" cy="381940"/>
            </a:xfrm>
            <a:custGeom>
              <a:avLst/>
              <a:gdLst>
                <a:gd name="T0" fmla="*/ 51 w 102"/>
                <a:gd name="T1" fmla="*/ 0 h 102"/>
                <a:gd name="T2" fmla="*/ 0 w 102"/>
                <a:gd name="T3" fmla="*/ 51 h 102"/>
                <a:gd name="T4" fmla="*/ 51 w 102"/>
                <a:gd name="T5" fmla="*/ 102 h 102"/>
                <a:gd name="T6" fmla="*/ 102 w 102"/>
                <a:gd name="T7" fmla="*/ 51 h 102"/>
                <a:gd name="T8" fmla="*/ 51 w 102"/>
                <a:gd name="T9" fmla="*/ 0 h 102"/>
                <a:gd name="T10" fmla="*/ 51 w 102"/>
                <a:gd name="T11" fmla="*/ 99 h 102"/>
                <a:gd name="T12" fmla="*/ 4 w 102"/>
                <a:gd name="T13" fmla="*/ 51 h 102"/>
                <a:gd name="T14" fmla="*/ 51 w 102"/>
                <a:gd name="T15" fmla="*/ 4 h 102"/>
                <a:gd name="T16" fmla="*/ 99 w 102"/>
                <a:gd name="T17" fmla="*/ 51 h 102"/>
                <a:gd name="T18" fmla="*/ 51 w 102"/>
                <a:gd name="T19" fmla="*/ 99 h 102"/>
                <a:gd name="T20" fmla="*/ 51 w 102"/>
                <a:gd name="T21" fmla="*/ 99 h 102"/>
                <a:gd name="T22" fmla="*/ 51 w 102"/>
                <a:gd name="T23" fmla="*/ 9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02">
                  <a:moveTo>
                    <a:pt x="51" y="0"/>
                  </a:moveTo>
                  <a:cubicBezTo>
                    <a:pt x="23" y="0"/>
                    <a:pt x="0" y="23"/>
                    <a:pt x="0" y="51"/>
                  </a:cubicBezTo>
                  <a:cubicBezTo>
                    <a:pt x="0" y="79"/>
                    <a:pt x="23" y="102"/>
                    <a:pt x="51" y="102"/>
                  </a:cubicBezTo>
                  <a:cubicBezTo>
                    <a:pt x="79" y="102"/>
                    <a:pt x="102" y="79"/>
                    <a:pt x="102" y="51"/>
                  </a:cubicBezTo>
                  <a:cubicBezTo>
                    <a:pt x="102" y="23"/>
                    <a:pt x="79" y="0"/>
                    <a:pt x="51" y="0"/>
                  </a:cubicBezTo>
                  <a:close/>
                  <a:moveTo>
                    <a:pt x="51" y="99"/>
                  </a:moveTo>
                  <a:cubicBezTo>
                    <a:pt x="25" y="99"/>
                    <a:pt x="4" y="77"/>
                    <a:pt x="4" y="51"/>
                  </a:cubicBezTo>
                  <a:cubicBezTo>
                    <a:pt x="4" y="25"/>
                    <a:pt x="25" y="4"/>
                    <a:pt x="51" y="4"/>
                  </a:cubicBezTo>
                  <a:cubicBezTo>
                    <a:pt x="77" y="4"/>
                    <a:pt x="99" y="25"/>
                    <a:pt x="99" y="51"/>
                  </a:cubicBezTo>
                  <a:cubicBezTo>
                    <a:pt x="99" y="77"/>
                    <a:pt x="77" y="99"/>
                    <a:pt x="51" y="99"/>
                  </a:cubicBezTo>
                  <a:close/>
                  <a:moveTo>
                    <a:pt x="51" y="99"/>
                  </a:moveTo>
                  <a:cubicBezTo>
                    <a:pt x="51" y="99"/>
                    <a:pt x="51" y="99"/>
                    <a:pt x="51" y="99"/>
                  </a:cubicBezTo>
                </a:path>
              </a:pathLst>
            </a:custGeom>
            <a:solidFill>
              <a:srgbClr val="FFB500"/>
            </a:solidFill>
            <a:ln w="9525">
              <a:noFill/>
              <a:round/>
              <a:headEnd/>
              <a:tailEnd/>
            </a:ln>
          </p:spPr>
          <p:txBody>
            <a:bodyPr rot="0" vert="horz" wrap="square" lIns="91440" tIns="45720" rIns="91440" bIns="45720" anchor="t" anchorCtr="0" upright="1">
              <a:noAutofit/>
            </a:bodyPr>
            <a:lstStyle/>
            <a:p>
              <a:endParaRPr lang="en-GB"/>
            </a:p>
          </p:txBody>
        </p:sp>
      </p:grpSp>
      <p:sp>
        <p:nvSpPr>
          <p:cNvPr id="14" name="TextBox 13"/>
          <p:cNvSpPr txBox="1"/>
          <p:nvPr/>
        </p:nvSpPr>
        <p:spPr>
          <a:xfrm>
            <a:off x="2348710" y="2408923"/>
            <a:ext cx="4446587" cy="1938992"/>
          </a:xfrm>
          <a:prstGeom prst="rect">
            <a:avLst/>
          </a:prstGeom>
          <a:noFill/>
        </p:spPr>
        <p:txBody>
          <a:bodyPr wrap="square" rtlCol="0">
            <a:spAutoFit/>
          </a:bodyPr>
          <a:lstStyle/>
          <a:p>
            <a:pPr algn="ctr"/>
            <a:r>
              <a:rPr lang="en-US" sz="6000" dirty="0">
                <a:solidFill>
                  <a:srgbClr val="FFB500"/>
                </a:solidFill>
                <a:latin typeface="Lato" panose="020F0502020204030203" pitchFamily="34" charset="0"/>
                <a:ea typeface="Lato" panose="020F0502020204030203" pitchFamily="34" charset="0"/>
                <a:cs typeface="Lato" panose="020F0502020204030203" pitchFamily="34" charset="0"/>
              </a:rPr>
              <a:t>Foodlish </a:t>
            </a:r>
          </a:p>
          <a:p>
            <a:pPr algn="ctr"/>
            <a:endParaRPr lang="en-GB" sz="6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cxnSp>
        <p:nvCxnSpPr>
          <p:cNvPr id="15" name="Straight Connector 14"/>
          <p:cNvCxnSpPr/>
          <p:nvPr/>
        </p:nvCxnSpPr>
        <p:spPr>
          <a:xfrm>
            <a:off x="3200403" y="3378419"/>
            <a:ext cx="2743200" cy="0"/>
          </a:xfrm>
          <a:prstGeom prst="line">
            <a:avLst/>
          </a:prstGeom>
          <a:ln>
            <a:solidFill>
              <a:srgbClr val="FFB5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493" b="5493"/>
          <a:stretch/>
        </p:blipFill>
        <p:spPr>
          <a:xfrm>
            <a:off x="3" y="-400050"/>
            <a:ext cx="9144000" cy="5543549"/>
          </a:xfrm>
          <a:prstGeom prst="rect">
            <a:avLst/>
          </a:prstGeom>
        </p:spPr>
      </p:pic>
      <p:sp>
        <p:nvSpPr>
          <p:cNvPr id="5" name="Rectangle 4"/>
          <p:cNvSpPr/>
          <p:nvPr/>
        </p:nvSpPr>
        <p:spPr>
          <a:xfrm>
            <a:off x="3" y="-95250"/>
            <a:ext cx="9144000" cy="5236732"/>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p:nvGrpSpPr>
        <p:grpSpPr>
          <a:xfrm>
            <a:off x="3771900" y="971550"/>
            <a:ext cx="1600201" cy="1600200"/>
            <a:chOff x="0" y="0"/>
            <a:chExt cx="381940" cy="381940"/>
          </a:xfrm>
          <a:solidFill>
            <a:schemeClr val="bg1"/>
          </a:solidFill>
        </p:grpSpPr>
        <p:sp>
          <p:nvSpPr>
            <p:cNvPr id="16" name="Freeform 15"/>
            <p:cNvSpPr>
              <a:spLocks noEditPoints="1"/>
            </p:cNvSpPr>
            <p:nvPr/>
          </p:nvSpPr>
          <p:spPr bwMode="auto">
            <a:xfrm>
              <a:off x="28575" y="28575"/>
              <a:ext cx="322301" cy="322301"/>
            </a:xfrm>
            <a:custGeom>
              <a:avLst/>
              <a:gdLst>
                <a:gd name="T0" fmla="*/ 43 w 86"/>
                <a:gd name="T1" fmla="*/ 0 h 86"/>
                <a:gd name="T2" fmla="*/ 0 w 86"/>
                <a:gd name="T3" fmla="*/ 43 h 86"/>
                <a:gd name="T4" fmla="*/ 25 w 86"/>
                <a:gd name="T5" fmla="*/ 82 h 86"/>
                <a:gd name="T6" fmla="*/ 26 w 86"/>
                <a:gd name="T7" fmla="*/ 56 h 86"/>
                <a:gd name="T8" fmla="*/ 23 w 86"/>
                <a:gd name="T9" fmla="*/ 55 h 86"/>
                <a:gd name="T10" fmla="*/ 14 w 86"/>
                <a:gd name="T11" fmla="*/ 36 h 86"/>
                <a:gd name="T12" fmla="*/ 29 w 86"/>
                <a:gd name="T13" fmla="*/ 18 h 86"/>
                <a:gd name="T14" fmla="*/ 29 w 86"/>
                <a:gd name="T15" fmla="*/ 18 h 86"/>
                <a:gd name="T16" fmla="*/ 44 w 86"/>
                <a:gd name="T17" fmla="*/ 36 h 86"/>
                <a:gd name="T18" fmla="*/ 35 w 86"/>
                <a:gd name="T19" fmla="*/ 55 h 86"/>
                <a:gd name="T20" fmla="*/ 31 w 86"/>
                <a:gd name="T21" fmla="*/ 56 h 86"/>
                <a:gd name="T22" fmla="*/ 33 w 86"/>
                <a:gd name="T23" fmla="*/ 85 h 86"/>
                <a:gd name="T24" fmla="*/ 43 w 86"/>
                <a:gd name="T25" fmla="*/ 86 h 86"/>
                <a:gd name="T26" fmla="*/ 57 w 86"/>
                <a:gd name="T27" fmla="*/ 84 h 86"/>
                <a:gd name="T28" fmla="*/ 58 w 86"/>
                <a:gd name="T29" fmla="*/ 58 h 86"/>
                <a:gd name="T30" fmla="*/ 50 w 86"/>
                <a:gd name="T31" fmla="*/ 52 h 86"/>
                <a:gd name="T32" fmla="*/ 52 w 86"/>
                <a:gd name="T33" fmla="*/ 18 h 86"/>
                <a:gd name="T34" fmla="*/ 54 w 86"/>
                <a:gd name="T35" fmla="*/ 18 h 86"/>
                <a:gd name="T36" fmla="*/ 54 w 86"/>
                <a:gd name="T37" fmla="*/ 47 h 86"/>
                <a:gd name="T38" fmla="*/ 57 w 86"/>
                <a:gd name="T39" fmla="*/ 47 h 86"/>
                <a:gd name="T40" fmla="*/ 57 w 86"/>
                <a:gd name="T41" fmla="*/ 18 h 86"/>
                <a:gd name="T42" fmla="*/ 60 w 86"/>
                <a:gd name="T43" fmla="*/ 18 h 86"/>
                <a:gd name="T44" fmla="*/ 60 w 86"/>
                <a:gd name="T45" fmla="*/ 47 h 86"/>
                <a:gd name="T46" fmla="*/ 63 w 86"/>
                <a:gd name="T47" fmla="*/ 47 h 86"/>
                <a:gd name="T48" fmla="*/ 63 w 86"/>
                <a:gd name="T49" fmla="*/ 18 h 86"/>
                <a:gd name="T50" fmla="*/ 66 w 86"/>
                <a:gd name="T51" fmla="*/ 18 h 86"/>
                <a:gd name="T52" fmla="*/ 66 w 86"/>
                <a:gd name="T53" fmla="*/ 47 h 86"/>
                <a:gd name="T54" fmla="*/ 68 w 86"/>
                <a:gd name="T55" fmla="*/ 47 h 86"/>
                <a:gd name="T56" fmla="*/ 68 w 86"/>
                <a:gd name="T57" fmla="*/ 18 h 86"/>
                <a:gd name="T58" fmla="*/ 70 w 86"/>
                <a:gd name="T59" fmla="*/ 18 h 86"/>
                <a:gd name="T60" fmla="*/ 72 w 86"/>
                <a:gd name="T61" fmla="*/ 52 h 86"/>
                <a:gd name="T62" fmla="*/ 64 w 86"/>
                <a:gd name="T63" fmla="*/ 58 h 86"/>
                <a:gd name="T64" fmla="*/ 64 w 86"/>
                <a:gd name="T65" fmla="*/ 58 h 86"/>
                <a:gd name="T66" fmla="*/ 65 w 86"/>
                <a:gd name="T67" fmla="*/ 81 h 86"/>
                <a:gd name="T68" fmla="*/ 86 w 86"/>
                <a:gd name="T69" fmla="*/ 43 h 86"/>
                <a:gd name="T70" fmla="*/ 43 w 86"/>
                <a:gd name="T71" fmla="*/ 0 h 86"/>
                <a:gd name="T72" fmla="*/ 43 w 86"/>
                <a:gd name="T73" fmla="*/ 0 h 86"/>
                <a:gd name="T74" fmla="*/ 43 w 86"/>
                <a:gd name="T7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6">
                  <a:moveTo>
                    <a:pt x="43" y="0"/>
                  </a:moveTo>
                  <a:cubicBezTo>
                    <a:pt x="19" y="0"/>
                    <a:pt x="0" y="19"/>
                    <a:pt x="0" y="43"/>
                  </a:cubicBezTo>
                  <a:cubicBezTo>
                    <a:pt x="0" y="60"/>
                    <a:pt x="10" y="75"/>
                    <a:pt x="25" y="82"/>
                  </a:cubicBezTo>
                  <a:cubicBezTo>
                    <a:pt x="26" y="56"/>
                    <a:pt x="26" y="56"/>
                    <a:pt x="26" y="56"/>
                  </a:cubicBezTo>
                  <a:cubicBezTo>
                    <a:pt x="26" y="56"/>
                    <a:pt x="23" y="55"/>
                    <a:pt x="23" y="55"/>
                  </a:cubicBezTo>
                  <a:cubicBezTo>
                    <a:pt x="17" y="53"/>
                    <a:pt x="14" y="46"/>
                    <a:pt x="14" y="36"/>
                  </a:cubicBezTo>
                  <a:cubicBezTo>
                    <a:pt x="14" y="27"/>
                    <a:pt x="21" y="18"/>
                    <a:pt x="29" y="18"/>
                  </a:cubicBezTo>
                  <a:cubicBezTo>
                    <a:pt x="29" y="18"/>
                    <a:pt x="29" y="18"/>
                    <a:pt x="29" y="18"/>
                  </a:cubicBezTo>
                  <a:cubicBezTo>
                    <a:pt x="36" y="18"/>
                    <a:pt x="44" y="27"/>
                    <a:pt x="44" y="36"/>
                  </a:cubicBezTo>
                  <a:cubicBezTo>
                    <a:pt x="44" y="46"/>
                    <a:pt x="40" y="53"/>
                    <a:pt x="35" y="55"/>
                  </a:cubicBezTo>
                  <a:cubicBezTo>
                    <a:pt x="34" y="55"/>
                    <a:pt x="31" y="56"/>
                    <a:pt x="31" y="56"/>
                  </a:cubicBezTo>
                  <a:cubicBezTo>
                    <a:pt x="33" y="85"/>
                    <a:pt x="33" y="85"/>
                    <a:pt x="33" y="85"/>
                  </a:cubicBezTo>
                  <a:cubicBezTo>
                    <a:pt x="36" y="86"/>
                    <a:pt x="40" y="86"/>
                    <a:pt x="43" y="86"/>
                  </a:cubicBezTo>
                  <a:cubicBezTo>
                    <a:pt x="48" y="86"/>
                    <a:pt x="53" y="86"/>
                    <a:pt x="57" y="84"/>
                  </a:cubicBezTo>
                  <a:cubicBezTo>
                    <a:pt x="58" y="58"/>
                    <a:pt x="58" y="58"/>
                    <a:pt x="58" y="58"/>
                  </a:cubicBezTo>
                  <a:cubicBezTo>
                    <a:pt x="55" y="57"/>
                    <a:pt x="52" y="55"/>
                    <a:pt x="50" y="52"/>
                  </a:cubicBezTo>
                  <a:cubicBezTo>
                    <a:pt x="48" y="49"/>
                    <a:pt x="52" y="18"/>
                    <a:pt x="52" y="18"/>
                  </a:cubicBezTo>
                  <a:cubicBezTo>
                    <a:pt x="54" y="18"/>
                    <a:pt x="54" y="18"/>
                    <a:pt x="54" y="18"/>
                  </a:cubicBezTo>
                  <a:cubicBezTo>
                    <a:pt x="54" y="47"/>
                    <a:pt x="54" y="47"/>
                    <a:pt x="54" y="47"/>
                  </a:cubicBezTo>
                  <a:cubicBezTo>
                    <a:pt x="57" y="47"/>
                    <a:pt x="57" y="47"/>
                    <a:pt x="57" y="47"/>
                  </a:cubicBezTo>
                  <a:cubicBezTo>
                    <a:pt x="57" y="18"/>
                    <a:pt x="57" y="18"/>
                    <a:pt x="57" y="18"/>
                  </a:cubicBezTo>
                  <a:cubicBezTo>
                    <a:pt x="60" y="18"/>
                    <a:pt x="60" y="18"/>
                    <a:pt x="60" y="18"/>
                  </a:cubicBezTo>
                  <a:cubicBezTo>
                    <a:pt x="60" y="47"/>
                    <a:pt x="60" y="47"/>
                    <a:pt x="60" y="47"/>
                  </a:cubicBezTo>
                  <a:cubicBezTo>
                    <a:pt x="63" y="47"/>
                    <a:pt x="63" y="47"/>
                    <a:pt x="63" y="47"/>
                  </a:cubicBezTo>
                  <a:cubicBezTo>
                    <a:pt x="63" y="18"/>
                    <a:pt x="63" y="18"/>
                    <a:pt x="63" y="18"/>
                  </a:cubicBezTo>
                  <a:cubicBezTo>
                    <a:pt x="66" y="18"/>
                    <a:pt x="66" y="18"/>
                    <a:pt x="66" y="18"/>
                  </a:cubicBezTo>
                  <a:cubicBezTo>
                    <a:pt x="66" y="47"/>
                    <a:pt x="66" y="47"/>
                    <a:pt x="66" y="47"/>
                  </a:cubicBezTo>
                  <a:cubicBezTo>
                    <a:pt x="68" y="47"/>
                    <a:pt x="68" y="47"/>
                    <a:pt x="68" y="47"/>
                  </a:cubicBezTo>
                  <a:cubicBezTo>
                    <a:pt x="68" y="18"/>
                    <a:pt x="68" y="18"/>
                    <a:pt x="68" y="18"/>
                  </a:cubicBezTo>
                  <a:cubicBezTo>
                    <a:pt x="70" y="18"/>
                    <a:pt x="70" y="18"/>
                    <a:pt x="70" y="18"/>
                  </a:cubicBezTo>
                  <a:cubicBezTo>
                    <a:pt x="70" y="18"/>
                    <a:pt x="74" y="49"/>
                    <a:pt x="72" y="52"/>
                  </a:cubicBezTo>
                  <a:cubicBezTo>
                    <a:pt x="70" y="55"/>
                    <a:pt x="67" y="57"/>
                    <a:pt x="64" y="58"/>
                  </a:cubicBezTo>
                  <a:cubicBezTo>
                    <a:pt x="64" y="58"/>
                    <a:pt x="64" y="58"/>
                    <a:pt x="64" y="58"/>
                  </a:cubicBezTo>
                  <a:cubicBezTo>
                    <a:pt x="65" y="81"/>
                    <a:pt x="65" y="81"/>
                    <a:pt x="65" y="81"/>
                  </a:cubicBezTo>
                  <a:cubicBezTo>
                    <a:pt x="78" y="73"/>
                    <a:pt x="86" y="59"/>
                    <a:pt x="86" y="43"/>
                  </a:cubicBezTo>
                  <a:cubicBezTo>
                    <a:pt x="86" y="19"/>
                    <a:pt x="67" y="0"/>
                    <a:pt x="43" y="0"/>
                  </a:cubicBezTo>
                  <a:close/>
                  <a:moveTo>
                    <a:pt x="43" y="0"/>
                  </a:moveTo>
                  <a:cubicBezTo>
                    <a:pt x="43" y="0"/>
                    <a:pt x="43" y="0"/>
                    <a:pt x="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noEditPoints="1"/>
            </p:cNvSpPr>
            <p:nvPr/>
          </p:nvSpPr>
          <p:spPr bwMode="auto">
            <a:xfrm>
              <a:off x="0" y="0"/>
              <a:ext cx="381940" cy="381940"/>
            </a:xfrm>
            <a:custGeom>
              <a:avLst/>
              <a:gdLst>
                <a:gd name="T0" fmla="*/ 51 w 102"/>
                <a:gd name="T1" fmla="*/ 0 h 102"/>
                <a:gd name="T2" fmla="*/ 0 w 102"/>
                <a:gd name="T3" fmla="*/ 51 h 102"/>
                <a:gd name="T4" fmla="*/ 51 w 102"/>
                <a:gd name="T5" fmla="*/ 102 h 102"/>
                <a:gd name="T6" fmla="*/ 102 w 102"/>
                <a:gd name="T7" fmla="*/ 51 h 102"/>
                <a:gd name="T8" fmla="*/ 51 w 102"/>
                <a:gd name="T9" fmla="*/ 0 h 102"/>
                <a:gd name="T10" fmla="*/ 51 w 102"/>
                <a:gd name="T11" fmla="*/ 99 h 102"/>
                <a:gd name="T12" fmla="*/ 4 w 102"/>
                <a:gd name="T13" fmla="*/ 51 h 102"/>
                <a:gd name="T14" fmla="*/ 51 w 102"/>
                <a:gd name="T15" fmla="*/ 4 h 102"/>
                <a:gd name="T16" fmla="*/ 99 w 102"/>
                <a:gd name="T17" fmla="*/ 51 h 102"/>
                <a:gd name="T18" fmla="*/ 51 w 102"/>
                <a:gd name="T19" fmla="*/ 99 h 102"/>
                <a:gd name="T20" fmla="*/ 51 w 102"/>
                <a:gd name="T21" fmla="*/ 99 h 102"/>
                <a:gd name="T22" fmla="*/ 51 w 102"/>
                <a:gd name="T23" fmla="*/ 9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02">
                  <a:moveTo>
                    <a:pt x="51" y="0"/>
                  </a:moveTo>
                  <a:cubicBezTo>
                    <a:pt x="23" y="0"/>
                    <a:pt x="0" y="23"/>
                    <a:pt x="0" y="51"/>
                  </a:cubicBezTo>
                  <a:cubicBezTo>
                    <a:pt x="0" y="79"/>
                    <a:pt x="23" y="102"/>
                    <a:pt x="51" y="102"/>
                  </a:cubicBezTo>
                  <a:cubicBezTo>
                    <a:pt x="79" y="102"/>
                    <a:pt x="102" y="79"/>
                    <a:pt x="102" y="51"/>
                  </a:cubicBezTo>
                  <a:cubicBezTo>
                    <a:pt x="102" y="23"/>
                    <a:pt x="79" y="0"/>
                    <a:pt x="51" y="0"/>
                  </a:cubicBezTo>
                  <a:close/>
                  <a:moveTo>
                    <a:pt x="51" y="99"/>
                  </a:moveTo>
                  <a:cubicBezTo>
                    <a:pt x="25" y="99"/>
                    <a:pt x="4" y="77"/>
                    <a:pt x="4" y="51"/>
                  </a:cubicBezTo>
                  <a:cubicBezTo>
                    <a:pt x="4" y="25"/>
                    <a:pt x="25" y="4"/>
                    <a:pt x="51" y="4"/>
                  </a:cubicBezTo>
                  <a:cubicBezTo>
                    <a:pt x="77" y="4"/>
                    <a:pt x="99" y="25"/>
                    <a:pt x="99" y="51"/>
                  </a:cubicBezTo>
                  <a:cubicBezTo>
                    <a:pt x="99" y="77"/>
                    <a:pt x="77" y="99"/>
                    <a:pt x="51" y="99"/>
                  </a:cubicBezTo>
                  <a:close/>
                  <a:moveTo>
                    <a:pt x="51" y="99"/>
                  </a:moveTo>
                  <a:cubicBezTo>
                    <a:pt x="51" y="99"/>
                    <a:pt x="51" y="99"/>
                    <a:pt x="51" y="99"/>
                  </a:cubicBezTo>
                </a:path>
              </a:pathLst>
            </a:custGeom>
            <a:solidFill>
              <a:srgbClr val="FFB500"/>
            </a:solidFill>
            <a:ln w="9525">
              <a:noFill/>
              <a:round/>
              <a:headEnd/>
              <a:tailEnd/>
            </a:ln>
          </p:spPr>
          <p:txBody>
            <a:bodyPr rot="0" vert="horz" wrap="square" lIns="91440" tIns="45720" rIns="91440" bIns="45720" anchor="t" anchorCtr="0" upright="1">
              <a:noAutofit/>
            </a:bodyPr>
            <a:lstStyle/>
            <a:p>
              <a:endParaRPr lang="en-GB"/>
            </a:p>
          </p:txBody>
        </p:sp>
      </p:grpSp>
      <p:sp>
        <p:nvSpPr>
          <p:cNvPr id="18" name="TextBox 17"/>
          <p:cNvSpPr txBox="1"/>
          <p:nvPr/>
        </p:nvSpPr>
        <p:spPr>
          <a:xfrm>
            <a:off x="2501110" y="2561323"/>
            <a:ext cx="4446587" cy="1938992"/>
          </a:xfrm>
          <a:prstGeom prst="rect">
            <a:avLst/>
          </a:prstGeom>
          <a:noFill/>
        </p:spPr>
        <p:txBody>
          <a:bodyPr wrap="square" rtlCol="0">
            <a:spAutoFit/>
          </a:bodyPr>
          <a:lstStyle/>
          <a:p>
            <a:pPr algn="ctr"/>
            <a:r>
              <a:rPr lang="en-US" sz="6000" dirty="0">
                <a:solidFill>
                  <a:srgbClr val="FFB500"/>
                </a:solidFill>
                <a:latin typeface="Lato" panose="020F0502020204030203" pitchFamily="34" charset="0"/>
                <a:ea typeface="Lato" panose="020F0502020204030203" pitchFamily="34" charset="0"/>
                <a:cs typeface="Lato" panose="020F0502020204030203" pitchFamily="34" charset="0"/>
              </a:rPr>
              <a:t>Foodlish </a:t>
            </a:r>
          </a:p>
          <a:p>
            <a:pPr algn="ctr"/>
            <a:endParaRPr lang="en-GB" sz="6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cxnSp>
        <p:nvCxnSpPr>
          <p:cNvPr id="19" name="Straight Connector 18"/>
          <p:cNvCxnSpPr/>
          <p:nvPr/>
        </p:nvCxnSpPr>
        <p:spPr>
          <a:xfrm>
            <a:off x="3352803" y="3530819"/>
            <a:ext cx="2743200" cy="0"/>
          </a:xfrm>
          <a:prstGeom prst="line">
            <a:avLst/>
          </a:prstGeom>
          <a:ln>
            <a:solidFill>
              <a:srgbClr val="FFB5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67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800" decel="100000"/>
                                        <p:tgtEl>
                                          <p:spTgt spid="11"/>
                                        </p:tgtEl>
                                      </p:cBhvr>
                                    </p:animEffect>
                                    <p:anim calcmode="lin" valueType="num">
                                      <p:cBhvr>
                                        <p:cTn id="24" dur="800" decel="100000" fill="hold"/>
                                        <p:tgtEl>
                                          <p:spTgt spid="11"/>
                                        </p:tgtEl>
                                        <p:attrNameLst>
                                          <p:attrName>style.rotation</p:attrName>
                                        </p:attrNameLst>
                                      </p:cBhvr>
                                      <p:tavLst>
                                        <p:tav tm="0">
                                          <p:val>
                                            <p:fltVal val="-90"/>
                                          </p:val>
                                        </p:tav>
                                        <p:tav tm="100000">
                                          <p:val>
                                            <p:fltVal val="0"/>
                                          </p:val>
                                        </p:tav>
                                      </p:tavLst>
                                    </p:anim>
                                    <p:anim calcmode="lin" valueType="num">
                                      <p:cBhvr>
                                        <p:cTn id="25" dur="800" decel="100000" fill="hold"/>
                                        <p:tgtEl>
                                          <p:spTgt spid="11"/>
                                        </p:tgtEl>
                                        <p:attrNameLst>
                                          <p:attrName>ppt_x</p:attrName>
                                        </p:attrNameLst>
                                      </p:cBhvr>
                                      <p:tavLst>
                                        <p:tav tm="0">
                                          <p:val>
                                            <p:strVal val="#ppt_x+0.4"/>
                                          </p:val>
                                        </p:tav>
                                        <p:tav tm="100000">
                                          <p:val>
                                            <p:strVal val="#ppt_x-0.05"/>
                                          </p:val>
                                        </p:tav>
                                      </p:tavLst>
                                    </p:anim>
                                    <p:anim calcmode="lin" valueType="num">
                                      <p:cBhvr>
                                        <p:cTn id="26" dur="800" decel="100000" fill="hold"/>
                                        <p:tgtEl>
                                          <p:spTgt spid="11"/>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800" decel="100000"/>
                                        <p:tgtEl>
                                          <p:spTgt spid="14"/>
                                        </p:tgtEl>
                                      </p:cBhvr>
                                    </p:animEffect>
                                    <p:anim calcmode="lin" valueType="num">
                                      <p:cBhvr>
                                        <p:cTn id="32" dur="800" decel="100000" fill="hold"/>
                                        <p:tgtEl>
                                          <p:spTgt spid="14"/>
                                        </p:tgtEl>
                                        <p:attrNameLst>
                                          <p:attrName>style.rotation</p:attrName>
                                        </p:attrNameLst>
                                      </p:cBhvr>
                                      <p:tavLst>
                                        <p:tav tm="0">
                                          <p:val>
                                            <p:fltVal val="-90"/>
                                          </p:val>
                                        </p:tav>
                                        <p:tav tm="100000">
                                          <p:val>
                                            <p:fltVal val="0"/>
                                          </p:val>
                                        </p:tav>
                                      </p:tavLst>
                                    </p:anim>
                                    <p:anim calcmode="lin" valueType="num">
                                      <p:cBhvr>
                                        <p:cTn id="33" dur="800" decel="100000" fill="hold"/>
                                        <p:tgtEl>
                                          <p:spTgt spid="14"/>
                                        </p:tgtEl>
                                        <p:attrNameLst>
                                          <p:attrName>ppt_x</p:attrName>
                                        </p:attrNameLst>
                                      </p:cBhvr>
                                      <p:tavLst>
                                        <p:tav tm="0">
                                          <p:val>
                                            <p:strVal val="#ppt_x+0.4"/>
                                          </p:val>
                                        </p:tav>
                                        <p:tav tm="100000">
                                          <p:val>
                                            <p:strVal val="#ppt_x-0.05"/>
                                          </p:val>
                                        </p:tav>
                                      </p:tavLst>
                                    </p:anim>
                                    <p:anim calcmode="lin" valueType="num">
                                      <p:cBhvr>
                                        <p:cTn id="34" dur="800" decel="100000" fill="hold"/>
                                        <p:tgtEl>
                                          <p:spTgt spid="14"/>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800" decel="100000"/>
                                        <p:tgtEl>
                                          <p:spTgt spid="10"/>
                                        </p:tgtEl>
                                      </p:cBhvr>
                                    </p:animEffect>
                                    <p:anim calcmode="lin" valueType="num">
                                      <p:cBhvr>
                                        <p:cTn id="40" dur="800" decel="100000" fill="hold"/>
                                        <p:tgtEl>
                                          <p:spTgt spid="10"/>
                                        </p:tgtEl>
                                        <p:attrNameLst>
                                          <p:attrName>style.rotation</p:attrName>
                                        </p:attrNameLst>
                                      </p:cBhvr>
                                      <p:tavLst>
                                        <p:tav tm="0">
                                          <p:val>
                                            <p:fltVal val="-90"/>
                                          </p:val>
                                        </p:tav>
                                        <p:tav tm="100000">
                                          <p:val>
                                            <p:fltVal val="0"/>
                                          </p:val>
                                        </p:tav>
                                      </p:tavLst>
                                    </p:anim>
                                    <p:anim calcmode="lin" valueType="num">
                                      <p:cBhvr>
                                        <p:cTn id="41" dur="800" decel="100000" fill="hold"/>
                                        <p:tgtEl>
                                          <p:spTgt spid="10"/>
                                        </p:tgtEl>
                                        <p:attrNameLst>
                                          <p:attrName>ppt_x</p:attrName>
                                        </p:attrNameLst>
                                      </p:cBhvr>
                                      <p:tavLst>
                                        <p:tav tm="0">
                                          <p:val>
                                            <p:strVal val="#ppt_x+0.4"/>
                                          </p:val>
                                        </p:tav>
                                        <p:tav tm="100000">
                                          <p:val>
                                            <p:strVal val="#ppt_x-0.05"/>
                                          </p:val>
                                        </p:tav>
                                      </p:tavLst>
                                    </p:anim>
                                    <p:anim calcmode="lin" valueType="num">
                                      <p:cBhvr>
                                        <p:cTn id="42" dur="800" decel="100000" fill="hold"/>
                                        <p:tgtEl>
                                          <p:spTgt spid="10"/>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800" decel="100000"/>
                                        <p:tgtEl>
                                          <p:spTgt spid="18"/>
                                        </p:tgtEl>
                                      </p:cBhvr>
                                    </p:animEffect>
                                    <p:anim calcmode="lin" valueType="num">
                                      <p:cBhvr>
                                        <p:cTn id="48" dur="800" decel="100000" fill="hold"/>
                                        <p:tgtEl>
                                          <p:spTgt spid="18"/>
                                        </p:tgtEl>
                                        <p:attrNameLst>
                                          <p:attrName>style.rotation</p:attrName>
                                        </p:attrNameLst>
                                      </p:cBhvr>
                                      <p:tavLst>
                                        <p:tav tm="0">
                                          <p:val>
                                            <p:fltVal val="-90"/>
                                          </p:val>
                                        </p:tav>
                                        <p:tav tm="100000">
                                          <p:val>
                                            <p:fltVal val="0"/>
                                          </p:val>
                                        </p:tav>
                                      </p:tavLst>
                                    </p:anim>
                                    <p:anim calcmode="lin" valueType="num">
                                      <p:cBhvr>
                                        <p:cTn id="49" dur="800" decel="100000" fill="hold"/>
                                        <p:tgtEl>
                                          <p:spTgt spid="18"/>
                                        </p:tgtEl>
                                        <p:attrNameLst>
                                          <p:attrName>ppt_x</p:attrName>
                                        </p:attrNameLst>
                                      </p:cBhvr>
                                      <p:tavLst>
                                        <p:tav tm="0">
                                          <p:val>
                                            <p:strVal val="#ppt_x+0.4"/>
                                          </p:val>
                                        </p:tav>
                                        <p:tav tm="100000">
                                          <p:val>
                                            <p:strVal val="#ppt_x-0.05"/>
                                          </p:val>
                                        </p:tav>
                                      </p:tavLst>
                                    </p:anim>
                                    <p:anim calcmode="lin" valueType="num">
                                      <p:cBhvr>
                                        <p:cTn id="50" dur="800" decel="100000" fill="hold"/>
                                        <p:tgtEl>
                                          <p:spTgt spid="1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5"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8600" y="1200150"/>
            <a:ext cx="4800600" cy="2677656"/>
          </a:xfrm>
          <a:prstGeom prst="rect">
            <a:avLst/>
          </a:prstGeom>
        </p:spPr>
        <p:txBody>
          <a:bodyPr wrap="square">
            <a:spAutoFit/>
          </a:bodyPr>
          <a:lstStyle/>
          <a:p>
            <a:pPr>
              <a:lnSpc>
                <a:spcPct val="150000"/>
              </a:lnSpc>
            </a:pPr>
            <a:r>
              <a:rPr lang="en-U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Our newly launched menu NO MEAT, TASTE MEAT is aimed to give a new experience for all meat and non-meat lovers. With over 30 different dishes, this project was carefully planned out and developed by our chefs to give the customers a unique meat-free taste and experience at affordable prices starting at $12.99.</a:t>
            </a:r>
            <a:endParaRPr lang="en-US" sz="1600" b="0" dirty="0">
              <a:solidFill>
                <a:schemeClr val="tx1">
                  <a:lumMod val="85000"/>
                  <a:lumOff val="15000"/>
                </a:schemeClr>
              </a:solidFill>
              <a:effectLst/>
              <a:latin typeface="Lato" panose="020F0502020204030203" pitchFamily="34" charset="0"/>
              <a:ea typeface="Lato" panose="020F0502020204030203" pitchFamily="34" charset="0"/>
              <a:cs typeface="Lato" panose="020F0502020204030203" pitchFamily="34" charset="0"/>
            </a:endParaRPr>
          </a:p>
        </p:txBody>
      </p:sp>
      <p:sp>
        <p:nvSpPr>
          <p:cNvPr id="5" name="Rectangle 4"/>
          <p:cNvSpPr/>
          <p:nvPr/>
        </p:nvSpPr>
        <p:spPr>
          <a:xfrm>
            <a:off x="3962400" y="303827"/>
            <a:ext cx="4318116" cy="584775"/>
          </a:xfrm>
          <a:prstGeom prst="rect">
            <a:avLst/>
          </a:prstGeom>
        </p:spPr>
        <p:txBody>
          <a:bodyPr wrap="square">
            <a:spAutoFit/>
          </a:bodyPr>
          <a:lstStyle/>
          <a:p>
            <a:r>
              <a:rPr lang="en-GB" sz="3200" dirty="0">
                <a:solidFill>
                  <a:srgbClr val="FFB500"/>
                </a:solidFill>
                <a:latin typeface="Lato" panose="020F0502020204030203" pitchFamily="34" charset="0"/>
                <a:ea typeface="Lato" panose="020F0502020204030203" pitchFamily="34" charset="0"/>
                <a:cs typeface="Lato" panose="020F0502020204030203" pitchFamily="34" charset="0"/>
              </a:rPr>
              <a:t>Taste Meat</a:t>
            </a:r>
          </a:p>
        </p:txBody>
      </p:sp>
      <p:sp>
        <p:nvSpPr>
          <p:cNvPr id="6" name="Rectangle 5"/>
          <p:cNvSpPr/>
          <p:nvPr/>
        </p:nvSpPr>
        <p:spPr>
          <a:xfrm>
            <a:off x="4038600" y="4171950"/>
            <a:ext cx="4085886" cy="646331"/>
          </a:xfrm>
          <a:prstGeom prst="rect">
            <a:avLst/>
          </a:prstGeom>
        </p:spPr>
        <p:txBody>
          <a:bodyPr wrap="square">
            <a:spAutoFit/>
          </a:bodyPr>
          <a:lstStyle/>
          <a:p>
            <a:r>
              <a:rPr lang="en-US" dirty="0">
                <a:solidFill>
                  <a:srgbClr val="FFB500"/>
                </a:solidFill>
                <a:latin typeface="Lato" panose="020F0502020204030203" pitchFamily="34" charset="0"/>
                <a:ea typeface="Lato" panose="020F0502020204030203" pitchFamily="34" charset="0"/>
                <a:cs typeface="Lato" panose="020F0502020204030203" pitchFamily="34" charset="0"/>
              </a:rPr>
              <a:t>30 </a:t>
            </a:r>
            <a:r>
              <a:rPr lang="en-US"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different dishes, prices starting at </a:t>
            </a:r>
            <a:r>
              <a:rPr lang="en-US" dirty="0">
                <a:solidFill>
                  <a:srgbClr val="FFB500"/>
                </a:solidFill>
                <a:latin typeface="Lato" panose="020F0502020204030203" pitchFamily="34" charset="0"/>
                <a:ea typeface="Lato" panose="020F0502020204030203" pitchFamily="34" charset="0"/>
                <a:cs typeface="Lato" panose="020F0502020204030203" pitchFamily="34" charset="0"/>
              </a:rPr>
              <a:t>$12.99.</a:t>
            </a:r>
            <a:endParaRPr lang="en-US" b="0" dirty="0">
              <a:solidFill>
                <a:srgbClr val="FFB500"/>
              </a:solidFill>
              <a:effectLst/>
              <a:latin typeface="Lato" panose="020F0502020204030203" pitchFamily="34" charset="0"/>
              <a:ea typeface="Lato" panose="020F0502020204030203" pitchFamily="34" charset="0"/>
              <a:cs typeface="Lato" panose="020F0502020204030203" pitchFamily="34" charset="0"/>
            </a:endParaRPr>
          </a:p>
        </p:txBody>
      </p:sp>
      <p:cxnSp>
        <p:nvCxnSpPr>
          <p:cNvPr id="7" name="Straight Connector 6"/>
          <p:cNvCxnSpPr/>
          <p:nvPr/>
        </p:nvCxnSpPr>
        <p:spPr>
          <a:xfrm>
            <a:off x="4114800" y="1047750"/>
            <a:ext cx="2377440" cy="0"/>
          </a:xfrm>
          <a:prstGeom prst="line">
            <a:avLst/>
          </a:prstGeom>
          <a:ln>
            <a:solidFill>
              <a:srgbClr val="FFB500"/>
            </a:solidFill>
          </a:ln>
        </p:spPr>
        <p:style>
          <a:lnRef idx="1">
            <a:schemeClr val="accent1"/>
          </a:lnRef>
          <a:fillRef idx="0">
            <a:schemeClr val="accent1"/>
          </a:fillRef>
          <a:effectRef idx="0">
            <a:schemeClr val="accent1"/>
          </a:effectRef>
          <a:fontRef idx="minor">
            <a:schemeClr val="tx1"/>
          </a:fontRef>
        </p:style>
      </p:cxnSp>
      <p:sp>
        <p:nvSpPr>
          <p:cNvPr id="8" name="Round Diagonal Corner Rectangle 7"/>
          <p:cNvSpPr/>
          <p:nvPr/>
        </p:nvSpPr>
        <p:spPr>
          <a:xfrm>
            <a:off x="3" y="1047750"/>
            <a:ext cx="3633213" cy="3633212"/>
          </a:xfrm>
          <a:prstGeom prst="round2DiagRect">
            <a:avLst>
              <a:gd name="adj1" fmla="val 50000"/>
              <a:gd name="adj2" fmla="val 0"/>
            </a:avLst>
          </a:prstGeom>
          <a:blipFill dpi="0" rotWithShape="1">
            <a:blip r:embed="rId2" cstate="print">
              <a:extLst>
                <a:ext uri="{28A0092B-C50C-407E-A947-70E740481C1C}">
                  <a14:useLocalDpi xmlns:a14="http://schemas.microsoft.com/office/drawing/2010/main" val="0"/>
                </a:ext>
              </a:extLst>
            </a:blip>
            <a:srcRect/>
            <a:stretch>
              <a:fillRect l="-469" t="-1875" r="-47219" b="-17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705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800" decel="100000"/>
                                        <p:tgtEl>
                                          <p:spTgt spid="6"/>
                                        </p:tgtEl>
                                      </p:cBhvr>
                                    </p:animEffect>
                                    <p:anim calcmode="lin" valueType="num">
                                      <p:cBhvr>
                                        <p:cTn id="24" dur="800" decel="100000" fill="hold"/>
                                        <p:tgtEl>
                                          <p:spTgt spid="6"/>
                                        </p:tgtEl>
                                        <p:attrNameLst>
                                          <p:attrName>style.rotation</p:attrName>
                                        </p:attrNameLst>
                                      </p:cBhvr>
                                      <p:tavLst>
                                        <p:tav tm="0">
                                          <p:val>
                                            <p:fltVal val="-90"/>
                                          </p:val>
                                        </p:tav>
                                        <p:tav tm="100000">
                                          <p:val>
                                            <p:fltVal val="0"/>
                                          </p:val>
                                        </p:tav>
                                      </p:tavLst>
                                    </p:anim>
                                    <p:anim calcmode="lin" valueType="num">
                                      <p:cBhvr>
                                        <p:cTn id="25" dur="800" decel="100000" fill="hold"/>
                                        <p:tgtEl>
                                          <p:spTgt spid="6"/>
                                        </p:tgtEl>
                                        <p:attrNameLst>
                                          <p:attrName>ppt_x</p:attrName>
                                        </p:attrNameLst>
                                      </p:cBhvr>
                                      <p:tavLst>
                                        <p:tav tm="0">
                                          <p:val>
                                            <p:strVal val="#ppt_x+0.4"/>
                                          </p:val>
                                        </p:tav>
                                        <p:tav tm="100000">
                                          <p:val>
                                            <p:strVal val="#ppt_x-0.05"/>
                                          </p:val>
                                        </p:tav>
                                      </p:tavLst>
                                    </p:anim>
                                    <p:anim calcmode="lin" valueType="num">
                                      <p:cBhvr>
                                        <p:cTn id="26" dur="800" decel="100000" fill="hold"/>
                                        <p:tgtEl>
                                          <p:spTgt spid="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800" decel="100000"/>
                                        <p:tgtEl>
                                          <p:spTgt spid="8"/>
                                        </p:tgtEl>
                                      </p:cBhvr>
                                    </p:animEffect>
                                    <p:anim calcmode="lin" valueType="num">
                                      <p:cBhvr>
                                        <p:cTn id="32" dur="800" decel="100000" fill="hold"/>
                                        <p:tgtEl>
                                          <p:spTgt spid="8"/>
                                        </p:tgtEl>
                                        <p:attrNameLst>
                                          <p:attrName>style.rotation</p:attrName>
                                        </p:attrNameLst>
                                      </p:cBhvr>
                                      <p:tavLst>
                                        <p:tav tm="0">
                                          <p:val>
                                            <p:fltVal val="-90"/>
                                          </p:val>
                                        </p:tav>
                                        <p:tav tm="100000">
                                          <p:val>
                                            <p:fltVal val="0"/>
                                          </p:val>
                                        </p:tav>
                                      </p:tavLst>
                                    </p:anim>
                                    <p:anim calcmode="lin" valueType="num">
                                      <p:cBhvr>
                                        <p:cTn id="33" dur="800" decel="100000" fill="hold"/>
                                        <p:tgtEl>
                                          <p:spTgt spid="8"/>
                                        </p:tgtEl>
                                        <p:attrNameLst>
                                          <p:attrName>ppt_x</p:attrName>
                                        </p:attrNameLst>
                                      </p:cBhvr>
                                      <p:tavLst>
                                        <p:tav tm="0">
                                          <p:val>
                                            <p:strVal val="#ppt_x+0.4"/>
                                          </p:val>
                                        </p:tav>
                                        <p:tav tm="100000">
                                          <p:val>
                                            <p:strVal val="#ppt_x-0.05"/>
                                          </p:val>
                                        </p:tav>
                                      </p:tavLst>
                                    </p:anim>
                                    <p:anim calcmode="lin" valueType="num">
                                      <p:cBhvr>
                                        <p:cTn id="34" dur="800" decel="100000" fill="hold"/>
                                        <p:tgtEl>
                                          <p:spTgt spid="8"/>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
            <a:ext cx="4572000" cy="5143494"/>
          </a:xfrm>
          <a:prstGeom prst="rect">
            <a:avLst/>
          </a:prstGeom>
        </p:spPr>
      </p:pic>
      <p:sp>
        <p:nvSpPr>
          <p:cNvPr id="4" name="Rectangle 3"/>
          <p:cNvSpPr/>
          <p:nvPr/>
        </p:nvSpPr>
        <p:spPr>
          <a:xfrm>
            <a:off x="4267200" y="0"/>
            <a:ext cx="5031353" cy="5143500"/>
          </a:xfrm>
          <a:prstGeom prst="rect">
            <a:avLst/>
          </a:prstGeom>
          <a:solidFill>
            <a:srgbClr val="FFB5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7044" y="508475"/>
            <a:ext cx="1558329" cy="1193071"/>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091549" y="1958859"/>
            <a:ext cx="3169326" cy="584775"/>
          </a:xfrm>
          <a:prstGeom prst="rect">
            <a:avLst/>
          </a:prstGeom>
        </p:spPr>
        <p:txBody>
          <a:bodyPr wrap="square">
            <a:spAutoFit/>
          </a:bodyPr>
          <a:lstStyle/>
          <a:p>
            <a:pPr algn="ct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Special Dishes</a:t>
            </a:r>
            <a:endParaRPr lang="en-GB" sz="3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cxnSp>
        <p:nvCxnSpPr>
          <p:cNvPr id="7" name="Straight Connector 6"/>
          <p:cNvCxnSpPr/>
          <p:nvPr/>
        </p:nvCxnSpPr>
        <p:spPr>
          <a:xfrm>
            <a:off x="5670372" y="2741760"/>
            <a:ext cx="201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41247" y="2951024"/>
            <a:ext cx="4878953" cy="1200329"/>
          </a:xfrm>
          <a:prstGeom prst="rect">
            <a:avLst/>
          </a:prstGeom>
        </p:spPr>
        <p:txBody>
          <a:bodyPr wrap="square">
            <a:spAutoFit/>
          </a:bodyPr>
          <a:lstStyle/>
          <a:p>
            <a:pPr algn="ctr">
              <a:lnSpc>
                <a:spcPct val="150000"/>
              </a:lnSpc>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We know that a delicious and freshly made foods can give a restaurant the excellent recognition every restaurateur aims for. What the Sugarcane industry.</a:t>
            </a:r>
          </a:p>
        </p:txBody>
      </p:sp>
    </p:spTree>
    <p:extLst>
      <p:ext uri="{BB962C8B-B14F-4D97-AF65-F5344CB8AC3E}">
        <p14:creationId xmlns:p14="http://schemas.microsoft.com/office/powerpoint/2010/main" val="156809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160" y="1232209"/>
            <a:ext cx="9219640" cy="1323439"/>
          </a:xfrm>
          <a:prstGeom prst="rect">
            <a:avLst/>
          </a:prstGeom>
        </p:spPr>
        <p:txBody>
          <a:bodyPr wrap="square">
            <a:spAutoFit/>
          </a:bodyPr>
          <a:lstStyle/>
          <a:p>
            <a:r>
              <a:rPr lang="en-U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Following are the resources which are used in </a:t>
            </a:r>
          </a:p>
          <a:p>
            <a:endParaRPr lang="en-U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a:p>
            <a:r>
              <a:rPr lang="en-U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the cooking of dishes: </a:t>
            </a:r>
          </a:p>
          <a:p>
            <a:br>
              <a:rPr lang="en-U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br>
            <a:endParaRPr lang="en-U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sp>
        <p:nvSpPr>
          <p:cNvPr id="6" name="Rectangle 5"/>
          <p:cNvSpPr/>
          <p:nvPr/>
        </p:nvSpPr>
        <p:spPr>
          <a:xfrm>
            <a:off x="190521" y="209550"/>
            <a:ext cx="2810574" cy="584775"/>
          </a:xfrm>
          <a:prstGeom prst="rect">
            <a:avLst/>
          </a:prstGeom>
        </p:spPr>
        <p:txBody>
          <a:bodyPr wrap="square">
            <a:spAutoFit/>
          </a:bodyPr>
          <a:lstStyle/>
          <a:p>
            <a:r>
              <a:rPr lang="en-US" sz="3200" dirty="0">
                <a:solidFill>
                  <a:srgbClr val="FFB500"/>
                </a:solidFill>
                <a:latin typeface="Lato" panose="020F0502020204030203" pitchFamily="34" charset="0"/>
                <a:ea typeface="Lato" panose="020F0502020204030203" pitchFamily="34" charset="0"/>
                <a:cs typeface="Lato" panose="020F0502020204030203" pitchFamily="34" charset="0"/>
              </a:rPr>
              <a:t>Resources</a:t>
            </a:r>
            <a:endParaRPr lang="en-GB" sz="3200" dirty="0">
              <a:solidFill>
                <a:srgbClr val="FFB500"/>
              </a:solidFill>
              <a:latin typeface="Lato" panose="020F0502020204030203" pitchFamily="34" charset="0"/>
              <a:ea typeface="Lato" panose="020F0502020204030203" pitchFamily="34" charset="0"/>
              <a:cs typeface="Lato" panose="020F0502020204030203" pitchFamily="34" charset="0"/>
            </a:endParaRPr>
          </a:p>
        </p:txBody>
      </p:sp>
      <p:cxnSp>
        <p:nvCxnSpPr>
          <p:cNvPr id="7" name="Straight Connector 6"/>
          <p:cNvCxnSpPr/>
          <p:nvPr/>
        </p:nvCxnSpPr>
        <p:spPr>
          <a:xfrm>
            <a:off x="308240" y="984977"/>
            <a:ext cx="1828800" cy="0"/>
          </a:xfrm>
          <a:prstGeom prst="line">
            <a:avLst/>
          </a:prstGeom>
          <a:ln>
            <a:solidFill>
              <a:srgbClr val="FFB5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725662" y="1098730"/>
            <a:ext cx="4600997" cy="3067331"/>
          </a:xfrm>
          <a:prstGeom prst="rect">
            <a:avLst/>
          </a:prstGeom>
          <a:ln>
            <a:noFill/>
          </a:ln>
          <a:effectLst>
            <a:softEdge rad="112500"/>
          </a:effectLst>
        </p:spPr>
      </p:pic>
      <p:sp>
        <p:nvSpPr>
          <p:cNvPr id="9" name="Rectangle 8"/>
          <p:cNvSpPr/>
          <p:nvPr/>
        </p:nvSpPr>
        <p:spPr>
          <a:xfrm>
            <a:off x="1180454" y="2486370"/>
            <a:ext cx="1638946" cy="323165"/>
          </a:xfrm>
          <a:prstGeom prst="rect">
            <a:avLst/>
          </a:prstGeom>
        </p:spPr>
        <p:txBody>
          <a:bodyPr wrap="square">
            <a:spAutoFit/>
          </a:bodyPr>
          <a:lstStyle/>
          <a:p>
            <a:r>
              <a:rPr lang="en-US" sz="15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Fresh Vegetables</a:t>
            </a:r>
          </a:p>
        </p:txBody>
      </p:sp>
      <p:sp>
        <p:nvSpPr>
          <p:cNvPr id="10" name="Rectangle 9"/>
          <p:cNvSpPr/>
          <p:nvPr/>
        </p:nvSpPr>
        <p:spPr>
          <a:xfrm>
            <a:off x="1180454" y="3437267"/>
            <a:ext cx="1638946" cy="323165"/>
          </a:xfrm>
          <a:prstGeom prst="rect">
            <a:avLst/>
          </a:prstGeom>
        </p:spPr>
        <p:txBody>
          <a:bodyPr wrap="square">
            <a:spAutoFit/>
          </a:bodyPr>
          <a:lstStyle/>
          <a:p>
            <a:r>
              <a:rPr lang="en-US" sz="15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Fresh Vegetables</a:t>
            </a:r>
          </a:p>
        </p:txBody>
      </p:sp>
      <p:sp>
        <p:nvSpPr>
          <p:cNvPr id="11" name="Rectangle 10"/>
          <p:cNvSpPr/>
          <p:nvPr/>
        </p:nvSpPr>
        <p:spPr>
          <a:xfrm>
            <a:off x="1180454" y="4441830"/>
            <a:ext cx="1638946" cy="323165"/>
          </a:xfrm>
          <a:prstGeom prst="rect">
            <a:avLst/>
          </a:prstGeom>
        </p:spPr>
        <p:txBody>
          <a:bodyPr wrap="square">
            <a:spAutoFit/>
          </a:bodyPr>
          <a:lstStyle/>
          <a:p>
            <a:r>
              <a:rPr lang="en-US" sz="15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Fresh Vegetables</a:t>
            </a:r>
          </a:p>
        </p:txBody>
      </p:sp>
      <p:sp>
        <p:nvSpPr>
          <p:cNvPr id="12" name="Oval 11"/>
          <p:cNvSpPr/>
          <p:nvPr/>
        </p:nvSpPr>
        <p:spPr>
          <a:xfrm>
            <a:off x="305148" y="2266950"/>
            <a:ext cx="762000" cy="7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54" y="2402754"/>
            <a:ext cx="490395" cy="490395"/>
          </a:xfrm>
          <a:prstGeom prst="rect">
            <a:avLst/>
          </a:prstGeom>
        </p:spPr>
      </p:pic>
      <p:sp>
        <p:nvSpPr>
          <p:cNvPr id="14" name="Oval 13"/>
          <p:cNvSpPr/>
          <p:nvPr/>
        </p:nvSpPr>
        <p:spPr>
          <a:xfrm>
            <a:off x="305148" y="3179210"/>
            <a:ext cx="762000" cy="7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54" y="3315015"/>
            <a:ext cx="490395" cy="490395"/>
          </a:xfrm>
          <a:prstGeom prst="rect">
            <a:avLst/>
          </a:prstGeom>
        </p:spPr>
      </p:pic>
      <p:sp>
        <p:nvSpPr>
          <p:cNvPr id="16" name="Oval 15"/>
          <p:cNvSpPr/>
          <p:nvPr/>
        </p:nvSpPr>
        <p:spPr>
          <a:xfrm>
            <a:off x="305148" y="4170894"/>
            <a:ext cx="762000" cy="7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54" y="4306698"/>
            <a:ext cx="490395" cy="490395"/>
          </a:xfrm>
          <a:prstGeom prst="rect">
            <a:avLst/>
          </a:prstGeom>
        </p:spPr>
      </p:pic>
    </p:spTree>
    <p:extLst>
      <p:ext uri="{BB962C8B-B14F-4D97-AF65-F5344CB8AC3E}">
        <p14:creationId xmlns:p14="http://schemas.microsoft.com/office/powerpoint/2010/main" val="321288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800" decel="100000"/>
                                        <p:tgtEl>
                                          <p:spTgt spid="9"/>
                                        </p:tgtEl>
                                      </p:cBhvr>
                                    </p:animEffect>
                                    <p:anim calcmode="lin" valueType="num">
                                      <p:cBhvr>
                                        <p:cTn id="24" dur="800" decel="100000" fill="hold"/>
                                        <p:tgtEl>
                                          <p:spTgt spid="9"/>
                                        </p:tgtEl>
                                        <p:attrNameLst>
                                          <p:attrName>style.rotation</p:attrName>
                                        </p:attrNameLst>
                                      </p:cBhvr>
                                      <p:tavLst>
                                        <p:tav tm="0">
                                          <p:val>
                                            <p:fltVal val="-90"/>
                                          </p:val>
                                        </p:tav>
                                        <p:tav tm="100000">
                                          <p:val>
                                            <p:fltVal val="0"/>
                                          </p:val>
                                        </p:tav>
                                      </p:tavLst>
                                    </p:anim>
                                    <p:anim calcmode="lin" valueType="num">
                                      <p:cBhvr>
                                        <p:cTn id="25" dur="800" decel="100000" fill="hold"/>
                                        <p:tgtEl>
                                          <p:spTgt spid="9"/>
                                        </p:tgtEl>
                                        <p:attrNameLst>
                                          <p:attrName>ppt_x</p:attrName>
                                        </p:attrNameLst>
                                      </p:cBhvr>
                                      <p:tavLst>
                                        <p:tav tm="0">
                                          <p:val>
                                            <p:strVal val="#ppt_x+0.4"/>
                                          </p:val>
                                        </p:tav>
                                        <p:tav tm="100000">
                                          <p:val>
                                            <p:strVal val="#ppt_x-0.05"/>
                                          </p:val>
                                        </p:tav>
                                      </p:tavLst>
                                    </p:anim>
                                    <p:anim calcmode="lin" valueType="num">
                                      <p:cBhvr>
                                        <p:cTn id="26" dur="800" decel="100000" fill="hold"/>
                                        <p:tgtEl>
                                          <p:spTgt spid="9"/>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800" decel="100000"/>
                                        <p:tgtEl>
                                          <p:spTgt spid="10"/>
                                        </p:tgtEl>
                                      </p:cBhvr>
                                    </p:animEffect>
                                    <p:anim calcmode="lin" valueType="num">
                                      <p:cBhvr>
                                        <p:cTn id="32" dur="800" decel="100000" fill="hold"/>
                                        <p:tgtEl>
                                          <p:spTgt spid="10"/>
                                        </p:tgtEl>
                                        <p:attrNameLst>
                                          <p:attrName>style.rotation</p:attrName>
                                        </p:attrNameLst>
                                      </p:cBhvr>
                                      <p:tavLst>
                                        <p:tav tm="0">
                                          <p:val>
                                            <p:fltVal val="-90"/>
                                          </p:val>
                                        </p:tav>
                                        <p:tav tm="100000">
                                          <p:val>
                                            <p:fltVal val="0"/>
                                          </p:val>
                                        </p:tav>
                                      </p:tavLst>
                                    </p:anim>
                                    <p:anim calcmode="lin" valueType="num">
                                      <p:cBhvr>
                                        <p:cTn id="33" dur="800" decel="100000" fill="hold"/>
                                        <p:tgtEl>
                                          <p:spTgt spid="10"/>
                                        </p:tgtEl>
                                        <p:attrNameLst>
                                          <p:attrName>ppt_x</p:attrName>
                                        </p:attrNameLst>
                                      </p:cBhvr>
                                      <p:tavLst>
                                        <p:tav tm="0">
                                          <p:val>
                                            <p:strVal val="#ppt_x+0.4"/>
                                          </p:val>
                                        </p:tav>
                                        <p:tav tm="100000">
                                          <p:val>
                                            <p:strVal val="#ppt_x-0.05"/>
                                          </p:val>
                                        </p:tav>
                                      </p:tavLst>
                                    </p:anim>
                                    <p:anim calcmode="lin" valueType="num">
                                      <p:cBhvr>
                                        <p:cTn id="34" dur="800" decel="100000" fill="hold"/>
                                        <p:tgtEl>
                                          <p:spTgt spid="10"/>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800" decel="100000"/>
                                        <p:tgtEl>
                                          <p:spTgt spid="11"/>
                                        </p:tgtEl>
                                      </p:cBhvr>
                                    </p:animEffect>
                                    <p:anim calcmode="lin" valueType="num">
                                      <p:cBhvr>
                                        <p:cTn id="40" dur="800" decel="100000" fill="hold"/>
                                        <p:tgtEl>
                                          <p:spTgt spid="11"/>
                                        </p:tgtEl>
                                        <p:attrNameLst>
                                          <p:attrName>style.rotation</p:attrName>
                                        </p:attrNameLst>
                                      </p:cBhvr>
                                      <p:tavLst>
                                        <p:tav tm="0">
                                          <p:val>
                                            <p:fltVal val="-90"/>
                                          </p:val>
                                        </p:tav>
                                        <p:tav tm="100000">
                                          <p:val>
                                            <p:fltVal val="0"/>
                                          </p:val>
                                        </p:tav>
                                      </p:tavLst>
                                    </p:anim>
                                    <p:anim calcmode="lin" valueType="num">
                                      <p:cBhvr>
                                        <p:cTn id="41" dur="800" decel="100000" fill="hold"/>
                                        <p:tgtEl>
                                          <p:spTgt spid="11"/>
                                        </p:tgtEl>
                                        <p:attrNameLst>
                                          <p:attrName>ppt_x</p:attrName>
                                        </p:attrNameLst>
                                      </p:cBhvr>
                                      <p:tavLst>
                                        <p:tav tm="0">
                                          <p:val>
                                            <p:strVal val="#ppt_x+0.4"/>
                                          </p:val>
                                        </p:tav>
                                        <p:tav tm="100000">
                                          <p:val>
                                            <p:strVal val="#ppt_x-0.05"/>
                                          </p:val>
                                        </p:tav>
                                      </p:tavLst>
                                    </p:anim>
                                    <p:anim calcmode="lin" valueType="num">
                                      <p:cBhvr>
                                        <p:cTn id="42" dur="800" decel="100000" fill="hold"/>
                                        <p:tgtEl>
                                          <p:spTgt spid="11"/>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428750"/>
            <a:ext cx="2742032" cy="2677656"/>
          </a:xfrm>
          <a:prstGeom prst="rect">
            <a:avLst/>
          </a:prstGeom>
        </p:spPr>
        <p:txBody>
          <a:bodyPr wrap="square">
            <a:spAutoFit/>
          </a:bodyPr>
          <a:lstStyle/>
          <a:p>
            <a:pPr>
              <a:lnSpc>
                <a:spcPct val="150000"/>
              </a:lnSpc>
            </a:pPr>
            <a:r>
              <a:rPr lang="en-U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Visit our office every Monday to Saturday from 10am to 9pm at [ADDRESS].</a:t>
            </a:r>
          </a:p>
          <a:p>
            <a:pPr>
              <a:lnSpc>
                <a:spcPct val="150000"/>
              </a:lnSpc>
            </a:pPr>
            <a:br>
              <a:rPr lang="en-U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br>
            <a:br>
              <a:rPr lang="en-U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br>
            <a:r>
              <a:rPr lang="en-U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Contact [Foodlish] through any of these contact details :</a:t>
            </a:r>
          </a:p>
        </p:txBody>
      </p:sp>
      <p:sp>
        <p:nvSpPr>
          <p:cNvPr id="5" name="Rectangle 4"/>
          <p:cNvSpPr/>
          <p:nvPr/>
        </p:nvSpPr>
        <p:spPr>
          <a:xfrm>
            <a:off x="361550" y="361950"/>
            <a:ext cx="2373202" cy="584775"/>
          </a:xfrm>
          <a:prstGeom prst="rect">
            <a:avLst/>
          </a:prstGeom>
        </p:spPr>
        <p:txBody>
          <a:bodyPr wrap="square">
            <a:spAutoFit/>
          </a:bodyPr>
          <a:lstStyle/>
          <a:p>
            <a:r>
              <a:rPr lang="en-GB" sz="3200" dirty="0">
                <a:solidFill>
                  <a:srgbClr val="FFB500"/>
                </a:solidFill>
                <a:latin typeface="Lato" panose="020F0502020204030203" pitchFamily="34" charset="0"/>
                <a:ea typeface="Lato" panose="020F0502020204030203" pitchFamily="34" charset="0"/>
                <a:cs typeface="Lato" panose="020F0502020204030203" pitchFamily="34" charset="0"/>
              </a:rPr>
              <a:t>Contact Us</a:t>
            </a:r>
          </a:p>
        </p:txBody>
      </p:sp>
      <p:cxnSp>
        <p:nvCxnSpPr>
          <p:cNvPr id="6" name="Straight Connector 5"/>
          <p:cNvCxnSpPr/>
          <p:nvPr/>
        </p:nvCxnSpPr>
        <p:spPr>
          <a:xfrm>
            <a:off x="457200" y="1200150"/>
            <a:ext cx="2286000" cy="0"/>
          </a:xfrm>
          <a:prstGeom prst="line">
            <a:avLst/>
          </a:prstGeom>
          <a:ln>
            <a:solidFill>
              <a:srgbClr val="FFB500"/>
            </a:solidFill>
          </a:ln>
        </p:spPr>
        <p:style>
          <a:lnRef idx="1">
            <a:schemeClr val="accent1"/>
          </a:lnRef>
          <a:fillRef idx="0">
            <a:schemeClr val="accent1"/>
          </a:fillRef>
          <a:effectRef idx="0">
            <a:schemeClr val="accent1"/>
          </a:effectRef>
          <a:fontRef idx="minor">
            <a:schemeClr val="tx1"/>
          </a:fontRef>
        </p:style>
      </p:cxnSp>
      <p:sp>
        <p:nvSpPr>
          <p:cNvPr id="7" name="Donut 6"/>
          <p:cNvSpPr/>
          <p:nvPr/>
        </p:nvSpPr>
        <p:spPr>
          <a:xfrm>
            <a:off x="4119283" y="209550"/>
            <a:ext cx="4719917" cy="4719918"/>
          </a:xfrm>
          <a:prstGeom prst="donut">
            <a:avLst>
              <a:gd name="adj" fmla="val 19837"/>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ectangle 7"/>
          <p:cNvSpPr/>
          <p:nvPr/>
        </p:nvSpPr>
        <p:spPr>
          <a:xfrm>
            <a:off x="5983729" y="2549699"/>
            <a:ext cx="1034537" cy="338554"/>
          </a:xfrm>
          <a:prstGeom prst="rect">
            <a:avLst/>
          </a:prstGeom>
        </p:spPr>
        <p:txBody>
          <a:bodyPr wrap="square">
            <a:spAutoFit/>
          </a:bodyPr>
          <a:lstStyle/>
          <a:p>
            <a:pPr algn="ctr"/>
            <a:r>
              <a:rPr lang="en-US" sz="16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[Email]</a:t>
            </a:r>
          </a:p>
        </p:txBody>
      </p:sp>
      <p:sp>
        <p:nvSpPr>
          <p:cNvPr id="9" name="Freeform 8"/>
          <p:cNvSpPr>
            <a:spLocks noEditPoints="1"/>
          </p:cNvSpPr>
          <p:nvPr/>
        </p:nvSpPr>
        <p:spPr bwMode="auto">
          <a:xfrm>
            <a:off x="6401742" y="2333602"/>
            <a:ext cx="255269" cy="191135"/>
          </a:xfrm>
          <a:custGeom>
            <a:avLst/>
            <a:gdLst>
              <a:gd name="T0" fmla="*/ 1638 w 1638"/>
              <a:gd name="T1" fmla="*/ 1024 h 1229"/>
              <a:gd name="T2" fmla="*/ 1612 w 1638"/>
              <a:gd name="T3" fmla="*/ 1122 h 1229"/>
              <a:gd name="T4" fmla="*/ 1095 w 1638"/>
              <a:gd name="T5" fmla="*/ 544 h 1229"/>
              <a:gd name="T6" fmla="*/ 1607 w 1638"/>
              <a:gd name="T7" fmla="*/ 96 h 1229"/>
              <a:gd name="T8" fmla="*/ 1638 w 1638"/>
              <a:gd name="T9" fmla="*/ 205 h 1229"/>
              <a:gd name="T10" fmla="*/ 1638 w 1638"/>
              <a:gd name="T11" fmla="*/ 1024 h 1229"/>
              <a:gd name="T12" fmla="*/ 819 w 1638"/>
              <a:gd name="T13" fmla="*/ 649 h 1229"/>
              <a:gd name="T14" fmla="*/ 1531 w 1638"/>
              <a:gd name="T15" fmla="*/ 26 h 1229"/>
              <a:gd name="T16" fmla="*/ 1434 w 1638"/>
              <a:gd name="T17" fmla="*/ 0 h 1229"/>
              <a:gd name="T18" fmla="*/ 205 w 1638"/>
              <a:gd name="T19" fmla="*/ 0 h 1229"/>
              <a:gd name="T20" fmla="*/ 107 w 1638"/>
              <a:gd name="T21" fmla="*/ 26 h 1229"/>
              <a:gd name="T22" fmla="*/ 819 w 1638"/>
              <a:gd name="T23" fmla="*/ 649 h 1229"/>
              <a:gd name="T24" fmla="*/ 1018 w 1638"/>
              <a:gd name="T25" fmla="*/ 611 h 1229"/>
              <a:gd name="T26" fmla="*/ 853 w 1638"/>
              <a:gd name="T27" fmla="*/ 755 h 1229"/>
              <a:gd name="T28" fmla="*/ 819 w 1638"/>
              <a:gd name="T29" fmla="*/ 768 h 1229"/>
              <a:gd name="T30" fmla="*/ 786 w 1638"/>
              <a:gd name="T31" fmla="*/ 755 h 1229"/>
              <a:gd name="T32" fmla="*/ 621 w 1638"/>
              <a:gd name="T33" fmla="*/ 611 h 1229"/>
              <a:gd name="T34" fmla="*/ 97 w 1638"/>
              <a:gd name="T35" fmla="*/ 1197 h 1229"/>
              <a:gd name="T36" fmla="*/ 205 w 1638"/>
              <a:gd name="T37" fmla="*/ 1229 h 1229"/>
              <a:gd name="T38" fmla="*/ 1434 w 1638"/>
              <a:gd name="T39" fmla="*/ 1229 h 1229"/>
              <a:gd name="T40" fmla="*/ 1542 w 1638"/>
              <a:gd name="T41" fmla="*/ 1197 h 1229"/>
              <a:gd name="T42" fmla="*/ 1018 w 1638"/>
              <a:gd name="T43" fmla="*/ 611 h 1229"/>
              <a:gd name="T44" fmla="*/ 32 w 1638"/>
              <a:gd name="T45" fmla="*/ 96 h 1229"/>
              <a:gd name="T46" fmla="*/ 0 w 1638"/>
              <a:gd name="T47" fmla="*/ 205 h 1229"/>
              <a:gd name="T48" fmla="*/ 0 w 1638"/>
              <a:gd name="T49" fmla="*/ 1024 h 1229"/>
              <a:gd name="T50" fmla="*/ 26 w 1638"/>
              <a:gd name="T51" fmla="*/ 1122 h 1229"/>
              <a:gd name="T52" fmla="*/ 544 w 1638"/>
              <a:gd name="T53" fmla="*/ 544 h 1229"/>
              <a:gd name="T54" fmla="*/ 32 w 1638"/>
              <a:gd name="T55" fmla="*/ 96 h 1229"/>
              <a:gd name="T56" fmla="*/ 32 w 1638"/>
              <a:gd name="T57" fmla="*/ 96 h 1229"/>
              <a:gd name="T58" fmla="*/ 32 w 1638"/>
              <a:gd name="T59" fmla="*/ 96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38" h="1229">
                <a:moveTo>
                  <a:pt x="1638" y="1024"/>
                </a:moveTo>
                <a:cubicBezTo>
                  <a:pt x="1638" y="1060"/>
                  <a:pt x="1628" y="1093"/>
                  <a:pt x="1612" y="1122"/>
                </a:cubicBezTo>
                <a:cubicBezTo>
                  <a:pt x="1095" y="544"/>
                  <a:pt x="1095" y="544"/>
                  <a:pt x="1095" y="544"/>
                </a:cubicBezTo>
                <a:cubicBezTo>
                  <a:pt x="1607" y="96"/>
                  <a:pt x="1607" y="96"/>
                  <a:pt x="1607" y="96"/>
                </a:cubicBezTo>
                <a:cubicBezTo>
                  <a:pt x="1626" y="128"/>
                  <a:pt x="1638" y="165"/>
                  <a:pt x="1638" y="205"/>
                </a:cubicBezTo>
                <a:lnTo>
                  <a:pt x="1638" y="1024"/>
                </a:lnTo>
                <a:close/>
                <a:moveTo>
                  <a:pt x="819" y="649"/>
                </a:moveTo>
                <a:cubicBezTo>
                  <a:pt x="1531" y="26"/>
                  <a:pt x="1531" y="26"/>
                  <a:pt x="1531" y="26"/>
                </a:cubicBezTo>
                <a:cubicBezTo>
                  <a:pt x="1502" y="10"/>
                  <a:pt x="1469" y="0"/>
                  <a:pt x="1434" y="0"/>
                </a:cubicBezTo>
                <a:cubicBezTo>
                  <a:pt x="205" y="0"/>
                  <a:pt x="205" y="0"/>
                  <a:pt x="205" y="0"/>
                </a:cubicBezTo>
                <a:cubicBezTo>
                  <a:pt x="169" y="0"/>
                  <a:pt x="136" y="10"/>
                  <a:pt x="107" y="26"/>
                </a:cubicBezTo>
                <a:lnTo>
                  <a:pt x="819" y="649"/>
                </a:lnTo>
                <a:close/>
                <a:moveTo>
                  <a:pt x="1018" y="611"/>
                </a:moveTo>
                <a:cubicBezTo>
                  <a:pt x="853" y="755"/>
                  <a:pt x="853" y="755"/>
                  <a:pt x="853" y="755"/>
                </a:cubicBezTo>
                <a:cubicBezTo>
                  <a:pt x="843" y="764"/>
                  <a:pt x="831" y="768"/>
                  <a:pt x="819" y="768"/>
                </a:cubicBezTo>
                <a:cubicBezTo>
                  <a:pt x="807" y="768"/>
                  <a:pt x="795" y="764"/>
                  <a:pt x="786" y="755"/>
                </a:cubicBezTo>
                <a:cubicBezTo>
                  <a:pt x="621" y="611"/>
                  <a:pt x="621" y="611"/>
                  <a:pt x="621" y="611"/>
                </a:cubicBezTo>
                <a:cubicBezTo>
                  <a:pt x="97" y="1197"/>
                  <a:pt x="97" y="1197"/>
                  <a:pt x="97" y="1197"/>
                </a:cubicBezTo>
                <a:cubicBezTo>
                  <a:pt x="128" y="1217"/>
                  <a:pt x="165" y="1229"/>
                  <a:pt x="205" y="1229"/>
                </a:cubicBezTo>
                <a:cubicBezTo>
                  <a:pt x="1434" y="1229"/>
                  <a:pt x="1434" y="1229"/>
                  <a:pt x="1434" y="1229"/>
                </a:cubicBezTo>
                <a:cubicBezTo>
                  <a:pt x="1473" y="1229"/>
                  <a:pt x="1510" y="1217"/>
                  <a:pt x="1542" y="1197"/>
                </a:cubicBezTo>
                <a:lnTo>
                  <a:pt x="1018" y="611"/>
                </a:lnTo>
                <a:close/>
                <a:moveTo>
                  <a:pt x="32" y="96"/>
                </a:moveTo>
                <a:cubicBezTo>
                  <a:pt x="12" y="128"/>
                  <a:pt x="0" y="165"/>
                  <a:pt x="0" y="205"/>
                </a:cubicBezTo>
                <a:cubicBezTo>
                  <a:pt x="0" y="1024"/>
                  <a:pt x="0" y="1024"/>
                  <a:pt x="0" y="1024"/>
                </a:cubicBezTo>
                <a:cubicBezTo>
                  <a:pt x="0" y="1060"/>
                  <a:pt x="10" y="1093"/>
                  <a:pt x="26" y="1122"/>
                </a:cubicBezTo>
                <a:cubicBezTo>
                  <a:pt x="544" y="544"/>
                  <a:pt x="544" y="544"/>
                  <a:pt x="544" y="544"/>
                </a:cubicBezTo>
                <a:lnTo>
                  <a:pt x="32" y="96"/>
                </a:lnTo>
                <a:close/>
                <a:moveTo>
                  <a:pt x="32" y="96"/>
                </a:moveTo>
                <a:cubicBezTo>
                  <a:pt x="32" y="96"/>
                  <a:pt x="32" y="96"/>
                  <a:pt x="32" y="96"/>
                </a:cubicBezTo>
              </a:path>
            </a:pathLst>
          </a:custGeom>
          <a:solidFill>
            <a:srgbClr val="FFB500"/>
          </a:solidFill>
          <a:ln>
            <a:noFill/>
          </a:ln>
        </p:spPr>
        <p:txBody>
          <a:bodyPr rot="0" vert="horz" wrap="square" lIns="91440" tIns="45720" rIns="91440" bIns="45720" anchor="t" anchorCtr="0" upright="1">
            <a:noAutofit/>
          </a:bodyPr>
          <a:lstStyle/>
          <a:p>
            <a:endParaRPr lang="en-GB"/>
          </a:p>
        </p:txBody>
      </p:sp>
      <p:sp>
        <p:nvSpPr>
          <p:cNvPr id="10" name="Freeform 9"/>
          <p:cNvSpPr>
            <a:spLocks noEditPoints="1"/>
          </p:cNvSpPr>
          <p:nvPr/>
        </p:nvSpPr>
        <p:spPr bwMode="auto">
          <a:xfrm>
            <a:off x="6350549" y="1504950"/>
            <a:ext cx="207010" cy="204471"/>
          </a:xfrm>
          <a:custGeom>
            <a:avLst/>
            <a:gdLst>
              <a:gd name="T0" fmla="*/ 180 w 186"/>
              <a:gd name="T1" fmla="*/ 145 h 187"/>
              <a:gd name="T2" fmla="*/ 152 w 186"/>
              <a:gd name="T3" fmla="*/ 117 h 187"/>
              <a:gd name="T4" fmla="*/ 132 w 186"/>
              <a:gd name="T5" fmla="*/ 117 h 187"/>
              <a:gd name="T6" fmla="*/ 117 w 186"/>
              <a:gd name="T7" fmla="*/ 131 h 187"/>
              <a:gd name="T8" fmla="*/ 115 w 186"/>
              <a:gd name="T9" fmla="*/ 130 h 187"/>
              <a:gd name="T10" fmla="*/ 81 w 186"/>
              <a:gd name="T11" fmla="*/ 105 h 187"/>
              <a:gd name="T12" fmla="*/ 56 w 186"/>
              <a:gd name="T13" fmla="*/ 71 h 187"/>
              <a:gd name="T14" fmla="*/ 55 w 186"/>
              <a:gd name="T15" fmla="*/ 69 h 187"/>
              <a:gd name="T16" fmla="*/ 64 w 186"/>
              <a:gd name="T17" fmla="*/ 59 h 187"/>
              <a:gd name="T18" fmla="*/ 69 w 186"/>
              <a:gd name="T19" fmla="*/ 55 h 187"/>
              <a:gd name="T20" fmla="*/ 69 w 186"/>
              <a:gd name="T21" fmla="*/ 34 h 187"/>
              <a:gd name="T22" fmla="*/ 41 w 186"/>
              <a:gd name="T23" fmla="*/ 6 h 187"/>
              <a:gd name="T24" fmla="*/ 21 w 186"/>
              <a:gd name="T25" fmla="*/ 6 h 187"/>
              <a:gd name="T26" fmla="*/ 13 w 186"/>
              <a:gd name="T27" fmla="*/ 14 h 187"/>
              <a:gd name="T28" fmla="*/ 13 w 186"/>
              <a:gd name="T29" fmla="*/ 15 h 187"/>
              <a:gd name="T30" fmla="*/ 6 w 186"/>
              <a:gd name="T31" fmla="*/ 26 h 187"/>
              <a:gd name="T32" fmla="*/ 4 w 186"/>
              <a:gd name="T33" fmla="*/ 38 h 187"/>
              <a:gd name="T34" fmla="*/ 52 w 186"/>
              <a:gd name="T35" fmla="*/ 134 h 187"/>
              <a:gd name="T36" fmla="*/ 148 w 186"/>
              <a:gd name="T37" fmla="*/ 183 h 187"/>
              <a:gd name="T38" fmla="*/ 160 w 186"/>
              <a:gd name="T39" fmla="*/ 180 h 187"/>
              <a:gd name="T40" fmla="*/ 172 w 186"/>
              <a:gd name="T41" fmla="*/ 173 h 187"/>
              <a:gd name="T42" fmla="*/ 172 w 186"/>
              <a:gd name="T43" fmla="*/ 173 h 187"/>
              <a:gd name="T44" fmla="*/ 180 w 186"/>
              <a:gd name="T45" fmla="*/ 166 h 187"/>
              <a:gd name="T46" fmla="*/ 180 w 186"/>
              <a:gd name="T47" fmla="*/ 145 h 187"/>
              <a:gd name="T48" fmla="*/ 180 w 186"/>
              <a:gd name="T49" fmla="*/ 145 h 187"/>
              <a:gd name="T50" fmla="*/ 180 w 186"/>
              <a:gd name="T51" fmla="*/ 14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6" h="187">
                <a:moveTo>
                  <a:pt x="180" y="145"/>
                </a:moveTo>
                <a:cubicBezTo>
                  <a:pt x="152" y="117"/>
                  <a:pt x="152" y="117"/>
                  <a:pt x="152" y="117"/>
                </a:cubicBezTo>
                <a:cubicBezTo>
                  <a:pt x="147" y="111"/>
                  <a:pt x="137" y="112"/>
                  <a:pt x="132" y="117"/>
                </a:cubicBezTo>
                <a:cubicBezTo>
                  <a:pt x="117" y="131"/>
                  <a:pt x="117" y="131"/>
                  <a:pt x="117" y="131"/>
                </a:cubicBezTo>
                <a:cubicBezTo>
                  <a:pt x="117" y="131"/>
                  <a:pt x="116" y="130"/>
                  <a:pt x="115" y="130"/>
                </a:cubicBezTo>
                <a:cubicBezTo>
                  <a:pt x="106" y="125"/>
                  <a:pt x="94" y="118"/>
                  <a:pt x="81" y="105"/>
                </a:cubicBezTo>
                <a:cubicBezTo>
                  <a:pt x="68" y="93"/>
                  <a:pt x="61" y="80"/>
                  <a:pt x="56" y="71"/>
                </a:cubicBezTo>
                <a:cubicBezTo>
                  <a:pt x="56" y="70"/>
                  <a:pt x="55" y="70"/>
                  <a:pt x="55" y="69"/>
                </a:cubicBezTo>
                <a:cubicBezTo>
                  <a:pt x="64" y="59"/>
                  <a:pt x="64" y="59"/>
                  <a:pt x="64" y="59"/>
                </a:cubicBezTo>
                <a:cubicBezTo>
                  <a:pt x="69" y="55"/>
                  <a:pt x="69" y="55"/>
                  <a:pt x="69" y="55"/>
                </a:cubicBezTo>
                <a:cubicBezTo>
                  <a:pt x="75" y="49"/>
                  <a:pt x="75" y="40"/>
                  <a:pt x="69" y="34"/>
                </a:cubicBezTo>
                <a:cubicBezTo>
                  <a:pt x="41" y="6"/>
                  <a:pt x="41" y="6"/>
                  <a:pt x="41" y="6"/>
                </a:cubicBezTo>
                <a:cubicBezTo>
                  <a:pt x="36" y="0"/>
                  <a:pt x="26" y="1"/>
                  <a:pt x="21" y="6"/>
                </a:cubicBezTo>
                <a:cubicBezTo>
                  <a:pt x="13" y="14"/>
                  <a:pt x="13" y="14"/>
                  <a:pt x="13" y="14"/>
                </a:cubicBezTo>
                <a:cubicBezTo>
                  <a:pt x="13" y="15"/>
                  <a:pt x="13" y="15"/>
                  <a:pt x="13" y="15"/>
                </a:cubicBezTo>
                <a:cubicBezTo>
                  <a:pt x="10" y="18"/>
                  <a:pt x="8" y="22"/>
                  <a:pt x="6" y="26"/>
                </a:cubicBezTo>
                <a:cubicBezTo>
                  <a:pt x="5" y="30"/>
                  <a:pt x="4" y="34"/>
                  <a:pt x="4" y="38"/>
                </a:cubicBezTo>
                <a:cubicBezTo>
                  <a:pt x="0" y="68"/>
                  <a:pt x="14" y="96"/>
                  <a:pt x="52" y="134"/>
                </a:cubicBezTo>
                <a:cubicBezTo>
                  <a:pt x="104" y="187"/>
                  <a:pt x="147" y="183"/>
                  <a:pt x="148" y="183"/>
                </a:cubicBezTo>
                <a:cubicBezTo>
                  <a:pt x="152" y="182"/>
                  <a:pt x="156" y="181"/>
                  <a:pt x="160" y="180"/>
                </a:cubicBezTo>
                <a:cubicBezTo>
                  <a:pt x="164" y="178"/>
                  <a:pt x="168" y="176"/>
                  <a:pt x="172" y="173"/>
                </a:cubicBezTo>
                <a:cubicBezTo>
                  <a:pt x="172" y="173"/>
                  <a:pt x="172" y="173"/>
                  <a:pt x="172" y="173"/>
                </a:cubicBezTo>
                <a:cubicBezTo>
                  <a:pt x="180" y="166"/>
                  <a:pt x="180" y="166"/>
                  <a:pt x="180" y="166"/>
                </a:cubicBezTo>
                <a:cubicBezTo>
                  <a:pt x="185" y="160"/>
                  <a:pt x="186" y="151"/>
                  <a:pt x="180" y="145"/>
                </a:cubicBezTo>
                <a:close/>
                <a:moveTo>
                  <a:pt x="180" y="145"/>
                </a:moveTo>
                <a:cubicBezTo>
                  <a:pt x="180" y="145"/>
                  <a:pt x="180" y="145"/>
                  <a:pt x="180" y="145"/>
                </a:cubicBezTo>
              </a:path>
            </a:pathLst>
          </a:custGeom>
          <a:solidFill>
            <a:srgbClr val="FFB500"/>
          </a:solidFill>
          <a:ln>
            <a:noFill/>
          </a:ln>
        </p:spPr>
        <p:txBody>
          <a:bodyPr rot="0" vert="horz" wrap="square" lIns="91440" tIns="45720" rIns="91440" bIns="45720" anchor="t" anchorCtr="0" upright="1">
            <a:noAutofit/>
          </a:bodyPr>
          <a:lstStyle/>
          <a:p>
            <a:endParaRPr lang="en-GB"/>
          </a:p>
        </p:txBody>
      </p:sp>
      <p:sp>
        <p:nvSpPr>
          <p:cNvPr id="11" name="Rectangle 10"/>
          <p:cNvSpPr/>
          <p:nvPr/>
        </p:nvSpPr>
        <p:spPr>
          <a:xfrm>
            <a:off x="5412227" y="1731438"/>
            <a:ext cx="2177538" cy="338554"/>
          </a:xfrm>
          <a:prstGeom prst="rect">
            <a:avLst/>
          </a:prstGeom>
        </p:spPr>
        <p:txBody>
          <a:bodyPr wrap="square">
            <a:spAutoFit/>
          </a:bodyPr>
          <a:lstStyle/>
          <a:p>
            <a:pPr algn="ctr"/>
            <a:r>
              <a:rPr lang="en-US" sz="16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[Phone Number]</a:t>
            </a:r>
          </a:p>
        </p:txBody>
      </p:sp>
      <p:grpSp>
        <p:nvGrpSpPr>
          <p:cNvPr id="12" name="Group 11"/>
          <p:cNvGrpSpPr/>
          <p:nvPr/>
        </p:nvGrpSpPr>
        <p:grpSpPr>
          <a:xfrm>
            <a:off x="6391526" y="3151857"/>
            <a:ext cx="207010" cy="207011"/>
            <a:chOff x="0" y="0"/>
            <a:chExt cx="5727459" cy="5727459"/>
          </a:xfrm>
        </p:grpSpPr>
        <p:sp>
          <p:nvSpPr>
            <p:cNvPr id="13" name="Freeform 12"/>
            <p:cNvSpPr>
              <a:spLocks noEditPoints="1"/>
            </p:cNvSpPr>
            <p:nvPr/>
          </p:nvSpPr>
          <p:spPr bwMode="auto">
            <a:xfrm>
              <a:off x="0" y="0"/>
              <a:ext cx="5727459" cy="5727459"/>
            </a:xfrm>
            <a:custGeom>
              <a:avLst/>
              <a:gdLst>
                <a:gd name="T0" fmla="*/ 787 w 1574"/>
                <a:gd name="T1" fmla="*/ 0 h 1574"/>
                <a:gd name="T2" fmla="*/ 0 w 1574"/>
                <a:gd name="T3" fmla="*/ 787 h 1574"/>
                <a:gd name="T4" fmla="*/ 787 w 1574"/>
                <a:gd name="T5" fmla="*/ 1574 h 1574"/>
                <a:gd name="T6" fmla="*/ 1253 w 1574"/>
                <a:gd name="T7" fmla="*/ 1421 h 1574"/>
                <a:gd name="T8" fmla="*/ 1234 w 1574"/>
                <a:gd name="T9" fmla="*/ 1412 h 1574"/>
                <a:gd name="T10" fmla="*/ 1106 w 1574"/>
                <a:gd name="T11" fmla="*/ 1268 h 1574"/>
                <a:gd name="T12" fmla="*/ 1036 w 1574"/>
                <a:gd name="T13" fmla="*/ 1374 h 1574"/>
                <a:gd name="T14" fmla="*/ 979 w 1574"/>
                <a:gd name="T15" fmla="*/ 1085 h 1574"/>
                <a:gd name="T16" fmla="*/ 1274 w 1574"/>
                <a:gd name="T17" fmla="*/ 1176 h 1574"/>
                <a:gd name="T18" fmla="*/ 1147 w 1574"/>
                <a:gd name="T19" fmla="*/ 1231 h 1574"/>
                <a:gd name="T20" fmla="*/ 1276 w 1574"/>
                <a:gd name="T21" fmla="*/ 1375 h 1574"/>
                <a:gd name="T22" fmla="*/ 1282 w 1574"/>
                <a:gd name="T23" fmla="*/ 1399 h 1574"/>
                <a:gd name="T24" fmla="*/ 1574 w 1574"/>
                <a:gd name="T25" fmla="*/ 787 h 1574"/>
                <a:gd name="T26" fmla="*/ 787 w 1574"/>
                <a:gd name="T27" fmla="*/ 0 h 1574"/>
                <a:gd name="T28" fmla="*/ 787 w 1574"/>
                <a:gd name="T29" fmla="*/ 0 h 1574"/>
                <a:gd name="T30" fmla="*/ 787 w 1574"/>
                <a:gd name="T31" fmla="*/ 0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4" h="1574">
                  <a:moveTo>
                    <a:pt x="787" y="0"/>
                  </a:moveTo>
                  <a:cubicBezTo>
                    <a:pt x="352" y="0"/>
                    <a:pt x="0" y="352"/>
                    <a:pt x="0" y="787"/>
                  </a:cubicBezTo>
                  <a:cubicBezTo>
                    <a:pt x="0" y="1222"/>
                    <a:pt x="352" y="1574"/>
                    <a:pt x="787" y="1574"/>
                  </a:cubicBezTo>
                  <a:cubicBezTo>
                    <a:pt x="962" y="1574"/>
                    <a:pt x="1123" y="1517"/>
                    <a:pt x="1253" y="1421"/>
                  </a:cubicBezTo>
                  <a:cubicBezTo>
                    <a:pt x="1246" y="1420"/>
                    <a:pt x="1240" y="1417"/>
                    <a:pt x="1234" y="1412"/>
                  </a:cubicBezTo>
                  <a:cubicBezTo>
                    <a:pt x="1106" y="1268"/>
                    <a:pt x="1106" y="1268"/>
                    <a:pt x="1106" y="1268"/>
                  </a:cubicBezTo>
                  <a:cubicBezTo>
                    <a:pt x="1036" y="1374"/>
                    <a:pt x="1036" y="1374"/>
                    <a:pt x="1036" y="1374"/>
                  </a:cubicBezTo>
                  <a:cubicBezTo>
                    <a:pt x="979" y="1085"/>
                    <a:pt x="979" y="1085"/>
                    <a:pt x="979" y="1085"/>
                  </a:cubicBezTo>
                  <a:cubicBezTo>
                    <a:pt x="1274" y="1176"/>
                    <a:pt x="1274" y="1176"/>
                    <a:pt x="1274" y="1176"/>
                  </a:cubicBezTo>
                  <a:cubicBezTo>
                    <a:pt x="1147" y="1231"/>
                    <a:pt x="1147" y="1231"/>
                    <a:pt x="1147" y="1231"/>
                  </a:cubicBezTo>
                  <a:cubicBezTo>
                    <a:pt x="1276" y="1375"/>
                    <a:pt x="1276" y="1375"/>
                    <a:pt x="1276" y="1375"/>
                  </a:cubicBezTo>
                  <a:cubicBezTo>
                    <a:pt x="1282" y="1382"/>
                    <a:pt x="1284" y="1390"/>
                    <a:pt x="1282" y="1399"/>
                  </a:cubicBezTo>
                  <a:cubicBezTo>
                    <a:pt x="1460" y="1254"/>
                    <a:pt x="1574" y="1034"/>
                    <a:pt x="1574" y="787"/>
                  </a:cubicBezTo>
                  <a:cubicBezTo>
                    <a:pt x="1574" y="352"/>
                    <a:pt x="1222" y="0"/>
                    <a:pt x="787" y="0"/>
                  </a:cubicBezTo>
                  <a:close/>
                  <a:moveTo>
                    <a:pt x="787" y="0"/>
                  </a:moveTo>
                  <a:cubicBezTo>
                    <a:pt x="787" y="0"/>
                    <a:pt x="787" y="0"/>
                    <a:pt x="787" y="0"/>
                  </a:cubicBezTo>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noEditPoints="1"/>
            </p:cNvSpPr>
            <p:nvPr/>
          </p:nvSpPr>
          <p:spPr bwMode="auto">
            <a:xfrm>
              <a:off x="709448" y="2396359"/>
              <a:ext cx="1408371" cy="1051516"/>
            </a:xfrm>
            <a:custGeom>
              <a:avLst/>
              <a:gdLst>
                <a:gd name="T0" fmla="*/ 562 w 2218"/>
                <a:gd name="T1" fmla="*/ 1060 h 1656"/>
                <a:gd name="T2" fmla="*/ 602 w 2218"/>
                <a:gd name="T3" fmla="*/ 1289 h 1656"/>
                <a:gd name="T4" fmla="*/ 608 w 2218"/>
                <a:gd name="T5" fmla="*/ 1289 h 1656"/>
                <a:gd name="T6" fmla="*/ 659 w 2218"/>
                <a:gd name="T7" fmla="*/ 1060 h 1656"/>
                <a:gd name="T8" fmla="*/ 991 w 2218"/>
                <a:gd name="T9" fmla="*/ 0 h 1656"/>
                <a:gd name="T10" fmla="*/ 1221 w 2218"/>
                <a:gd name="T11" fmla="*/ 0 h 1656"/>
                <a:gd name="T12" fmla="*/ 1553 w 2218"/>
                <a:gd name="T13" fmla="*/ 1060 h 1656"/>
                <a:gd name="T14" fmla="*/ 1610 w 2218"/>
                <a:gd name="T15" fmla="*/ 1312 h 1656"/>
                <a:gd name="T16" fmla="*/ 1616 w 2218"/>
                <a:gd name="T17" fmla="*/ 1312 h 1656"/>
                <a:gd name="T18" fmla="*/ 1668 w 2218"/>
                <a:gd name="T19" fmla="*/ 1060 h 1656"/>
                <a:gd name="T20" fmla="*/ 1931 w 2218"/>
                <a:gd name="T21" fmla="*/ 0 h 1656"/>
                <a:gd name="T22" fmla="*/ 2218 w 2218"/>
                <a:gd name="T23" fmla="*/ 0 h 1656"/>
                <a:gd name="T24" fmla="*/ 1736 w 2218"/>
                <a:gd name="T25" fmla="*/ 1656 h 1656"/>
                <a:gd name="T26" fmla="*/ 1507 w 2218"/>
                <a:gd name="T27" fmla="*/ 1656 h 1656"/>
                <a:gd name="T28" fmla="*/ 1175 w 2218"/>
                <a:gd name="T29" fmla="*/ 636 h 1656"/>
                <a:gd name="T30" fmla="*/ 1106 w 2218"/>
                <a:gd name="T31" fmla="*/ 338 h 1656"/>
                <a:gd name="T32" fmla="*/ 1100 w 2218"/>
                <a:gd name="T33" fmla="*/ 338 h 1656"/>
                <a:gd name="T34" fmla="*/ 1032 w 2218"/>
                <a:gd name="T35" fmla="*/ 636 h 1656"/>
                <a:gd name="T36" fmla="*/ 711 w 2218"/>
                <a:gd name="T37" fmla="*/ 1656 h 1656"/>
                <a:gd name="T38" fmla="*/ 476 w 2218"/>
                <a:gd name="T39" fmla="*/ 1656 h 1656"/>
                <a:gd name="T40" fmla="*/ 0 w 2218"/>
                <a:gd name="T41" fmla="*/ 0 h 1656"/>
                <a:gd name="T42" fmla="*/ 281 w 2218"/>
                <a:gd name="T43" fmla="*/ 0 h 1656"/>
                <a:gd name="T44" fmla="*/ 562 w 2218"/>
                <a:gd name="T45" fmla="*/ 1060 h 1656"/>
                <a:gd name="T46" fmla="*/ 562 w 2218"/>
                <a:gd name="T47" fmla="*/ 1060 h 1656"/>
                <a:gd name="T48" fmla="*/ 562 w 2218"/>
                <a:gd name="T49" fmla="*/ 1060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18" h="1656">
                  <a:moveTo>
                    <a:pt x="562" y="1060"/>
                  </a:moveTo>
                  <a:lnTo>
                    <a:pt x="602" y="1289"/>
                  </a:lnTo>
                  <a:lnTo>
                    <a:pt x="608" y="1289"/>
                  </a:lnTo>
                  <a:lnTo>
                    <a:pt x="659" y="1060"/>
                  </a:lnTo>
                  <a:lnTo>
                    <a:pt x="991" y="0"/>
                  </a:lnTo>
                  <a:lnTo>
                    <a:pt x="1221" y="0"/>
                  </a:lnTo>
                  <a:lnTo>
                    <a:pt x="1553" y="1060"/>
                  </a:lnTo>
                  <a:lnTo>
                    <a:pt x="1610" y="1312"/>
                  </a:lnTo>
                  <a:lnTo>
                    <a:pt x="1616" y="1312"/>
                  </a:lnTo>
                  <a:lnTo>
                    <a:pt x="1668" y="1060"/>
                  </a:lnTo>
                  <a:lnTo>
                    <a:pt x="1931" y="0"/>
                  </a:lnTo>
                  <a:lnTo>
                    <a:pt x="2218" y="0"/>
                  </a:lnTo>
                  <a:lnTo>
                    <a:pt x="1736" y="1656"/>
                  </a:lnTo>
                  <a:lnTo>
                    <a:pt x="1507" y="1656"/>
                  </a:lnTo>
                  <a:lnTo>
                    <a:pt x="1175" y="636"/>
                  </a:lnTo>
                  <a:lnTo>
                    <a:pt x="1106" y="338"/>
                  </a:lnTo>
                  <a:lnTo>
                    <a:pt x="1100" y="338"/>
                  </a:lnTo>
                  <a:lnTo>
                    <a:pt x="1032" y="636"/>
                  </a:lnTo>
                  <a:lnTo>
                    <a:pt x="711" y="1656"/>
                  </a:lnTo>
                  <a:lnTo>
                    <a:pt x="476" y="1656"/>
                  </a:lnTo>
                  <a:lnTo>
                    <a:pt x="0" y="0"/>
                  </a:lnTo>
                  <a:lnTo>
                    <a:pt x="281" y="0"/>
                  </a:lnTo>
                  <a:lnTo>
                    <a:pt x="562" y="1060"/>
                  </a:lnTo>
                  <a:close/>
                  <a:moveTo>
                    <a:pt x="562" y="1060"/>
                  </a:moveTo>
                  <a:lnTo>
                    <a:pt x="562" y="10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noEditPoints="1"/>
            </p:cNvSpPr>
            <p:nvPr/>
          </p:nvSpPr>
          <p:spPr bwMode="auto">
            <a:xfrm>
              <a:off x="867103" y="2554014"/>
              <a:ext cx="1408371" cy="1051516"/>
            </a:xfrm>
            <a:custGeom>
              <a:avLst/>
              <a:gdLst>
                <a:gd name="T0" fmla="*/ 562 w 2218"/>
                <a:gd name="T1" fmla="*/ 1060 h 1656"/>
                <a:gd name="T2" fmla="*/ 602 w 2218"/>
                <a:gd name="T3" fmla="*/ 1289 h 1656"/>
                <a:gd name="T4" fmla="*/ 608 w 2218"/>
                <a:gd name="T5" fmla="*/ 1289 h 1656"/>
                <a:gd name="T6" fmla="*/ 659 w 2218"/>
                <a:gd name="T7" fmla="*/ 1060 h 1656"/>
                <a:gd name="T8" fmla="*/ 991 w 2218"/>
                <a:gd name="T9" fmla="*/ 0 h 1656"/>
                <a:gd name="T10" fmla="*/ 1221 w 2218"/>
                <a:gd name="T11" fmla="*/ 0 h 1656"/>
                <a:gd name="T12" fmla="*/ 1553 w 2218"/>
                <a:gd name="T13" fmla="*/ 1060 h 1656"/>
                <a:gd name="T14" fmla="*/ 1610 w 2218"/>
                <a:gd name="T15" fmla="*/ 1312 h 1656"/>
                <a:gd name="T16" fmla="*/ 1616 w 2218"/>
                <a:gd name="T17" fmla="*/ 1312 h 1656"/>
                <a:gd name="T18" fmla="*/ 1668 w 2218"/>
                <a:gd name="T19" fmla="*/ 1060 h 1656"/>
                <a:gd name="T20" fmla="*/ 1931 w 2218"/>
                <a:gd name="T21" fmla="*/ 0 h 1656"/>
                <a:gd name="T22" fmla="*/ 2218 w 2218"/>
                <a:gd name="T23" fmla="*/ 0 h 1656"/>
                <a:gd name="T24" fmla="*/ 1736 w 2218"/>
                <a:gd name="T25" fmla="*/ 1656 h 1656"/>
                <a:gd name="T26" fmla="*/ 1507 w 2218"/>
                <a:gd name="T27" fmla="*/ 1656 h 1656"/>
                <a:gd name="T28" fmla="*/ 1175 w 2218"/>
                <a:gd name="T29" fmla="*/ 636 h 1656"/>
                <a:gd name="T30" fmla="*/ 1106 w 2218"/>
                <a:gd name="T31" fmla="*/ 338 h 1656"/>
                <a:gd name="T32" fmla="*/ 1100 w 2218"/>
                <a:gd name="T33" fmla="*/ 338 h 1656"/>
                <a:gd name="T34" fmla="*/ 1032 w 2218"/>
                <a:gd name="T35" fmla="*/ 636 h 1656"/>
                <a:gd name="T36" fmla="*/ 711 w 2218"/>
                <a:gd name="T37" fmla="*/ 1656 h 1656"/>
                <a:gd name="T38" fmla="*/ 476 w 2218"/>
                <a:gd name="T39" fmla="*/ 1656 h 1656"/>
                <a:gd name="T40" fmla="*/ 0 w 2218"/>
                <a:gd name="T41" fmla="*/ 0 h 1656"/>
                <a:gd name="T42" fmla="*/ 281 w 2218"/>
                <a:gd name="T43" fmla="*/ 0 h 1656"/>
                <a:gd name="T44" fmla="*/ 562 w 2218"/>
                <a:gd name="T45" fmla="*/ 1060 h 1656"/>
                <a:gd name="T46" fmla="*/ 562 w 2218"/>
                <a:gd name="T47" fmla="*/ 1060 h 1656"/>
                <a:gd name="T48" fmla="*/ 562 w 2218"/>
                <a:gd name="T49" fmla="*/ 1060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18" h="1656">
                  <a:moveTo>
                    <a:pt x="562" y="1060"/>
                  </a:moveTo>
                  <a:lnTo>
                    <a:pt x="602" y="1289"/>
                  </a:lnTo>
                  <a:lnTo>
                    <a:pt x="608" y="1289"/>
                  </a:lnTo>
                  <a:lnTo>
                    <a:pt x="659" y="1060"/>
                  </a:lnTo>
                  <a:lnTo>
                    <a:pt x="991" y="0"/>
                  </a:lnTo>
                  <a:lnTo>
                    <a:pt x="1221" y="0"/>
                  </a:lnTo>
                  <a:lnTo>
                    <a:pt x="1553" y="1060"/>
                  </a:lnTo>
                  <a:lnTo>
                    <a:pt x="1610" y="1312"/>
                  </a:lnTo>
                  <a:lnTo>
                    <a:pt x="1616" y="1312"/>
                  </a:lnTo>
                  <a:lnTo>
                    <a:pt x="1668" y="1060"/>
                  </a:lnTo>
                  <a:lnTo>
                    <a:pt x="1931" y="0"/>
                  </a:lnTo>
                  <a:lnTo>
                    <a:pt x="2218" y="0"/>
                  </a:lnTo>
                  <a:lnTo>
                    <a:pt x="1736" y="1656"/>
                  </a:lnTo>
                  <a:lnTo>
                    <a:pt x="1507" y="1656"/>
                  </a:lnTo>
                  <a:lnTo>
                    <a:pt x="1175" y="636"/>
                  </a:lnTo>
                  <a:lnTo>
                    <a:pt x="1106" y="338"/>
                  </a:lnTo>
                  <a:lnTo>
                    <a:pt x="1100" y="338"/>
                  </a:lnTo>
                  <a:lnTo>
                    <a:pt x="1032" y="636"/>
                  </a:lnTo>
                  <a:lnTo>
                    <a:pt x="711" y="1656"/>
                  </a:lnTo>
                  <a:lnTo>
                    <a:pt x="476" y="1656"/>
                  </a:lnTo>
                  <a:lnTo>
                    <a:pt x="0" y="0"/>
                  </a:lnTo>
                  <a:lnTo>
                    <a:pt x="281" y="0"/>
                  </a:lnTo>
                  <a:lnTo>
                    <a:pt x="562" y="1060"/>
                  </a:lnTo>
                  <a:moveTo>
                    <a:pt x="562" y="1060"/>
                  </a:moveTo>
                  <a:lnTo>
                    <a:pt x="562" y="10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noEditPoints="1"/>
            </p:cNvSpPr>
            <p:nvPr/>
          </p:nvSpPr>
          <p:spPr bwMode="auto">
            <a:xfrm>
              <a:off x="2222938" y="2396359"/>
              <a:ext cx="1407736" cy="1051516"/>
            </a:xfrm>
            <a:custGeom>
              <a:avLst/>
              <a:gdLst>
                <a:gd name="T0" fmla="*/ 561 w 2217"/>
                <a:gd name="T1" fmla="*/ 1060 h 1656"/>
                <a:gd name="T2" fmla="*/ 601 w 2217"/>
                <a:gd name="T3" fmla="*/ 1289 h 1656"/>
                <a:gd name="T4" fmla="*/ 607 w 2217"/>
                <a:gd name="T5" fmla="*/ 1289 h 1656"/>
                <a:gd name="T6" fmla="*/ 659 w 2217"/>
                <a:gd name="T7" fmla="*/ 1060 h 1656"/>
                <a:gd name="T8" fmla="*/ 991 w 2217"/>
                <a:gd name="T9" fmla="*/ 0 h 1656"/>
                <a:gd name="T10" fmla="*/ 1220 w 2217"/>
                <a:gd name="T11" fmla="*/ 0 h 1656"/>
                <a:gd name="T12" fmla="*/ 1558 w 2217"/>
                <a:gd name="T13" fmla="*/ 1060 h 1656"/>
                <a:gd name="T14" fmla="*/ 1610 w 2217"/>
                <a:gd name="T15" fmla="*/ 1312 h 1656"/>
                <a:gd name="T16" fmla="*/ 1616 w 2217"/>
                <a:gd name="T17" fmla="*/ 1312 h 1656"/>
                <a:gd name="T18" fmla="*/ 1667 w 2217"/>
                <a:gd name="T19" fmla="*/ 1060 h 1656"/>
                <a:gd name="T20" fmla="*/ 1936 w 2217"/>
                <a:gd name="T21" fmla="*/ 0 h 1656"/>
                <a:gd name="T22" fmla="*/ 2217 w 2217"/>
                <a:gd name="T23" fmla="*/ 0 h 1656"/>
                <a:gd name="T24" fmla="*/ 1736 w 2217"/>
                <a:gd name="T25" fmla="*/ 1656 h 1656"/>
                <a:gd name="T26" fmla="*/ 1507 w 2217"/>
                <a:gd name="T27" fmla="*/ 1656 h 1656"/>
                <a:gd name="T28" fmla="*/ 1180 w 2217"/>
                <a:gd name="T29" fmla="*/ 636 h 1656"/>
                <a:gd name="T30" fmla="*/ 1106 w 2217"/>
                <a:gd name="T31" fmla="*/ 338 h 1656"/>
                <a:gd name="T32" fmla="*/ 1100 w 2217"/>
                <a:gd name="T33" fmla="*/ 338 h 1656"/>
                <a:gd name="T34" fmla="*/ 1031 w 2217"/>
                <a:gd name="T35" fmla="*/ 636 h 1656"/>
                <a:gd name="T36" fmla="*/ 710 w 2217"/>
                <a:gd name="T37" fmla="*/ 1656 h 1656"/>
                <a:gd name="T38" fmla="*/ 481 w 2217"/>
                <a:gd name="T39" fmla="*/ 1656 h 1656"/>
                <a:gd name="T40" fmla="*/ 0 w 2217"/>
                <a:gd name="T41" fmla="*/ 0 h 1656"/>
                <a:gd name="T42" fmla="*/ 280 w 2217"/>
                <a:gd name="T43" fmla="*/ 0 h 1656"/>
                <a:gd name="T44" fmla="*/ 561 w 2217"/>
                <a:gd name="T45" fmla="*/ 1060 h 1656"/>
                <a:gd name="T46" fmla="*/ 561 w 2217"/>
                <a:gd name="T47" fmla="*/ 1060 h 1656"/>
                <a:gd name="T48" fmla="*/ 561 w 2217"/>
                <a:gd name="T49" fmla="*/ 1060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17" h="1656">
                  <a:moveTo>
                    <a:pt x="561" y="1060"/>
                  </a:moveTo>
                  <a:lnTo>
                    <a:pt x="601" y="1289"/>
                  </a:lnTo>
                  <a:lnTo>
                    <a:pt x="607" y="1289"/>
                  </a:lnTo>
                  <a:lnTo>
                    <a:pt x="659" y="1060"/>
                  </a:lnTo>
                  <a:lnTo>
                    <a:pt x="991" y="0"/>
                  </a:lnTo>
                  <a:lnTo>
                    <a:pt x="1220" y="0"/>
                  </a:lnTo>
                  <a:lnTo>
                    <a:pt x="1558" y="1060"/>
                  </a:lnTo>
                  <a:lnTo>
                    <a:pt x="1610" y="1312"/>
                  </a:lnTo>
                  <a:lnTo>
                    <a:pt x="1616" y="1312"/>
                  </a:lnTo>
                  <a:lnTo>
                    <a:pt x="1667" y="1060"/>
                  </a:lnTo>
                  <a:lnTo>
                    <a:pt x="1936" y="0"/>
                  </a:lnTo>
                  <a:lnTo>
                    <a:pt x="2217" y="0"/>
                  </a:lnTo>
                  <a:lnTo>
                    <a:pt x="1736" y="1656"/>
                  </a:lnTo>
                  <a:lnTo>
                    <a:pt x="1507" y="1656"/>
                  </a:lnTo>
                  <a:lnTo>
                    <a:pt x="1180" y="636"/>
                  </a:lnTo>
                  <a:lnTo>
                    <a:pt x="1106" y="338"/>
                  </a:lnTo>
                  <a:lnTo>
                    <a:pt x="1100" y="338"/>
                  </a:lnTo>
                  <a:lnTo>
                    <a:pt x="1031" y="636"/>
                  </a:lnTo>
                  <a:lnTo>
                    <a:pt x="710" y="1656"/>
                  </a:lnTo>
                  <a:lnTo>
                    <a:pt x="481" y="1656"/>
                  </a:lnTo>
                  <a:lnTo>
                    <a:pt x="0" y="0"/>
                  </a:lnTo>
                  <a:lnTo>
                    <a:pt x="280" y="0"/>
                  </a:lnTo>
                  <a:lnTo>
                    <a:pt x="561" y="1060"/>
                  </a:lnTo>
                  <a:close/>
                  <a:moveTo>
                    <a:pt x="561" y="1060"/>
                  </a:moveTo>
                  <a:lnTo>
                    <a:pt x="561" y="10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noEditPoints="1"/>
            </p:cNvSpPr>
            <p:nvPr/>
          </p:nvSpPr>
          <p:spPr bwMode="auto">
            <a:xfrm>
              <a:off x="2364828" y="2554014"/>
              <a:ext cx="1407736" cy="1051516"/>
            </a:xfrm>
            <a:custGeom>
              <a:avLst/>
              <a:gdLst>
                <a:gd name="T0" fmla="*/ 561 w 2217"/>
                <a:gd name="T1" fmla="*/ 1060 h 1656"/>
                <a:gd name="T2" fmla="*/ 601 w 2217"/>
                <a:gd name="T3" fmla="*/ 1289 h 1656"/>
                <a:gd name="T4" fmla="*/ 607 w 2217"/>
                <a:gd name="T5" fmla="*/ 1289 h 1656"/>
                <a:gd name="T6" fmla="*/ 659 w 2217"/>
                <a:gd name="T7" fmla="*/ 1060 h 1656"/>
                <a:gd name="T8" fmla="*/ 991 w 2217"/>
                <a:gd name="T9" fmla="*/ 0 h 1656"/>
                <a:gd name="T10" fmla="*/ 1220 w 2217"/>
                <a:gd name="T11" fmla="*/ 0 h 1656"/>
                <a:gd name="T12" fmla="*/ 1558 w 2217"/>
                <a:gd name="T13" fmla="*/ 1060 h 1656"/>
                <a:gd name="T14" fmla="*/ 1610 w 2217"/>
                <a:gd name="T15" fmla="*/ 1312 h 1656"/>
                <a:gd name="T16" fmla="*/ 1616 w 2217"/>
                <a:gd name="T17" fmla="*/ 1312 h 1656"/>
                <a:gd name="T18" fmla="*/ 1667 w 2217"/>
                <a:gd name="T19" fmla="*/ 1060 h 1656"/>
                <a:gd name="T20" fmla="*/ 1936 w 2217"/>
                <a:gd name="T21" fmla="*/ 0 h 1656"/>
                <a:gd name="T22" fmla="*/ 2217 w 2217"/>
                <a:gd name="T23" fmla="*/ 0 h 1656"/>
                <a:gd name="T24" fmla="*/ 1736 w 2217"/>
                <a:gd name="T25" fmla="*/ 1656 h 1656"/>
                <a:gd name="T26" fmla="*/ 1507 w 2217"/>
                <a:gd name="T27" fmla="*/ 1656 h 1656"/>
                <a:gd name="T28" fmla="*/ 1180 w 2217"/>
                <a:gd name="T29" fmla="*/ 636 h 1656"/>
                <a:gd name="T30" fmla="*/ 1106 w 2217"/>
                <a:gd name="T31" fmla="*/ 338 h 1656"/>
                <a:gd name="T32" fmla="*/ 1100 w 2217"/>
                <a:gd name="T33" fmla="*/ 338 h 1656"/>
                <a:gd name="T34" fmla="*/ 1031 w 2217"/>
                <a:gd name="T35" fmla="*/ 636 h 1656"/>
                <a:gd name="T36" fmla="*/ 710 w 2217"/>
                <a:gd name="T37" fmla="*/ 1656 h 1656"/>
                <a:gd name="T38" fmla="*/ 481 w 2217"/>
                <a:gd name="T39" fmla="*/ 1656 h 1656"/>
                <a:gd name="T40" fmla="*/ 0 w 2217"/>
                <a:gd name="T41" fmla="*/ 0 h 1656"/>
                <a:gd name="T42" fmla="*/ 280 w 2217"/>
                <a:gd name="T43" fmla="*/ 0 h 1656"/>
                <a:gd name="T44" fmla="*/ 561 w 2217"/>
                <a:gd name="T45" fmla="*/ 1060 h 1656"/>
                <a:gd name="T46" fmla="*/ 561 w 2217"/>
                <a:gd name="T47" fmla="*/ 1060 h 1656"/>
                <a:gd name="T48" fmla="*/ 561 w 2217"/>
                <a:gd name="T49" fmla="*/ 1060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17" h="1656">
                  <a:moveTo>
                    <a:pt x="561" y="1060"/>
                  </a:moveTo>
                  <a:lnTo>
                    <a:pt x="601" y="1289"/>
                  </a:lnTo>
                  <a:lnTo>
                    <a:pt x="607" y="1289"/>
                  </a:lnTo>
                  <a:lnTo>
                    <a:pt x="659" y="1060"/>
                  </a:lnTo>
                  <a:lnTo>
                    <a:pt x="991" y="0"/>
                  </a:lnTo>
                  <a:lnTo>
                    <a:pt x="1220" y="0"/>
                  </a:lnTo>
                  <a:lnTo>
                    <a:pt x="1558" y="1060"/>
                  </a:lnTo>
                  <a:lnTo>
                    <a:pt x="1610" y="1312"/>
                  </a:lnTo>
                  <a:lnTo>
                    <a:pt x="1616" y="1312"/>
                  </a:lnTo>
                  <a:lnTo>
                    <a:pt x="1667" y="1060"/>
                  </a:lnTo>
                  <a:lnTo>
                    <a:pt x="1936" y="0"/>
                  </a:lnTo>
                  <a:lnTo>
                    <a:pt x="2217" y="0"/>
                  </a:lnTo>
                  <a:lnTo>
                    <a:pt x="1736" y="1656"/>
                  </a:lnTo>
                  <a:lnTo>
                    <a:pt x="1507" y="1656"/>
                  </a:lnTo>
                  <a:lnTo>
                    <a:pt x="1180" y="636"/>
                  </a:lnTo>
                  <a:lnTo>
                    <a:pt x="1106" y="338"/>
                  </a:lnTo>
                  <a:lnTo>
                    <a:pt x="1100" y="338"/>
                  </a:lnTo>
                  <a:lnTo>
                    <a:pt x="1031" y="636"/>
                  </a:lnTo>
                  <a:lnTo>
                    <a:pt x="710" y="1656"/>
                  </a:lnTo>
                  <a:lnTo>
                    <a:pt x="481" y="1656"/>
                  </a:lnTo>
                  <a:lnTo>
                    <a:pt x="0" y="0"/>
                  </a:lnTo>
                  <a:lnTo>
                    <a:pt x="280" y="0"/>
                  </a:lnTo>
                  <a:lnTo>
                    <a:pt x="561" y="1060"/>
                  </a:lnTo>
                  <a:moveTo>
                    <a:pt x="561" y="1060"/>
                  </a:moveTo>
                  <a:lnTo>
                    <a:pt x="561" y="10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noEditPoints="1"/>
            </p:cNvSpPr>
            <p:nvPr/>
          </p:nvSpPr>
          <p:spPr bwMode="auto">
            <a:xfrm>
              <a:off x="3720662" y="2396359"/>
              <a:ext cx="1408371" cy="1051516"/>
            </a:xfrm>
            <a:custGeom>
              <a:avLst/>
              <a:gdLst>
                <a:gd name="T0" fmla="*/ 567 w 2218"/>
                <a:gd name="T1" fmla="*/ 1060 h 1656"/>
                <a:gd name="T2" fmla="*/ 607 w 2218"/>
                <a:gd name="T3" fmla="*/ 1289 h 1656"/>
                <a:gd name="T4" fmla="*/ 613 w 2218"/>
                <a:gd name="T5" fmla="*/ 1289 h 1656"/>
                <a:gd name="T6" fmla="*/ 659 w 2218"/>
                <a:gd name="T7" fmla="*/ 1060 h 1656"/>
                <a:gd name="T8" fmla="*/ 997 w 2218"/>
                <a:gd name="T9" fmla="*/ 0 h 1656"/>
                <a:gd name="T10" fmla="*/ 1226 w 2218"/>
                <a:gd name="T11" fmla="*/ 0 h 1656"/>
                <a:gd name="T12" fmla="*/ 1559 w 2218"/>
                <a:gd name="T13" fmla="*/ 1060 h 1656"/>
                <a:gd name="T14" fmla="*/ 1610 w 2218"/>
                <a:gd name="T15" fmla="*/ 1312 h 1656"/>
                <a:gd name="T16" fmla="*/ 1616 w 2218"/>
                <a:gd name="T17" fmla="*/ 1312 h 1656"/>
                <a:gd name="T18" fmla="*/ 1668 w 2218"/>
                <a:gd name="T19" fmla="*/ 1060 h 1656"/>
                <a:gd name="T20" fmla="*/ 1937 w 2218"/>
                <a:gd name="T21" fmla="*/ 0 h 1656"/>
                <a:gd name="T22" fmla="*/ 2218 w 2218"/>
                <a:gd name="T23" fmla="*/ 0 h 1656"/>
                <a:gd name="T24" fmla="*/ 1736 w 2218"/>
                <a:gd name="T25" fmla="*/ 1656 h 1656"/>
                <a:gd name="T26" fmla="*/ 1507 w 2218"/>
                <a:gd name="T27" fmla="*/ 1656 h 1656"/>
                <a:gd name="T28" fmla="*/ 1180 w 2218"/>
                <a:gd name="T29" fmla="*/ 636 h 1656"/>
                <a:gd name="T30" fmla="*/ 1106 w 2218"/>
                <a:gd name="T31" fmla="*/ 338 h 1656"/>
                <a:gd name="T32" fmla="*/ 1106 w 2218"/>
                <a:gd name="T33" fmla="*/ 338 h 1656"/>
                <a:gd name="T34" fmla="*/ 1037 w 2218"/>
                <a:gd name="T35" fmla="*/ 636 h 1656"/>
                <a:gd name="T36" fmla="*/ 716 w 2218"/>
                <a:gd name="T37" fmla="*/ 1656 h 1656"/>
                <a:gd name="T38" fmla="*/ 481 w 2218"/>
                <a:gd name="T39" fmla="*/ 1656 h 1656"/>
                <a:gd name="T40" fmla="*/ 0 w 2218"/>
                <a:gd name="T41" fmla="*/ 0 h 1656"/>
                <a:gd name="T42" fmla="*/ 286 w 2218"/>
                <a:gd name="T43" fmla="*/ 0 h 1656"/>
                <a:gd name="T44" fmla="*/ 567 w 2218"/>
                <a:gd name="T45" fmla="*/ 1060 h 1656"/>
                <a:gd name="T46" fmla="*/ 567 w 2218"/>
                <a:gd name="T47" fmla="*/ 1060 h 1656"/>
                <a:gd name="T48" fmla="*/ 567 w 2218"/>
                <a:gd name="T49" fmla="*/ 1060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18" h="1656">
                  <a:moveTo>
                    <a:pt x="567" y="1060"/>
                  </a:moveTo>
                  <a:lnTo>
                    <a:pt x="607" y="1289"/>
                  </a:lnTo>
                  <a:lnTo>
                    <a:pt x="613" y="1289"/>
                  </a:lnTo>
                  <a:lnTo>
                    <a:pt x="659" y="1060"/>
                  </a:lnTo>
                  <a:lnTo>
                    <a:pt x="997" y="0"/>
                  </a:lnTo>
                  <a:lnTo>
                    <a:pt x="1226" y="0"/>
                  </a:lnTo>
                  <a:lnTo>
                    <a:pt x="1559" y="1060"/>
                  </a:lnTo>
                  <a:lnTo>
                    <a:pt x="1610" y="1312"/>
                  </a:lnTo>
                  <a:lnTo>
                    <a:pt x="1616" y="1312"/>
                  </a:lnTo>
                  <a:lnTo>
                    <a:pt x="1668" y="1060"/>
                  </a:lnTo>
                  <a:lnTo>
                    <a:pt x="1937" y="0"/>
                  </a:lnTo>
                  <a:lnTo>
                    <a:pt x="2218" y="0"/>
                  </a:lnTo>
                  <a:lnTo>
                    <a:pt x="1736" y="1656"/>
                  </a:lnTo>
                  <a:lnTo>
                    <a:pt x="1507" y="1656"/>
                  </a:lnTo>
                  <a:lnTo>
                    <a:pt x="1180" y="636"/>
                  </a:lnTo>
                  <a:lnTo>
                    <a:pt x="1106" y="338"/>
                  </a:lnTo>
                  <a:lnTo>
                    <a:pt x="1106" y="338"/>
                  </a:lnTo>
                  <a:lnTo>
                    <a:pt x="1037" y="636"/>
                  </a:lnTo>
                  <a:lnTo>
                    <a:pt x="716" y="1656"/>
                  </a:lnTo>
                  <a:lnTo>
                    <a:pt x="481" y="1656"/>
                  </a:lnTo>
                  <a:lnTo>
                    <a:pt x="0" y="0"/>
                  </a:lnTo>
                  <a:lnTo>
                    <a:pt x="286" y="0"/>
                  </a:lnTo>
                  <a:lnTo>
                    <a:pt x="567" y="1060"/>
                  </a:lnTo>
                  <a:close/>
                  <a:moveTo>
                    <a:pt x="567" y="1060"/>
                  </a:moveTo>
                  <a:lnTo>
                    <a:pt x="567" y="10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noEditPoints="1"/>
            </p:cNvSpPr>
            <p:nvPr/>
          </p:nvSpPr>
          <p:spPr bwMode="auto">
            <a:xfrm>
              <a:off x="3878317" y="2554014"/>
              <a:ext cx="1408371" cy="1051516"/>
            </a:xfrm>
            <a:custGeom>
              <a:avLst/>
              <a:gdLst>
                <a:gd name="T0" fmla="*/ 567 w 2218"/>
                <a:gd name="T1" fmla="*/ 1060 h 1656"/>
                <a:gd name="T2" fmla="*/ 607 w 2218"/>
                <a:gd name="T3" fmla="*/ 1289 h 1656"/>
                <a:gd name="T4" fmla="*/ 613 w 2218"/>
                <a:gd name="T5" fmla="*/ 1289 h 1656"/>
                <a:gd name="T6" fmla="*/ 659 w 2218"/>
                <a:gd name="T7" fmla="*/ 1060 h 1656"/>
                <a:gd name="T8" fmla="*/ 997 w 2218"/>
                <a:gd name="T9" fmla="*/ 0 h 1656"/>
                <a:gd name="T10" fmla="*/ 1226 w 2218"/>
                <a:gd name="T11" fmla="*/ 0 h 1656"/>
                <a:gd name="T12" fmla="*/ 1559 w 2218"/>
                <a:gd name="T13" fmla="*/ 1060 h 1656"/>
                <a:gd name="T14" fmla="*/ 1610 w 2218"/>
                <a:gd name="T15" fmla="*/ 1312 h 1656"/>
                <a:gd name="T16" fmla="*/ 1616 w 2218"/>
                <a:gd name="T17" fmla="*/ 1312 h 1656"/>
                <a:gd name="T18" fmla="*/ 1668 w 2218"/>
                <a:gd name="T19" fmla="*/ 1060 h 1656"/>
                <a:gd name="T20" fmla="*/ 1937 w 2218"/>
                <a:gd name="T21" fmla="*/ 0 h 1656"/>
                <a:gd name="T22" fmla="*/ 2218 w 2218"/>
                <a:gd name="T23" fmla="*/ 0 h 1656"/>
                <a:gd name="T24" fmla="*/ 1736 w 2218"/>
                <a:gd name="T25" fmla="*/ 1656 h 1656"/>
                <a:gd name="T26" fmla="*/ 1507 w 2218"/>
                <a:gd name="T27" fmla="*/ 1656 h 1656"/>
                <a:gd name="T28" fmla="*/ 1180 w 2218"/>
                <a:gd name="T29" fmla="*/ 636 h 1656"/>
                <a:gd name="T30" fmla="*/ 1106 w 2218"/>
                <a:gd name="T31" fmla="*/ 338 h 1656"/>
                <a:gd name="T32" fmla="*/ 1106 w 2218"/>
                <a:gd name="T33" fmla="*/ 338 h 1656"/>
                <a:gd name="T34" fmla="*/ 1037 w 2218"/>
                <a:gd name="T35" fmla="*/ 636 h 1656"/>
                <a:gd name="T36" fmla="*/ 716 w 2218"/>
                <a:gd name="T37" fmla="*/ 1656 h 1656"/>
                <a:gd name="T38" fmla="*/ 481 w 2218"/>
                <a:gd name="T39" fmla="*/ 1656 h 1656"/>
                <a:gd name="T40" fmla="*/ 0 w 2218"/>
                <a:gd name="T41" fmla="*/ 0 h 1656"/>
                <a:gd name="T42" fmla="*/ 286 w 2218"/>
                <a:gd name="T43" fmla="*/ 0 h 1656"/>
                <a:gd name="T44" fmla="*/ 567 w 2218"/>
                <a:gd name="T45" fmla="*/ 1060 h 1656"/>
                <a:gd name="T46" fmla="*/ 567 w 2218"/>
                <a:gd name="T47" fmla="*/ 1060 h 1656"/>
                <a:gd name="T48" fmla="*/ 567 w 2218"/>
                <a:gd name="T49" fmla="*/ 1060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18" h="1656">
                  <a:moveTo>
                    <a:pt x="567" y="1060"/>
                  </a:moveTo>
                  <a:lnTo>
                    <a:pt x="607" y="1289"/>
                  </a:lnTo>
                  <a:lnTo>
                    <a:pt x="613" y="1289"/>
                  </a:lnTo>
                  <a:lnTo>
                    <a:pt x="659" y="1060"/>
                  </a:lnTo>
                  <a:lnTo>
                    <a:pt x="997" y="0"/>
                  </a:lnTo>
                  <a:lnTo>
                    <a:pt x="1226" y="0"/>
                  </a:lnTo>
                  <a:lnTo>
                    <a:pt x="1559" y="1060"/>
                  </a:lnTo>
                  <a:lnTo>
                    <a:pt x="1610" y="1312"/>
                  </a:lnTo>
                  <a:lnTo>
                    <a:pt x="1616" y="1312"/>
                  </a:lnTo>
                  <a:lnTo>
                    <a:pt x="1668" y="1060"/>
                  </a:lnTo>
                  <a:lnTo>
                    <a:pt x="1937" y="0"/>
                  </a:lnTo>
                  <a:lnTo>
                    <a:pt x="2218" y="0"/>
                  </a:lnTo>
                  <a:lnTo>
                    <a:pt x="1736" y="1656"/>
                  </a:lnTo>
                  <a:lnTo>
                    <a:pt x="1507" y="1656"/>
                  </a:lnTo>
                  <a:lnTo>
                    <a:pt x="1180" y="636"/>
                  </a:lnTo>
                  <a:lnTo>
                    <a:pt x="1106" y="338"/>
                  </a:lnTo>
                  <a:lnTo>
                    <a:pt x="1106" y="338"/>
                  </a:lnTo>
                  <a:lnTo>
                    <a:pt x="1037" y="636"/>
                  </a:lnTo>
                  <a:lnTo>
                    <a:pt x="716" y="1656"/>
                  </a:lnTo>
                  <a:lnTo>
                    <a:pt x="481" y="1656"/>
                  </a:lnTo>
                  <a:lnTo>
                    <a:pt x="0" y="0"/>
                  </a:lnTo>
                  <a:lnTo>
                    <a:pt x="286" y="0"/>
                  </a:lnTo>
                  <a:lnTo>
                    <a:pt x="567" y="1060"/>
                  </a:lnTo>
                  <a:moveTo>
                    <a:pt x="567" y="1060"/>
                  </a:moveTo>
                  <a:lnTo>
                    <a:pt x="567" y="10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grpSp>
      <p:sp>
        <p:nvSpPr>
          <p:cNvPr id="20" name="Rectangle 19"/>
          <p:cNvSpPr/>
          <p:nvPr/>
        </p:nvSpPr>
        <p:spPr>
          <a:xfrm>
            <a:off x="5850379" y="3361491"/>
            <a:ext cx="1301237" cy="338554"/>
          </a:xfrm>
          <a:prstGeom prst="rect">
            <a:avLst/>
          </a:prstGeom>
        </p:spPr>
        <p:txBody>
          <a:bodyPr wrap="square">
            <a:spAutoFit/>
          </a:bodyPr>
          <a:lstStyle/>
          <a:p>
            <a:pPr algn="ctr"/>
            <a:r>
              <a:rPr lang="en-US" sz="16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[Website]</a:t>
            </a:r>
          </a:p>
        </p:txBody>
      </p:sp>
    </p:spTree>
    <p:extLst>
      <p:ext uri="{BB962C8B-B14F-4D97-AF65-F5344CB8AC3E}">
        <p14:creationId xmlns:p14="http://schemas.microsoft.com/office/powerpoint/2010/main" val="67287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800" decel="100000"/>
                                        <p:tgtEl>
                                          <p:spTgt spid="7"/>
                                        </p:tgtEl>
                                      </p:cBhvr>
                                    </p:animEffect>
                                    <p:anim calcmode="lin" valueType="num">
                                      <p:cBhvr>
                                        <p:cTn id="26" dur="800" decel="100000" fill="hold"/>
                                        <p:tgtEl>
                                          <p:spTgt spid="7"/>
                                        </p:tgtEl>
                                        <p:attrNameLst>
                                          <p:attrName>style.rotation</p:attrName>
                                        </p:attrNameLst>
                                      </p:cBhvr>
                                      <p:tavLst>
                                        <p:tav tm="0">
                                          <p:val>
                                            <p:fltVal val="-90"/>
                                          </p:val>
                                        </p:tav>
                                        <p:tav tm="100000">
                                          <p:val>
                                            <p:fltVal val="0"/>
                                          </p:val>
                                        </p:tav>
                                      </p:tavLst>
                                    </p:anim>
                                    <p:anim calcmode="lin" valueType="num">
                                      <p:cBhvr>
                                        <p:cTn id="27" dur="800" decel="100000" fill="hold"/>
                                        <p:tgtEl>
                                          <p:spTgt spid="7"/>
                                        </p:tgtEl>
                                        <p:attrNameLst>
                                          <p:attrName>ppt_x</p:attrName>
                                        </p:attrNameLst>
                                      </p:cBhvr>
                                      <p:tavLst>
                                        <p:tav tm="0">
                                          <p:val>
                                            <p:strVal val="#ppt_x+0.4"/>
                                          </p:val>
                                        </p:tav>
                                        <p:tav tm="100000">
                                          <p:val>
                                            <p:strVal val="#ppt_x-0.05"/>
                                          </p:val>
                                        </p:tav>
                                      </p:tavLst>
                                    </p:anim>
                                    <p:anim calcmode="lin" valueType="num">
                                      <p:cBhvr>
                                        <p:cTn id="28" dur="800" decel="100000" fill="hold"/>
                                        <p:tgtEl>
                                          <p:spTgt spid="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blipFill dpi="0" rotWithShape="1">
            <a:blip r:embed="rId2" cstate="print">
              <a:extLst>
                <a:ext uri="{28A0092B-C50C-407E-A947-70E740481C1C}">
                  <a14:useLocalDpi xmlns:a14="http://schemas.microsoft.com/office/drawing/2010/main" val="0"/>
                </a:ext>
              </a:extLst>
            </a:blip>
            <a:srcRect/>
            <a:stretch>
              <a:fillRect l="-12916" r="-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0" y="0"/>
            <a:ext cx="9144000" cy="516255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3753239" y="1125447"/>
            <a:ext cx="1600201" cy="1600200"/>
            <a:chOff x="0" y="0"/>
            <a:chExt cx="381940" cy="381940"/>
          </a:xfrm>
          <a:solidFill>
            <a:schemeClr val="bg1"/>
          </a:solidFill>
        </p:grpSpPr>
        <p:sp>
          <p:nvSpPr>
            <p:cNvPr id="7" name="Freeform 6"/>
            <p:cNvSpPr>
              <a:spLocks noEditPoints="1"/>
            </p:cNvSpPr>
            <p:nvPr/>
          </p:nvSpPr>
          <p:spPr bwMode="auto">
            <a:xfrm>
              <a:off x="28575" y="28575"/>
              <a:ext cx="322301" cy="322301"/>
            </a:xfrm>
            <a:custGeom>
              <a:avLst/>
              <a:gdLst>
                <a:gd name="T0" fmla="*/ 43 w 86"/>
                <a:gd name="T1" fmla="*/ 0 h 86"/>
                <a:gd name="T2" fmla="*/ 0 w 86"/>
                <a:gd name="T3" fmla="*/ 43 h 86"/>
                <a:gd name="T4" fmla="*/ 25 w 86"/>
                <a:gd name="T5" fmla="*/ 82 h 86"/>
                <a:gd name="T6" fmla="*/ 26 w 86"/>
                <a:gd name="T7" fmla="*/ 56 h 86"/>
                <a:gd name="T8" fmla="*/ 23 w 86"/>
                <a:gd name="T9" fmla="*/ 55 h 86"/>
                <a:gd name="T10" fmla="*/ 14 w 86"/>
                <a:gd name="T11" fmla="*/ 36 h 86"/>
                <a:gd name="T12" fmla="*/ 29 w 86"/>
                <a:gd name="T13" fmla="*/ 18 h 86"/>
                <a:gd name="T14" fmla="*/ 29 w 86"/>
                <a:gd name="T15" fmla="*/ 18 h 86"/>
                <a:gd name="T16" fmla="*/ 44 w 86"/>
                <a:gd name="T17" fmla="*/ 36 h 86"/>
                <a:gd name="T18" fmla="*/ 35 w 86"/>
                <a:gd name="T19" fmla="*/ 55 h 86"/>
                <a:gd name="T20" fmla="*/ 31 w 86"/>
                <a:gd name="T21" fmla="*/ 56 h 86"/>
                <a:gd name="T22" fmla="*/ 33 w 86"/>
                <a:gd name="T23" fmla="*/ 85 h 86"/>
                <a:gd name="T24" fmla="*/ 43 w 86"/>
                <a:gd name="T25" fmla="*/ 86 h 86"/>
                <a:gd name="T26" fmla="*/ 57 w 86"/>
                <a:gd name="T27" fmla="*/ 84 h 86"/>
                <a:gd name="T28" fmla="*/ 58 w 86"/>
                <a:gd name="T29" fmla="*/ 58 h 86"/>
                <a:gd name="T30" fmla="*/ 50 w 86"/>
                <a:gd name="T31" fmla="*/ 52 h 86"/>
                <a:gd name="T32" fmla="*/ 52 w 86"/>
                <a:gd name="T33" fmla="*/ 18 h 86"/>
                <a:gd name="T34" fmla="*/ 54 w 86"/>
                <a:gd name="T35" fmla="*/ 18 h 86"/>
                <a:gd name="T36" fmla="*/ 54 w 86"/>
                <a:gd name="T37" fmla="*/ 47 h 86"/>
                <a:gd name="T38" fmla="*/ 57 w 86"/>
                <a:gd name="T39" fmla="*/ 47 h 86"/>
                <a:gd name="T40" fmla="*/ 57 w 86"/>
                <a:gd name="T41" fmla="*/ 18 h 86"/>
                <a:gd name="T42" fmla="*/ 60 w 86"/>
                <a:gd name="T43" fmla="*/ 18 h 86"/>
                <a:gd name="T44" fmla="*/ 60 w 86"/>
                <a:gd name="T45" fmla="*/ 47 h 86"/>
                <a:gd name="T46" fmla="*/ 63 w 86"/>
                <a:gd name="T47" fmla="*/ 47 h 86"/>
                <a:gd name="T48" fmla="*/ 63 w 86"/>
                <a:gd name="T49" fmla="*/ 18 h 86"/>
                <a:gd name="T50" fmla="*/ 66 w 86"/>
                <a:gd name="T51" fmla="*/ 18 h 86"/>
                <a:gd name="T52" fmla="*/ 66 w 86"/>
                <a:gd name="T53" fmla="*/ 47 h 86"/>
                <a:gd name="T54" fmla="*/ 68 w 86"/>
                <a:gd name="T55" fmla="*/ 47 h 86"/>
                <a:gd name="T56" fmla="*/ 68 w 86"/>
                <a:gd name="T57" fmla="*/ 18 h 86"/>
                <a:gd name="T58" fmla="*/ 70 w 86"/>
                <a:gd name="T59" fmla="*/ 18 h 86"/>
                <a:gd name="T60" fmla="*/ 72 w 86"/>
                <a:gd name="T61" fmla="*/ 52 h 86"/>
                <a:gd name="T62" fmla="*/ 64 w 86"/>
                <a:gd name="T63" fmla="*/ 58 h 86"/>
                <a:gd name="T64" fmla="*/ 64 w 86"/>
                <a:gd name="T65" fmla="*/ 58 h 86"/>
                <a:gd name="T66" fmla="*/ 65 w 86"/>
                <a:gd name="T67" fmla="*/ 81 h 86"/>
                <a:gd name="T68" fmla="*/ 86 w 86"/>
                <a:gd name="T69" fmla="*/ 43 h 86"/>
                <a:gd name="T70" fmla="*/ 43 w 86"/>
                <a:gd name="T71" fmla="*/ 0 h 86"/>
                <a:gd name="T72" fmla="*/ 43 w 86"/>
                <a:gd name="T73" fmla="*/ 0 h 86"/>
                <a:gd name="T74" fmla="*/ 43 w 86"/>
                <a:gd name="T7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6">
                  <a:moveTo>
                    <a:pt x="43" y="0"/>
                  </a:moveTo>
                  <a:cubicBezTo>
                    <a:pt x="19" y="0"/>
                    <a:pt x="0" y="19"/>
                    <a:pt x="0" y="43"/>
                  </a:cubicBezTo>
                  <a:cubicBezTo>
                    <a:pt x="0" y="60"/>
                    <a:pt x="10" y="75"/>
                    <a:pt x="25" y="82"/>
                  </a:cubicBezTo>
                  <a:cubicBezTo>
                    <a:pt x="26" y="56"/>
                    <a:pt x="26" y="56"/>
                    <a:pt x="26" y="56"/>
                  </a:cubicBezTo>
                  <a:cubicBezTo>
                    <a:pt x="26" y="56"/>
                    <a:pt x="23" y="55"/>
                    <a:pt x="23" y="55"/>
                  </a:cubicBezTo>
                  <a:cubicBezTo>
                    <a:pt x="17" y="53"/>
                    <a:pt x="14" y="46"/>
                    <a:pt x="14" y="36"/>
                  </a:cubicBezTo>
                  <a:cubicBezTo>
                    <a:pt x="14" y="27"/>
                    <a:pt x="21" y="18"/>
                    <a:pt x="29" y="18"/>
                  </a:cubicBezTo>
                  <a:cubicBezTo>
                    <a:pt x="29" y="18"/>
                    <a:pt x="29" y="18"/>
                    <a:pt x="29" y="18"/>
                  </a:cubicBezTo>
                  <a:cubicBezTo>
                    <a:pt x="36" y="18"/>
                    <a:pt x="44" y="27"/>
                    <a:pt x="44" y="36"/>
                  </a:cubicBezTo>
                  <a:cubicBezTo>
                    <a:pt x="44" y="46"/>
                    <a:pt x="40" y="53"/>
                    <a:pt x="35" y="55"/>
                  </a:cubicBezTo>
                  <a:cubicBezTo>
                    <a:pt x="34" y="55"/>
                    <a:pt x="31" y="56"/>
                    <a:pt x="31" y="56"/>
                  </a:cubicBezTo>
                  <a:cubicBezTo>
                    <a:pt x="33" y="85"/>
                    <a:pt x="33" y="85"/>
                    <a:pt x="33" y="85"/>
                  </a:cubicBezTo>
                  <a:cubicBezTo>
                    <a:pt x="36" y="86"/>
                    <a:pt x="40" y="86"/>
                    <a:pt x="43" y="86"/>
                  </a:cubicBezTo>
                  <a:cubicBezTo>
                    <a:pt x="48" y="86"/>
                    <a:pt x="53" y="86"/>
                    <a:pt x="57" y="84"/>
                  </a:cubicBezTo>
                  <a:cubicBezTo>
                    <a:pt x="58" y="58"/>
                    <a:pt x="58" y="58"/>
                    <a:pt x="58" y="58"/>
                  </a:cubicBezTo>
                  <a:cubicBezTo>
                    <a:pt x="55" y="57"/>
                    <a:pt x="52" y="55"/>
                    <a:pt x="50" y="52"/>
                  </a:cubicBezTo>
                  <a:cubicBezTo>
                    <a:pt x="48" y="49"/>
                    <a:pt x="52" y="18"/>
                    <a:pt x="52" y="18"/>
                  </a:cubicBezTo>
                  <a:cubicBezTo>
                    <a:pt x="54" y="18"/>
                    <a:pt x="54" y="18"/>
                    <a:pt x="54" y="18"/>
                  </a:cubicBezTo>
                  <a:cubicBezTo>
                    <a:pt x="54" y="47"/>
                    <a:pt x="54" y="47"/>
                    <a:pt x="54" y="47"/>
                  </a:cubicBezTo>
                  <a:cubicBezTo>
                    <a:pt x="57" y="47"/>
                    <a:pt x="57" y="47"/>
                    <a:pt x="57" y="47"/>
                  </a:cubicBezTo>
                  <a:cubicBezTo>
                    <a:pt x="57" y="18"/>
                    <a:pt x="57" y="18"/>
                    <a:pt x="57" y="18"/>
                  </a:cubicBezTo>
                  <a:cubicBezTo>
                    <a:pt x="60" y="18"/>
                    <a:pt x="60" y="18"/>
                    <a:pt x="60" y="18"/>
                  </a:cubicBezTo>
                  <a:cubicBezTo>
                    <a:pt x="60" y="47"/>
                    <a:pt x="60" y="47"/>
                    <a:pt x="60" y="47"/>
                  </a:cubicBezTo>
                  <a:cubicBezTo>
                    <a:pt x="63" y="47"/>
                    <a:pt x="63" y="47"/>
                    <a:pt x="63" y="47"/>
                  </a:cubicBezTo>
                  <a:cubicBezTo>
                    <a:pt x="63" y="18"/>
                    <a:pt x="63" y="18"/>
                    <a:pt x="63" y="18"/>
                  </a:cubicBezTo>
                  <a:cubicBezTo>
                    <a:pt x="66" y="18"/>
                    <a:pt x="66" y="18"/>
                    <a:pt x="66" y="18"/>
                  </a:cubicBezTo>
                  <a:cubicBezTo>
                    <a:pt x="66" y="47"/>
                    <a:pt x="66" y="47"/>
                    <a:pt x="66" y="47"/>
                  </a:cubicBezTo>
                  <a:cubicBezTo>
                    <a:pt x="68" y="47"/>
                    <a:pt x="68" y="47"/>
                    <a:pt x="68" y="47"/>
                  </a:cubicBezTo>
                  <a:cubicBezTo>
                    <a:pt x="68" y="18"/>
                    <a:pt x="68" y="18"/>
                    <a:pt x="68" y="18"/>
                  </a:cubicBezTo>
                  <a:cubicBezTo>
                    <a:pt x="70" y="18"/>
                    <a:pt x="70" y="18"/>
                    <a:pt x="70" y="18"/>
                  </a:cubicBezTo>
                  <a:cubicBezTo>
                    <a:pt x="70" y="18"/>
                    <a:pt x="74" y="49"/>
                    <a:pt x="72" y="52"/>
                  </a:cubicBezTo>
                  <a:cubicBezTo>
                    <a:pt x="70" y="55"/>
                    <a:pt x="67" y="57"/>
                    <a:pt x="64" y="58"/>
                  </a:cubicBezTo>
                  <a:cubicBezTo>
                    <a:pt x="64" y="58"/>
                    <a:pt x="64" y="58"/>
                    <a:pt x="64" y="58"/>
                  </a:cubicBezTo>
                  <a:cubicBezTo>
                    <a:pt x="65" y="81"/>
                    <a:pt x="65" y="81"/>
                    <a:pt x="65" y="81"/>
                  </a:cubicBezTo>
                  <a:cubicBezTo>
                    <a:pt x="78" y="73"/>
                    <a:pt x="86" y="59"/>
                    <a:pt x="86" y="43"/>
                  </a:cubicBezTo>
                  <a:cubicBezTo>
                    <a:pt x="86" y="19"/>
                    <a:pt x="67" y="0"/>
                    <a:pt x="43" y="0"/>
                  </a:cubicBezTo>
                  <a:close/>
                  <a:moveTo>
                    <a:pt x="43" y="0"/>
                  </a:moveTo>
                  <a:cubicBezTo>
                    <a:pt x="43" y="0"/>
                    <a:pt x="43" y="0"/>
                    <a:pt x="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Freeform 7"/>
            <p:cNvSpPr>
              <a:spLocks noEditPoints="1"/>
            </p:cNvSpPr>
            <p:nvPr/>
          </p:nvSpPr>
          <p:spPr bwMode="auto">
            <a:xfrm>
              <a:off x="0" y="0"/>
              <a:ext cx="381940" cy="381940"/>
            </a:xfrm>
            <a:custGeom>
              <a:avLst/>
              <a:gdLst>
                <a:gd name="T0" fmla="*/ 51 w 102"/>
                <a:gd name="T1" fmla="*/ 0 h 102"/>
                <a:gd name="T2" fmla="*/ 0 w 102"/>
                <a:gd name="T3" fmla="*/ 51 h 102"/>
                <a:gd name="T4" fmla="*/ 51 w 102"/>
                <a:gd name="T5" fmla="*/ 102 h 102"/>
                <a:gd name="T6" fmla="*/ 102 w 102"/>
                <a:gd name="T7" fmla="*/ 51 h 102"/>
                <a:gd name="T8" fmla="*/ 51 w 102"/>
                <a:gd name="T9" fmla="*/ 0 h 102"/>
                <a:gd name="T10" fmla="*/ 51 w 102"/>
                <a:gd name="T11" fmla="*/ 99 h 102"/>
                <a:gd name="T12" fmla="*/ 4 w 102"/>
                <a:gd name="T13" fmla="*/ 51 h 102"/>
                <a:gd name="T14" fmla="*/ 51 w 102"/>
                <a:gd name="T15" fmla="*/ 4 h 102"/>
                <a:gd name="T16" fmla="*/ 99 w 102"/>
                <a:gd name="T17" fmla="*/ 51 h 102"/>
                <a:gd name="T18" fmla="*/ 51 w 102"/>
                <a:gd name="T19" fmla="*/ 99 h 102"/>
                <a:gd name="T20" fmla="*/ 51 w 102"/>
                <a:gd name="T21" fmla="*/ 99 h 102"/>
                <a:gd name="T22" fmla="*/ 51 w 102"/>
                <a:gd name="T23" fmla="*/ 9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02">
                  <a:moveTo>
                    <a:pt x="51" y="0"/>
                  </a:moveTo>
                  <a:cubicBezTo>
                    <a:pt x="23" y="0"/>
                    <a:pt x="0" y="23"/>
                    <a:pt x="0" y="51"/>
                  </a:cubicBezTo>
                  <a:cubicBezTo>
                    <a:pt x="0" y="79"/>
                    <a:pt x="23" y="102"/>
                    <a:pt x="51" y="102"/>
                  </a:cubicBezTo>
                  <a:cubicBezTo>
                    <a:pt x="79" y="102"/>
                    <a:pt x="102" y="79"/>
                    <a:pt x="102" y="51"/>
                  </a:cubicBezTo>
                  <a:cubicBezTo>
                    <a:pt x="102" y="23"/>
                    <a:pt x="79" y="0"/>
                    <a:pt x="51" y="0"/>
                  </a:cubicBezTo>
                  <a:close/>
                  <a:moveTo>
                    <a:pt x="51" y="99"/>
                  </a:moveTo>
                  <a:cubicBezTo>
                    <a:pt x="25" y="99"/>
                    <a:pt x="4" y="77"/>
                    <a:pt x="4" y="51"/>
                  </a:cubicBezTo>
                  <a:cubicBezTo>
                    <a:pt x="4" y="25"/>
                    <a:pt x="25" y="4"/>
                    <a:pt x="51" y="4"/>
                  </a:cubicBezTo>
                  <a:cubicBezTo>
                    <a:pt x="77" y="4"/>
                    <a:pt x="99" y="25"/>
                    <a:pt x="99" y="51"/>
                  </a:cubicBezTo>
                  <a:cubicBezTo>
                    <a:pt x="99" y="77"/>
                    <a:pt x="77" y="99"/>
                    <a:pt x="51" y="99"/>
                  </a:cubicBezTo>
                  <a:close/>
                  <a:moveTo>
                    <a:pt x="51" y="99"/>
                  </a:moveTo>
                  <a:cubicBezTo>
                    <a:pt x="51" y="99"/>
                    <a:pt x="51" y="99"/>
                    <a:pt x="51" y="99"/>
                  </a:cubicBezTo>
                </a:path>
              </a:pathLst>
            </a:custGeom>
            <a:solidFill>
              <a:srgbClr val="FFB500"/>
            </a:solidFill>
            <a:ln w="9525">
              <a:noFill/>
              <a:round/>
              <a:headEnd/>
              <a:tailEnd/>
            </a:ln>
          </p:spPr>
          <p:txBody>
            <a:bodyPr rot="0" vert="horz" wrap="square" lIns="91440" tIns="45720" rIns="91440" bIns="45720" anchor="t" anchorCtr="0" upright="1">
              <a:noAutofit/>
            </a:bodyPr>
            <a:lstStyle/>
            <a:p>
              <a:endParaRPr lang="en-GB"/>
            </a:p>
          </p:txBody>
        </p:sp>
      </p:grpSp>
      <p:sp>
        <p:nvSpPr>
          <p:cNvPr id="9" name="TextBox 8"/>
          <p:cNvSpPr txBox="1"/>
          <p:nvPr/>
        </p:nvSpPr>
        <p:spPr>
          <a:xfrm>
            <a:off x="2330046" y="2715220"/>
            <a:ext cx="4446587" cy="923330"/>
          </a:xfrm>
          <a:prstGeom prst="rect">
            <a:avLst/>
          </a:prstGeom>
          <a:noFill/>
        </p:spPr>
        <p:txBody>
          <a:bodyPr wrap="square" rtlCol="0">
            <a:spAutoFit/>
          </a:bodyPr>
          <a:lstStyle/>
          <a:p>
            <a:pPr algn="ctr"/>
            <a:r>
              <a:rPr lang="en-US" sz="5400" dirty="0">
                <a:solidFill>
                  <a:srgbClr val="FFB500"/>
                </a:solidFill>
                <a:latin typeface="Lato" panose="020F0502020204030203" pitchFamily="34" charset="0"/>
                <a:ea typeface="Lato" panose="020F0502020204030203" pitchFamily="34" charset="0"/>
                <a:cs typeface="Lato" panose="020F0502020204030203" pitchFamily="34" charset="0"/>
              </a:rPr>
              <a:t>Thank You</a:t>
            </a:r>
          </a:p>
        </p:txBody>
      </p:sp>
      <p:cxnSp>
        <p:nvCxnSpPr>
          <p:cNvPr id="10" name="Straight Connector 9"/>
          <p:cNvCxnSpPr/>
          <p:nvPr/>
        </p:nvCxnSpPr>
        <p:spPr>
          <a:xfrm>
            <a:off x="3044579" y="3638550"/>
            <a:ext cx="3017520" cy="0"/>
          </a:xfrm>
          <a:prstGeom prst="line">
            <a:avLst/>
          </a:prstGeom>
          <a:ln>
            <a:solidFill>
              <a:srgbClr val="FFB5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47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800" decel="100000"/>
                                        <p:tgtEl>
                                          <p:spTgt spid="6"/>
                                        </p:tgtEl>
                                      </p:cBhvr>
                                    </p:animEffect>
                                    <p:anim calcmode="lin" valueType="num">
                                      <p:cBhvr>
                                        <p:cTn id="24" dur="800" decel="100000" fill="hold"/>
                                        <p:tgtEl>
                                          <p:spTgt spid="6"/>
                                        </p:tgtEl>
                                        <p:attrNameLst>
                                          <p:attrName>style.rotation</p:attrName>
                                        </p:attrNameLst>
                                      </p:cBhvr>
                                      <p:tavLst>
                                        <p:tav tm="0">
                                          <p:val>
                                            <p:fltVal val="-90"/>
                                          </p:val>
                                        </p:tav>
                                        <p:tav tm="100000">
                                          <p:val>
                                            <p:fltVal val="0"/>
                                          </p:val>
                                        </p:tav>
                                      </p:tavLst>
                                    </p:anim>
                                    <p:anim calcmode="lin" valueType="num">
                                      <p:cBhvr>
                                        <p:cTn id="25" dur="800" decel="100000" fill="hold"/>
                                        <p:tgtEl>
                                          <p:spTgt spid="6"/>
                                        </p:tgtEl>
                                        <p:attrNameLst>
                                          <p:attrName>ppt_x</p:attrName>
                                        </p:attrNameLst>
                                      </p:cBhvr>
                                      <p:tavLst>
                                        <p:tav tm="0">
                                          <p:val>
                                            <p:strVal val="#ppt_x+0.4"/>
                                          </p:val>
                                        </p:tav>
                                        <p:tav tm="100000">
                                          <p:val>
                                            <p:strVal val="#ppt_x-0.05"/>
                                          </p:val>
                                        </p:tav>
                                      </p:tavLst>
                                    </p:anim>
                                    <p:anim calcmode="lin" valueType="num">
                                      <p:cBhvr>
                                        <p:cTn id="26" dur="800" decel="100000" fill="hold"/>
                                        <p:tgtEl>
                                          <p:spTgt spid="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800" decel="100000"/>
                                        <p:tgtEl>
                                          <p:spTgt spid="9"/>
                                        </p:tgtEl>
                                      </p:cBhvr>
                                    </p:animEffect>
                                    <p:anim calcmode="lin" valueType="num">
                                      <p:cBhvr>
                                        <p:cTn id="32" dur="800" decel="100000" fill="hold"/>
                                        <p:tgtEl>
                                          <p:spTgt spid="9"/>
                                        </p:tgtEl>
                                        <p:attrNameLst>
                                          <p:attrName>style.rotation</p:attrName>
                                        </p:attrNameLst>
                                      </p:cBhvr>
                                      <p:tavLst>
                                        <p:tav tm="0">
                                          <p:val>
                                            <p:fltVal val="-90"/>
                                          </p:val>
                                        </p:tav>
                                        <p:tav tm="100000">
                                          <p:val>
                                            <p:fltVal val="0"/>
                                          </p:val>
                                        </p:tav>
                                      </p:tavLst>
                                    </p:anim>
                                    <p:anim calcmode="lin" valueType="num">
                                      <p:cBhvr>
                                        <p:cTn id="33" dur="800" decel="100000" fill="hold"/>
                                        <p:tgtEl>
                                          <p:spTgt spid="9"/>
                                        </p:tgtEl>
                                        <p:attrNameLst>
                                          <p:attrName>ppt_x</p:attrName>
                                        </p:attrNameLst>
                                      </p:cBhvr>
                                      <p:tavLst>
                                        <p:tav tm="0">
                                          <p:val>
                                            <p:strVal val="#ppt_x+0.4"/>
                                          </p:val>
                                        </p:tav>
                                        <p:tav tm="100000">
                                          <p:val>
                                            <p:strVal val="#ppt_x-0.05"/>
                                          </p:val>
                                        </p:tav>
                                      </p:tavLst>
                                    </p:anim>
                                    <p:anim calcmode="lin" valueType="num">
                                      <p:cBhvr>
                                        <p:cTn id="34" dur="800" decel="100000" fill="hold"/>
                                        <p:tgtEl>
                                          <p:spTgt spid="9"/>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blipFill dpi="0" rotWithShape="1">
            <a:blip r:embed="rId2" cstate="print">
              <a:extLst>
                <a:ext uri="{28A0092B-C50C-407E-A947-70E740481C1C}">
                  <a14:useLocalDpi xmlns:a14="http://schemas.microsoft.com/office/drawing/2010/main" val="0"/>
                </a:ext>
              </a:extLst>
            </a:blip>
            <a:srcRect/>
            <a:stretch>
              <a:fillRect l="-13651" t="-423" r="-12381" b="-4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96400" cy="5143500"/>
          </a:xfrm>
          <a:prstGeom prst="rect">
            <a:avLst/>
          </a:prstGeom>
        </p:spPr>
      </p:pic>
      <p:sp>
        <p:nvSpPr>
          <p:cNvPr id="5" name="Rectangle 4"/>
          <p:cNvSpPr/>
          <p:nvPr/>
        </p:nvSpPr>
        <p:spPr>
          <a:xfrm>
            <a:off x="0" y="0"/>
            <a:ext cx="9296400"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381000" y="2377896"/>
            <a:ext cx="8534400" cy="2479854"/>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657645" y="367942"/>
            <a:ext cx="6009019" cy="830997"/>
          </a:xfrm>
          <a:prstGeom prst="rect">
            <a:avLst/>
          </a:prstGeom>
          <a:noFill/>
        </p:spPr>
        <p:txBody>
          <a:bodyPr wrap="square" rtlCol="0">
            <a:spAutoFit/>
          </a:bodyPr>
          <a:lstStyle/>
          <a:p>
            <a:pPr algn="ctr"/>
            <a:r>
              <a:rPr lang="en-US" sz="4800" kern="1800" dirty="0">
                <a:solidFill>
                  <a:srgbClr val="FFB500"/>
                </a:solidFill>
                <a:latin typeface="Lato" panose="020F0502020204030203" pitchFamily="34" charset="0"/>
                <a:ea typeface="Open Sans" panose="020B0606030504020204" pitchFamily="34" charset="0"/>
                <a:cs typeface="Open Sans" panose="020B0606030504020204" pitchFamily="34" charset="0"/>
              </a:rPr>
              <a:t>Welcome To Foodlish</a:t>
            </a:r>
          </a:p>
        </p:txBody>
      </p:sp>
      <p:sp>
        <p:nvSpPr>
          <p:cNvPr id="21" name="TextBox 20"/>
          <p:cNvSpPr txBox="1"/>
          <p:nvPr/>
        </p:nvSpPr>
        <p:spPr>
          <a:xfrm>
            <a:off x="494141" y="3059490"/>
            <a:ext cx="8308119" cy="1569660"/>
          </a:xfrm>
          <a:prstGeom prst="rect">
            <a:avLst/>
          </a:prstGeom>
          <a:noFill/>
        </p:spPr>
        <p:txBody>
          <a:bodyPr wrap="square" rtlCol="0">
            <a:spAutoFit/>
          </a:bodyPr>
          <a:lstStyle/>
          <a:p>
            <a:pPr algn="ctr">
              <a:lnSpc>
                <a:spcPct val="150000"/>
              </a:lnSpc>
            </a:pPr>
            <a:r>
              <a:rPr lang="en-US" sz="1600" dirty="0">
                <a:solidFill>
                  <a:schemeClr val="bg1"/>
                </a:solidFill>
                <a:latin typeface="Lato" pitchFamily="34" charset="0"/>
                <a:ea typeface="Open Sans" panose="020B0606030504020204" pitchFamily="34" charset="0"/>
                <a:cs typeface="Open Sans" panose="020B0606030504020204" pitchFamily="34" charset="0"/>
              </a:rPr>
              <a:t>“</a:t>
            </a:r>
            <a:r>
              <a:rPr lang="en-US" sz="1600" dirty="0" err="1">
                <a:solidFill>
                  <a:schemeClr val="bg1"/>
                </a:solidFill>
                <a:latin typeface="Lato" pitchFamily="34" charset="0"/>
                <a:ea typeface="Open Sans" panose="020B0606030504020204" pitchFamily="34" charset="0"/>
                <a:cs typeface="Open Sans" panose="020B0606030504020204" pitchFamily="34" charset="0"/>
              </a:rPr>
              <a:t>Lorem</a:t>
            </a:r>
            <a:r>
              <a:rPr lang="en-US" sz="1600" dirty="0">
                <a:solidFill>
                  <a:schemeClr val="bg1"/>
                </a:solidFill>
                <a:latin typeface="Lato" pitchFamily="34" charset="0"/>
                <a:ea typeface="Open Sans" panose="020B0606030504020204" pitchFamily="34" charset="0"/>
                <a:cs typeface="Open Sans" panose="020B0606030504020204" pitchFamily="34" charset="0"/>
              </a:rPr>
              <a:t> </a:t>
            </a:r>
            <a:r>
              <a:rPr lang="en-US" sz="1600" dirty="0" err="1">
                <a:solidFill>
                  <a:schemeClr val="bg1"/>
                </a:solidFill>
                <a:latin typeface="Lato" pitchFamily="34" charset="0"/>
                <a:ea typeface="Open Sans" panose="020B0606030504020204" pitchFamily="34" charset="0"/>
                <a:cs typeface="Open Sans" panose="020B0606030504020204" pitchFamily="34" charset="0"/>
              </a:rPr>
              <a:t>Ipsum</a:t>
            </a:r>
            <a:r>
              <a:rPr lang="en-US" sz="1600" dirty="0">
                <a:solidFill>
                  <a:schemeClr val="bg1"/>
                </a:solidFill>
                <a:latin typeface="Lato" pitchFamily="34" charset="0"/>
                <a:ea typeface="Open Sans" panose="020B0606030504020204" pitchFamily="34" charset="0"/>
                <a:cs typeface="Open Sans" panose="020B0606030504020204" pitchFamily="34" charset="0"/>
              </a:rPr>
              <a:t> is simply dummy text of the printing and typesetting industry. </a:t>
            </a:r>
            <a:r>
              <a:rPr lang="en-US" sz="1600" dirty="0" err="1">
                <a:solidFill>
                  <a:schemeClr val="bg1"/>
                </a:solidFill>
                <a:latin typeface="Lato" pitchFamily="34" charset="0"/>
                <a:ea typeface="Open Sans" panose="020B0606030504020204" pitchFamily="34" charset="0"/>
                <a:cs typeface="Open Sans" panose="020B0606030504020204" pitchFamily="34" charset="0"/>
              </a:rPr>
              <a:t>Lorem</a:t>
            </a:r>
            <a:r>
              <a:rPr lang="en-US" sz="1600" dirty="0">
                <a:solidFill>
                  <a:schemeClr val="bg1"/>
                </a:solidFill>
                <a:latin typeface="Lato" pitchFamily="34" charset="0"/>
                <a:ea typeface="Open Sans" panose="020B0606030504020204" pitchFamily="34" charset="0"/>
                <a:cs typeface="Open Sans" panose="020B0606030504020204" pitchFamily="34" charset="0"/>
              </a:rPr>
              <a:t> </a:t>
            </a:r>
            <a:r>
              <a:rPr lang="en-US" sz="1600" dirty="0" err="1">
                <a:solidFill>
                  <a:schemeClr val="bg1"/>
                </a:solidFill>
                <a:latin typeface="Lato" pitchFamily="34" charset="0"/>
                <a:ea typeface="Open Sans" panose="020B0606030504020204" pitchFamily="34" charset="0"/>
                <a:cs typeface="Open Sans" panose="020B0606030504020204" pitchFamily="34" charset="0"/>
              </a:rPr>
              <a:t>Ipsum</a:t>
            </a:r>
            <a:r>
              <a:rPr lang="en-US" sz="1600" dirty="0">
                <a:solidFill>
                  <a:schemeClr val="bg1"/>
                </a:solidFill>
                <a:latin typeface="Lato" pitchFamily="34" charset="0"/>
                <a:ea typeface="Open Sans" panose="020B0606030504020204" pitchFamily="34" charset="0"/>
                <a:cs typeface="Open Sans" panose="020B0606030504020204" pitchFamily="34" charset="0"/>
              </a:rPr>
              <a:t> has been the industry's standard dummy text ever since the 1500s, when an unknown printer took a galley  type and scrambled it to make a type specimen book. It has survived not only five centuries.”</a:t>
            </a:r>
          </a:p>
        </p:txBody>
      </p:sp>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t="1555" b="21573"/>
          <a:stretch/>
        </p:blipFill>
        <p:spPr>
          <a:xfrm>
            <a:off x="4000941" y="1762543"/>
            <a:ext cx="1294518" cy="1230703"/>
          </a:xfrm>
          <a:prstGeom prst="flowChartConnector">
            <a:avLst/>
          </a:prstGeom>
        </p:spPr>
      </p:pic>
      <p:cxnSp>
        <p:nvCxnSpPr>
          <p:cNvPr id="23" name="Straight Connector 22"/>
          <p:cNvCxnSpPr/>
          <p:nvPr/>
        </p:nvCxnSpPr>
        <p:spPr>
          <a:xfrm>
            <a:off x="3520442" y="1428750"/>
            <a:ext cx="2103120" cy="0"/>
          </a:xfrm>
          <a:prstGeom prst="line">
            <a:avLst/>
          </a:prstGeom>
          <a:ln>
            <a:solidFill>
              <a:srgbClr val="FFB5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38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9" grpId="0" animBg="1"/>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6036" y="1179614"/>
            <a:ext cx="5816164" cy="1569660"/>
          </a:xfrm>
          <a:prstGeom prst="rect">
            <a:avLst/>
          </a:prstGeom>
        </p:spPr>
        <p:txBody>
          <a:bodyPr wrap="square">
            <a:spAutoFit/>
          </a:bodyPr>
          <a:lstStyle/>
          <a:p>
            <a:pPr algn="just">
              <a:lnSpc>
                <a:spcPct val="150000"/>
              </a:lnSpc>
            </a:pPr>
            <a:r>
              <a:rPr lang="en-U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Foodlish</a:t>
            </a:r>
            <a:r>
              <a:rPr lang="en-US" sz="1600" b="0" i="0" u="none" strike="noStrike" dirty="0">
                <a:solidFill>
                  <a:schemeClr val="tx1">
                    <a:lumMod val="85000"/>
                    <a:lumOff val="15000"/>
                  </a:schemeClr>
                </a:solidFill>
                <a:effectLst/>
                <a:latin typeface="Lato" panose="020F0502020204030203" pitchFamily="34" charset="0"/>
                <a:ea typeface="Lato" panose="020F0502020204030203" pitchFamily="34" charset="0"/>
                <a:cs typeface="Lato" panose="020F0502020204030203" pitchFamily="34" charset="0"/>
              </a:rPr>
              <a:t> is a vegan dessert, food and beverage restaurant based in Kings, New York. It that has been operating since 2010 and was founded by Victor Marshall who was a culinary arts student before starting the company.</a:t>
            </a:r>
            <a:endParaRPr lang="en-US" sz="1600" b="0" dirty="0">
              <a:solidFill>
                <a:schemeClr val="tx1">
                  <a:lumMod val="85000"/>
                  <a:lumOff val="15000"/>
                </a:schemeClr>
              </a:solidFill>
              <a:effectLst/>
              <a:latin typeface="Lato" panose="020F0502020204030203" pitchFamily="34" charset="0"/>
              <a:ea typeface="Lato" panose="020F0502020204030203" pitchFamily="34" charset="0"/>
              <a:cs typeface="Lato" panose="020F0502020204030203" pitchFamily="34" charset="0"/>
            </a:endParaRPr>
          </a:p>
        </p:txBody>
      </p:sp>
      <p:sp>
        <p:nvSpPr>
          <p:cNvPr id="10" name="Rectangle 9"/>
          <p:cNvSpPr/>
          <p:nvPr/>
        </p:nvSpPr>
        <p:spPr>
          <a:xfrm>
            <a:off x="368917" y="285750"/>
            <a:ext cx="2256972" cy="584775"/>
          </a:xfrm>
          <a:prstGeom prst="rect">
            <a:avLst/>
          </a:prstGeom>
        </p:spPr>
        <p:txBody>
          <a:bodyPr wrap="square">
            <a:spAutoFit/>
          </a:bodyPr>
          <a:lstStyle/>
          <a:p>
            <a:r>
              <a:rPr lang="en-US" sz="3200" b="0" i="0" u="none" strike="noStrike" dirty="0">
                <a:solidFill>
                  <a:srgbClr val="FFB500"/>
                </a:solidFill>
                <a:effectLst/>
                <a:latin typeface="Lato" panose="020F0502020204030203" pitchFamily="34" charset="0"/>
                <a:ea typeface="Lato" panose="020F0502020204030203" pitchFamily="34" charset="0"/>
                <a:cs typeface="Lato" panose="020F0502020204030203" pitchFamily="34" charset="0"/>
              </a:rPr>
              <a:t>About Us</a:t>
            </a:r>
            <a:endParaRPr lang="en-GB" sz="3200" dirty="0">
              <a:solidFill>
                <a:srgbClr val="FFB500"/>
              </a:solidFill>
              <a:latin typeface="Lato" panose="020F0502020204030203" pitchFamily="34" charset="0"/>
              <a:ea typeface="Lato" panose="020F0502020204030203" pitchFamily="34" charset="0"/>
              <a:cs typeface="Lato" panose="020F0502020204030203" pitchFamily="34" charset="0"/>
            </a:endParaRPr>
          </a:p>
        </p:txBody>
      </p:sp>
      <p:cxnSp>
        <p:nvCxnSpPr>
          <p:cNvPr id="11" name="Straight Connector 10"/>
          <p:cNvCxnSpPr/>
          <p:nvPr/>
        </p:nvCxnSpPr>
        <p:spPr>
          <a:xfrm>
            <a:off x="446191" y="1047750"/>
            <a:ext cx="2103120" cy="0"/>
          </a:xfrm>
          <a:prstGeom prst="line">
            <a:avLst/>
          </a:prstGeom>
          <a:ln>
            <a:solidFill>
              <a:srgbClr val="FFB500"/>
            </a:solidFill>
          </a:ln>
        </p:spPr>
        <p:style>
          <a:lnRef idx="1">
            <a:schemeClr val="accent1"/>
          </a:lnRef>
          <a:fillRef idx="0">
            <a:schemeClr val="accent1"/>
          </a:fillRef>
          <a:effectRef idx="0">
            <a:schemeClr val="accent1"/>
          </a:effectRef>
          <a:fontRef idx="minor">
            <a:schemeClr val="tx1"/>
          </a:fontRef>
        </p:style>
      </p:cxnSp>
      <p:sp>
        <p:nvSpPr>
          <p:cNvPr id="12" name="Chord 11"/>
          <p:cNvSpPr/>
          <p:nvPr/>
        </p:nvSpPr>
        <p:spPr>
          <a:xfrm rot="12021626">
            <a:off x="-696442" y="2942108"/>
            <a:ext cx="2061029" cy="2061029"/>
          </a:xfrm>
          <a:prstGeom prst="chord">
            <a:avLst>
              <a:gd name="adj1" fmla="val 2943872"/>
              <a:gd name="adj2" fmla="val 1620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hord 12"/>
          <p:cNvSpPr/>
          <p:nvPr/>
        </p:nvSpPr>
        <p:spPr>
          <a:xfrm rot="9578374" flipH="1">
            <a:off x="6169756" y="664306"/>
            <a:ext cx="4469885" cy="4469885"/>
          </a:xfrm>
          <a:prstGeom prst="chord">
            <a:avLst>
              <a:gd name="adj1" fmla="val 2943872"/>
              <a:gd name="adj2" fmla="val 16200000"/>
            </a:avLst>
          </a:prstGeom>
          <a:blipFill dpi="0" rotWithShape="0">
            <a:blip r:embed="rId2" cstate="print">
              <a:extLst>
                <a:ext uri="{28A0092B-C50C-407E-A947-70E740481C1C}">
                  <a14:useLocalDpi xmlns:a14="http://schemas.microsoft.com/office/drawing/2010/main" val="0"/>
                </a:ext>
              </a:extLst>
            </a:blip>
            <a:srcRect/>
            <a:stretch>
              <a:fillRect l="-70613" r="-361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spTree>
    <p:extLst>
      <p:ext uri="{BB962C8B-B14F-4D97-AF65-F5344CB8AC3E}">
        <p14:creationId xmlns:p14="http://schemas.microsoft.com/office/powerpoint/2010/main" val="78677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800" decel="100000"/>
                                        <p:tgtEl>
                                          <p:spTgt spid="10"/>
                                        </p:tgtEl>
                                      </p:cBhvr>
                                    </p:animEffect>
                                    <p:anim calcmode="lin" valueType="num">
                                      <p:cBhvr>
                                        <p:cTn id="16" dur="800" decel="100000" fill="hold"/>
                                        <p:tgtEl>
                                          <p:spTgt spid="10"/>
                                        </p:tgtEl>
                                        <p:attrNameLst>
                                          <p:attrName>style.rotation</p:attrName>
                                        </p:attrNameLst>
                                      </p:cBhvr>
                                      <p:tavLst>
                                        <p:tav tm="0">
                                          <p:val>
                                            <p:fltVal val="-90"/>
                                          </p:val>
                                        </p:tav>
                                        <p:tav tm="100000">
                                          <p:val>
                                            <p:fltVal val="0"/>
                                          </p:val>
                                        </p:tav>
                                      </p:tavLst>
                                    </p:anim>
                                    <p:anim calcmode="lin" valueType="num">
                                      <p:cBhvr>
                                        <p:cTn id="17" dur="800" decel="100000" fill="hold"/>
                                        <p:tgtEl>
                                          <p:spTgt spid="10"/>
                                        </p:tgtEl>
                                        <p:attrNameLst>
                                          <p:attrName>ppt_x</p:attrName>
                                        </p:attrNameLst>
                                      </p:cBhvr>
                                      <p:tavLst>
                                        <p:tav tm="0">
                                          <p:val>
                                            <p:strVal val="#ppt_x+0.4"/>
                                          </p:val>
                                        </p:tav>
                                        <p:tav tm="100000">
                                          <p:val>
                                            <p:strVal val="#ppt_x-0.05"/>
                                          </p:val>
                                        </p:tav>
                                      </p:tavLst>
                                    </p:anim>
                                    <p:anim calcmode="lin" valueType="num">
                                      <p:cBhvr>
                                        <p:cTn id="18" dur="800" decel="100000" fill="hold"/>
                                        <p:tgtEl>
                                          <p:spTgt spid="1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800" decel="100000"/>
                                        <p:tgtEl>
                                          <p:spTgt spid="12"/>
                                        </p:tgtEl>
                                      </p:cBhvr>
                                    </p:animEffect>
                                    <p:anim calcmode="lin" valueType="num">
                                      <p:cBhvr>
                                        <p:cTn id="24" dur="800" decel="100000" fill="hold"/>
                                        <p:tgtEl>
                                          <p:spTgt spid="12"/>
                                        </p:tgtEl>
                                        <p:attrNameLst>
                                          <p:attrName>style.rotation</p:attrName>
                                        </p:attrNameLst>
                                      </p:cBhvr>
                                      <p:tavLst>
                                        <p:tav tm="0">
                                          <p:val>
                                            <p:fltVal val="-90"/>
                                          </p:val>
                                        </p:tav>
                                        <p:tav tm="100000">
                                          <p:val>
                                            <p:fltVal val="0"/>
                                          </p:val>
                                        </p:tav>
                                      </p:tavLst>
                                    </p:anim>
                                    <p:anim calcmode="lin" valueType="num">
                                      <p:cBhvr>
                                        <p:cTn id="25" dur="800" decel="100000" fill="hold"/>
                                        <p:tgtEl>
                                          <p:spTgt spid="12"/>
                                        </p:tgtEl>
                                        <p:attrNameLst>
                                          <p:attrName>ppt_x</p:attrName>
                                        </p:attrNameLst>
                                      </p:cBhvr>
                                      <p:tavLst>
                                        <p:tav tm="0">
                                          <p:val>
                                            <p:strVal val="#ppt_x+0.4"/>
                                          </p:val>
                                        </p:tav>
                                        <p:tav tm="100000">
                                          <p:val>
                                            <p:strVal val="#ppt_x-0.05"/>
                                          </p:val>
                                        </p:tav>
                                      </p:tavLst>
                                    </p:anim>
                                    <p:anim calcmode="lin" valueType="num">
                                      <p:cBhvr>
                                        <p:cTn id="26" dur="800" decel="100000" fill="hold"/>
                                        <p:tgtEl>
                                          <p:spTgt spid="12"/>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800" decel="100000"/>
                                        <p:tgtEl>
                                          <p:spTgt spid="13"/>
                                        </p:tgtEl>
                                      </p:cBhvr>
                                    </p:animEffect>
                                    <p:anim calcmode="lin" valueType="num">
                                      <p:cBhvr>
                                        <p:cTn id="32" dur="800" decel="100000" fill="hold"/>
                                        <p:tgtEl>
                                          <p:spTgt spid="13"/>
                                        </p:tgtEl>
                                        <p:attrNameLst>
                                          <p:attrName>style.rotation</p:attrName>
                                        </p:attrNameLst>
                                      </p:cBhvr>
                                      <p:tavLst>
                                        <p:tav tm="0">
                                          <p:val>
                                            <p:fltVal val="-90"/>
                                          </p:val>
                                        </p:tav>
                                        <p:tav tm="100000">
                                          <p:val>
                                            <p:fltVal val="0"/>
                                          </p:val>
                                        </p:tav>
                                      </p:tavLst>
                                    </p:anim>
                                    <p:anim calcmode="lin" valueType="num">
                                      <p:cBhvr>
                                        <p:cTn id="33" dur="800" decel="100000" fill="hold"/>
                                        <p:tgtEl>
                                          <p:spTgt spid="13"/>
                                        </p:tgtEl>
                                        <p:attrNameLst>
                                          <p:attrName>ppt_x</p:attrName>
                                        </p:attrNameLst>
                                      </p:cBhvr>
                                      <p:tavLst>
                                        <p:tav tm="0">
                                          <p:val>
                                            <p:strVal val="#ppt_x+0.4"/>
                                          </p:val>
                                        </p:tav>
                                        <p:tav tm="100000">
                                          <p:val>
                                            <p:strVal val="#ppt_x-0.05"/>
                                          </p:val>
                                        </p:tav>
                                      </p:tavLst>
                                    </p:anim>
                                    <p:anim calcmode="lin" valueType="num">
                                      <p:cBhvr>
                                        <p:cTn id="34" dur="800" decel="100000" fill="hold"/>
                                        <p:tgtEl>
                                          <p:spTgt spid="13"/>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6036" y="1179614"/>
            <a:ext cx="5816164" cy="1151726"/>
          </a:xfrm>
          <a:prstGeom prst="rect">
            <a:avLst/>
          </a:prstGeom>
        </p:spPr>
        <p:txBody>
          <a:bodyPr wrap="square">
            <a:spAutoFit/>
          </a:bodyPr>
          <a:lstStyle/>
          <a:p>
            <a:pPr algn="just">
              <a:lnSpc>
                <a:spcPct val="150000"/>
              </a:lnSpc>
            </a:pPr>
            <a:r>
              <a:rPr lang="en-US" sz="1600" dirty="0" err="1">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Foodlish</a:t>
            </a:r>
            <a:r>
              <a:rPr lang="en-U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 vision is to become the leading vegan dessert, food and beverage restaurant nationwide by the year 2030.</a:t>
            </a:r>
            <a:endParaRPr lang="en-US" sz="1600" b="0" dirty="0">
              <a:solidFill>
                <a:schemeClr val="tx1">
                  <a:lumMod val="85000"/>
                  <a:lumOff val="15000"/>
                </a:schemeClr>
              </a:solidFill>
              <a:effectLst/>
              <a:latin typeface="Lato" panose="020F0502020204030203" pitchFamily="34" charset="0"/>
              <a:ea typeface="Lato" panose="020F0502020204030203" pitchFamily="34" charset="0"/>
              <a:cs typeface="Lato" panose="020F0502020204030203" pitchFamily="34" charset="0"/>
            </a:endParaRPr>
          </a:p>
          <a:p>
            <a:pPr algn="just">
              <a:lnSpc>
                <a:spcPct val="150000"/>
              </a:lnSpc>
            </a:pPr>
            <a:endParaRPr lang="en-US" sz="1600" b="0" dirty="0">
              <a:solidFill>
                <a:schemeClr val="tx1">
                  <a:lumMod val="85000"/>
                  <a:lumOff val="15000"/>
                </a:schemeClr>
              </a:solidFill>
              <a:effectLst/>
              <a:latin typeface="Lato" panose="020F0502020204030203" pitchFamily="34" charset="0"/>
              <a:ea typeface="Lato" panose="020F0502020204030203" pitchFamily="34" charset="0"/>
              <a:cs typeface="Lato" panose="020F0502020204030203" pitchFamily="34" charset="0"/>
            </a:endParaRPr>
          </a:p>
        </p:txBody>
      </p:sp>
      <p:sp>
        <p:nvSpPr>
          <p:cNvPr id="10" name="Rectangle 9"/>
          <p:cNvSpPr/>
          <p:nvPr/>
        </p:nvSpPr>
        <p:spPr>
          <a:xfrm>
            <a:off x="279836" y="285750"/>
            <a:ext cx="2256972" cy="584775"/>
          </a:xfrm>
          <a:prstGeom prst="rect">
            <a:avLst/>
          </a:prstGeom>
        </p:spPr>
        <p:txBody>
          <a:bodyPr wrap="square">
            <a:spAutoFit/>
          </a:bodyPr>
          <a:lstStyle/>
          <a:p>
            <a:r>
              <a:rPr lang="en-US" sz="3200" dirty="0">
                <a:solidFill>
                  <a:srgbClr val="FFB500"/>
                </a:solidFill>
                <a:latin typeface="Lato" panose="020F0502020204030203" pitchFamily="34" charset="0"/>
                <a:ea typeface="Lato" panose="020F0502020204030203" pitchFamily="34" charset="0"/>
                <a:cs typeface="Lato" panose="020F0502020204030203" pitchFamily="34" charset="0"/>
              </a:rPr>
              <a:t>Vision</a:t>
            </a:r>
            <a:endParaRPr lang="en-GB" sz="3200" dirty="0">
              <a:solidFill>
                <a:srgbClr val="FFB500"/>
              </a:solidFill>
              <a:latin typeface="Lato" panose="020F0502020204030203" pitchFamily="34" charset="0"/>
              <a:ea typeface="Lato" panose="020F0502020204030203" pitchFamily="34" charset="0"/>
              <a:cs typeface="Lato" panose="020F0502020204030203" pitchFamily="34" charset="0"/>
            </a:endParaRPr>
          </a:p>
        </p:txBody>
      </p:sp>
      <p:cxnSp>
        <p:nvCxnSpPr>
          <p:cNvPr id="11" name="Straight Connector 10"/>
          <p:cNvCxnSpPr/>
          <p:nvPr/>
        </p:nvCxnSpPr>
        <p:spPr>
          <a:xfrm>
            <a:off x="411480" y="1047750"/>
            <a:ext cx="2103120" cy="0"/>
          </a:xfrm>
          <a:prstGeom prst="line">
            <a:avLst/>
          </a:prstGeom>
          <a:ln>
            <a:solidFill>
              <a:srgbClr val="FFB500"/>
            </a:solidFill>
          </a:ln>
        </p:spPr>
        <p:style>
          <a:lnRef idx="1">
            <a:schemeClr val="accent1"/>
          </a:lnRef>
          <a:fillRef idx="0">
            <a:schemeClr val="accent1"/>
          </a:fillRef>
          <a:effectRef idx="0">
            <a:schemeClr val="accent1"/>
          </a:effectRef>
          <a:fontRef idx="minor">
            <a:schemeClr val="tx1"/>
          </a:fontRef>
        </p:style>
      </p:cxnSp>
      <p:sp>
        <p:nvSpPr>
          <p:cNvPr id="7" name="Chord 6"/>
          <p:cNvSpPr/>
          <p:nvPr/>
        </p:nvSpPr>
        <p:spPr>
          <a:xfrm rot="9535689" flipH="1">
            <a:off x="6807271" y="230329"/>
            <a:ext cx="2815078" cy="2815079"/>
          </a:xfrm>
          <a:prstGeom prst="chord">
            <a:avLst>
              <a:gd name="adj1" fmla="val 2943872"/>
              <a:gd name="adj2" fmla="val 16200000"/>
            </a:avLst>
          </a:prstGeom>
          <a:blipFill dpi="0" rotWithShape="0">
            <a:blip r:embed="rId2" cstate="print">
              <a:extLst>
                <a:ext uri="{28A0092B-C50C-407E-A947-70E740481C1C}">
                  <a14:useLocalDpi xmlns:a14="http://schemas.microsoft.com/office/drawing/2010/main" val="0"/>
                </a:ext>
              </a:extLst>
            </a:blip>
            <a:srcRect/>
            <a:stretch>
              <a:fillRect l="-40937" t="1085" r="-70710" b="-10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hord 8"/>
          <p:cNvSpPr/>
          <p:nvPr/>
        </p:nvSpPr>
        <p:spPr>
          <a:xfrm rot="12011665">
            <a:off x="-462426" y="2286626"/>
            <a:ext cx="2807355" cy="2807356"/>
          </a:xfrm>
          <a:prstGeom prst="chord">
            <a:avLst>
              <a:gd name="adj1" fmla="val 2943872"/>
              <a:gd name="adj2" fmla="val 16200000"/>
            </a:avLst>
          </a:prstGeom>
          <a:blipFill dpi="0" rotWithShape="0">
            <a:blip r:embed="rId3" cstate="print">
              <a:extLst>
                <a:ext uri="{28A0092B-C50C-407E-A947-70E740481C1C}">
                  <a14:useLocalDpi xmlns:a14="http://schemas.microsoft.com/office/drawing/2010/main" val="0"/>
                </a:ext>
              </a:extLst>
            </a:blip>
            <a:srcRect/>
            <a:stretch>
              <a:fillRect l="-24078" t="-1627" r="-65277" b="1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895600" y="3729623"/>
            <a:ext cx="5816164" cy="1151726"/>
          </a:xfrm>
          <a:prstGeom prst="rect">
            <a:avLst/>
          </a:prstGeom>
        </p:spPr>
        <p:txBody>
          <a:bodyPr wrap="square">
            <a:spAutoFit/>
          </a:bodyPr>
          <a:lstStyle/>
          <a:p>
            <a:pPr algn="just">
              <a:lnSpc>
                <a:spcPct val="150000"/>
              </a:lnSpc>
            </a:pPr>
            <a:r>
              <a:rPr lang="en-US" sz="1600" dirty="0" err="1">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Foodlish</a:t>
            </a:r>
            <a:r>
              <a:rPr lang="en-U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 mission is to become the leading vegan dessert, food and beverage restaurant nationwide by the year 2030.</a:t>
            </a:r>
            <a:endParaRPr lang="en-US" sz="1600" b="0" dirty="0">
              <a:solidFill>
                <a:schemeClr val="tx1">
                  <a:lumMod val="85000"/>
                  <a:lumOff val="15000"/>
                </a:schemeClr>
              </a:solidFill>
              <a:effectLst/>
              <a:latin typeface="Lato" panose="020F0502020204030203" pitchFamily="34" charset="0"/>
              <a:ea typeface="Lato" panose="020F0502020204030203" pitchFamily="34" charset="0"/>
              <a:cs typeface="Lato" panose="020F0502020204030203" pitchFamily="34" charset="0"/>
            </a:endParaRPr>
          </a:p>
          <a:p>
            <a:pPr algn="just">
              <a:lnSpc>
                <a:spcPct val="150000"/>
              </a:lnSpc>
            </a:pPr>
            <a:endParaRPr lang="en-US" sz="1600" b="0" dirty="0">
              <a:solidFill>
                <a:schemeClr val="tx1">
                  <a:lumMod val="85000"/>
                  <a:lumOff val="15000"/>
                </a:schemeClr>
              </a:solidFill>
              <a:effectLst/>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2895600" y="2835759"/>
            <a:ext cx="2256972" cy="584775"/>
          </a:xfrm>
          <a:prstGeom prst="rect">
            <a:avLst/>
          </a:prstGeom>
        </p:spPr>
        <p:txBody>
          <a:bodyPr wrap="square">
            <a:spAutoFit/>
          </a:bodyPr>
          <a:lstStyle/>
          <a:p>
            <a:r>
              <a:rPr lang="en-US" sz="3200" dirty="0">
                <a:solidFill>
                  <a:srgbClr val="FFB500"/>
                </a:solidFill>
                <a:latin typeface="Lato" panose="020F0502020204030203" pitchFamily="34" charset="0"/>
                <a:ea typeface="Lato" panose="020F0502020204030203" pitchFamily="34" charset="0"/>
                <a:cs typeface="Lato" panose="020F0502020204030203" pitchFamily="34" charset="0"/>
              </a:rPr>
              <a:t>Mission</a:t>
            </a:r>
            <a:endParaRPr lang="en-GB" sz="3200" dirty="0">
              <a:solidFill>
                <a:srgbClr val="FFB500"/>
              </a:solidFill>
              <a:latin typeface="Lato" panose="020F0502020204030203" pitchFamily="34" charset="0"/>
              <a:ea typeface="Lato" panose="020F0502020204030203" pitchFamily="34" charset="0"/>
              <a:cs typeface="Lato" panose="020F0502020204030203" pitchFamily="34" charset="0"/>
            </a:endParaRPr>
          </a:p>
        </p:txBody>
      </p:sp>
      <p:cxnSp>
        <p:nvCxnSpPr>
          <p:cNvPr id="16" name="Straight Connector 15"/>
          <p:cNvCxnSpPr/>
          <p:nvPr/>
        </p:nvCxnSpPr>
        <p:spPr>
          <a:xfrm>
            <a:off x="2985755" y="3597759"/>
            <a:ext cx="2103120" cy="0"/>
          </a:xfrm>
          <a:prstGeom prst="line">
            <a:avLst/>
          </a:prstGeom>
          <a:ln>
            <a:solidFill>
              <a:srgbClr val="FFB5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95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800" decel="100000"/>
                                        <p:tgtEl>
                                          <p:spTgt spid="10"/>
                                        </p:tgtEl>
                                      </p:cBhvr>
                                    </p:animEffect>
                                    <p:anim calcmode="lin" valueType="num">
                                      <p:cBhvr>
                                        <p:cTn id="16" dur="800" decel="100000" fill="hold"/>
                                        <p:tgtEl>
                                          <p:spTgt spid="10"/>
                                        </p:tgtEl>
                                        <p:attrNameLst>
                                          <p:attrName>style.rotation</p:attrName>
                                        </p:attrNameLst>
                                      </p:cBhvr>
                                      <p:tavLst>
                                        <p:tav tm="0">
                                          <p:val>
                                            <p:fltVal val="-90"/>
                                          </p:val>
                                        </p:tav>
                                        <p:tav tm="100000">
                                          <p:val>
                                            <p:fltVal val="0"/>
                                          </p:val>
                                        </p:tav>
                                      </p:tavLst>
                                    </p:anim>
                                    <p:anim calcmode="lin" valueType="num">
                                      <p:cBhvr>
                                        <p:cTn id="17" dur="800" decel="100000" fill="hold"/>
                                        <p:tgtEl>
                                          <p:spTgt spid="10"/>
                                        </p:tgtEl>
                                        <p:attrNameLst>
                                          <p:attrName>ppt_x</p:attrName>
                                        </p:attrNameLst>
                                      </p:cBhvr>
                                      <p:tavLst>
                                        <p:tav tm="0">
                                          <p:val>
                                            <p:strVal val="#ppt_x+0.4"/>
                                          </p:val>
                                        </p:tav>
                                        <p:tav tm="100000">
                                          <p:val>
                                            <p:strVal val="#ppt_x-0.05"/>
                                          </p:val>
                                        </p:tav>
                                      </p:tavLst>
                                    </p:anim>
                                    <p:anim calcmode="lin" valueType="num">
                                      <p:cBhvr>
                                        <p:cTn id="18" dur="800" decel="100000" fill="hold"/>
                                        <p:tgtEl>
                                          <p:spTgt spid="1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800" decel="100000"/>
                                        <p:tgtEl>
                                          <p:spTgt spid="7"/>
                                        </p:tgtEl>
                                      </p:cBhvr>
                                    </p:animEffect>
                                    <p:anim calcmode="lin" valueType="num">
                                      <p:cBhvr>
                                        <p:cTn id="24" dur="800" decel="100000" fill="hold"/>
                                        <p:tgtEl>
                                          <p:spTgt spid="7"/>
                                        </p:tgtEl>
                                        <p:attrNameLst>
                                          <p:attrName>style.rotation</p:attrName>
                                        </p:attrNameLst>
                                      </p:cBhvr>
                                      <p:tavLst>
                                        <p:tav tm="0">
                                          <p:val>
                                            <p:fltVal val="-90"/>
                                          </p:val>
                                        </p:tav>
                                        <p:tav tm="100000">
                                          <p:val>
                                            <p:fltVal val="0"/>
                                          </p:val>
                                        </p:tav>
                                      </p:tavLst>
                                    </p:anim>
                                    <p:anim calcmode="lin" valueType="num">
                                      <p:cBhvr>
                                        <p:cTn id="25" dur="800" decel="100000" fill="hold"/>
                                        <p:tgtEl>
                                          <p:spTgt spid="7"/>
                                        </p:tgtEl>
                                        <p:attrNameLst>
                                          <p:attrName>ppt_x</p:attrName>
                                        </p:attrNameLst>
                                      </p:cBhvr>
                                      <p:tavLst>
                                        <p:tav tm="0">
                                          <p:val>
                                            <p:strVal val="#ppt_x+0.4"/>
                                          </p:val>
                                        </p:tav>
                                        <p:tav tm="100000">
                                          <p:val>
                                            <p:strVal val="#ppt_x-0.05"/>
                                          </p:val>
                                        </p:tav>
                                      </p:tavLst>
                                    </p:anim>
                                    <p:anim calcmode="lin" valueType="num">
                                      <p:cBhvr>
                                        <p:cTn id="26" dur="800" decel="100000" fill="hold"/>
                                        <p:tgtEl>
                                          <p:spTgt spid="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800" decel="100000"/>
                                        <p:tgtEl>
                                          <p:spTgt spid="9"/>
                                        </p:tgtEl>
                                      </p:cBhvr>
                                    </p:animEffect>
                                    <p:anim calcmode="lin" valueType="num">
                                      <p:cBhvr>
                                        <p:cTn id="32" dur="800" decel="100000" fill="hold"/>
                                        <p:tgtEl>
                                          <p:spTgt spid="9"/>
                                        </p:tgtEl>
                                        <p:attrNameLst>
                                          <p:attrName>style.rotation</p:attrName>
                                        </p:attrNameLst>
                                      </p:cBhvr>
                                      <p:tavLst>
                                        <p:tav tm="0">
                                          <p:val>
                                            <p:fltVal val="-90"/>
                                          </p:val>
                                        </p:tav>
                                        <p:tav tm="100000">
                                          <p:val>
                                            <p:fltVal val="0"/>
                                          </p:val>
                                        </p:tav>
                                      </p:tavLst>
                                    </p:anim>
                                    <p:anim calcmode="lin" valueType="num">
                                      <p:cBhvr>
                                        <p:cTn id="33" dur="800" decel="100000" fill="hold"/>
                                        <p:tgtEl>
                                          <p:spTgt spid="9"/>
                                        </p:tgtEl>
                                        <p:attrNameLst>
                                          <p:attrName>ppt_x</p:attrName>
                                        </p:attrNameLst>
                                      </p:cBhvr>
                                      <p:tavLst>
                                        <p:tav tm="0">
                                          <p:val>
                                            <p:strVal val="#ppt_x+0.4"/>
                                          </p:val>
                                        </p:tav>
                                        <p:tav tm="100000">
                                          <p:val>
                                            <p:strVal val="#ppt_x-0.05"/>
                                          </p:val>
                                        </p:tav>
                                      </p:tavLst>
                                    </p:anim>
                                    <p:anim calcmode="lin" valueType="num">
                                      <p:cBhvr>
                                        <p:cTn id="34" dur="800" decel="100000" fill="hold"/>
                                        <p:tgtEl>
                                          <p:spTgt spid="9"/>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800" decel="100000"/>
                                        <p:tgtEl>
                                          <p:spTgt spid="14"/>
                                        </p:tgtEl>
                                      </p:cBhvr>
                                    </p:animEffect>
                                    <p:anim calcmode="lin" valueType="num">
                                      <p:cBhvr>
                                        <p:cTn id="42" dur="800" decel="100000" fill="hold"/>
                                        <p:tgtEl>
                                          <p:spTgt spid="14"/>
                                        </p:tgtEl>
                                        <p:attrNameLst>
                                          <p:attrName>style.rotation</p:attrName>
                                        </p:attrNameLst>
                                      </p:cBhvr>
                                      <p:tavLst>
                                        <p:tav tm="0">
                                          <p:val>
                                            <p:fltVal val="-90"/>
                                          </p:val>
                                        </p:tav>
                                        <p:tav tm="100000">
                                          <p:val>
                                            <p:fltVal val="0"/>
                                          </p:val>
                                        </p:tav>
                                      </p:tavLst>
                                    </p:anim>
                                    <p:anim calcmode="lin" valueType="num">
                                      <p:cBhvr>
                                        <p:cTn id="43" dur="800" decel="100000" fill="hold"/>
                                        <p:tgtEl>
                                          <p:spTgt spid="14"/>
                                        </p:tgtEl>
                                        <p:attrNameLst>
                                          <p:attrName>ppt_x</p:attrName>
                                        </p:attrNameLst>
                                      </p:cBhvr>
                                      <p:tavLst>
                                        <p:tav tm="0">
                                          <p:val>
                                            <p:strVal val="#ppt_x+0.4"/>
                                          </p:val>
                                        </p:tav>
                                        <p:tav tm="100000">
                                          <p:val>
                                            <p:strVal val="#ppt_x-0.05"/>
                                          </p:val>
                                        </p:tav>
                                      </p:tavLst>
                                    </p:anim>
                                    <p:anim calcmode="lin" valueType="num">
                                      <p:cBhvr>
                                        <p:cTn id="44" dur="800" decel="100000" fill="hold"/>
                                        <p:tgtEl>
                                          <p:spTgt spid="14"/>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47" presetID="3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800" decel="100000"/>
                                        <p:tgtEl>
                                          <p:spTgt spid="15"/>
                                        </p:tgtEl>
                                      </p:cBhvr>
                                    </p:animEffect>
                                    <p:anim calcmode="lin" valueType="num">
                                      <p:cBhvr>
                                        <p:cTn id="50" dur="800" decel="100000" fill="hold"/>
                                        <p:tgtEl>
                                          <p:spTgt spid="15"/>
                                        </p:tgtEl>
                                        <p:attrNameLst>
                                          <p:attrName>style.rotation</p:attrName>
                                        </p:attrNameLst>
                                      </p:cBhvr>
                                      <p:tavLst>
                                        <p:tav tm="0">
                                          <p:val>
                                            <p:fltVal val="-90"/>
                                          </p:val>
                                        </p:tav>
                                        <p:tav tm="100000">
                                          <p:val>
                                            <p:fltVal val="0"/>
                                          </p:val>
                                        </p:tav>
                                      </p:tavLst>
                                    </p:anim>
                                    <p:anim calcmode="lin" valueType="num">
                                      <p:cBhvr>
                                        <p:cTn id="51" dur="800" decel="100000" fill="hold"/>
                                        <p:tgtEl>
                                          <p:spTgt spid="15"/>
                                        </p:tgtEl>
                                        <p:attrNameLst>
                                          <p:attrName>ppt_x</p:attrName>
                                        </p:attrNameLst>
                                      </p:cBhvr>
                                      <p:tavLst>
                                        <p:tav tm="0">
                                          <p:val>
                                            <p:strVal val="#ppt_x+0.4"/>
                                          </p:val>
                                        </p:tav>
                                        <p:tav tm="100000">
                                          <p:val>
                                            <p:strVal val="#ppt_x-0.05"/>
                                          </p:val>
                                        </p:tav>
                                      </p:tavLst>
                                    </p:anim>
                                    <p:anim calcmode="lin" valueType="num">
                                      <p:cBhvr>
                                        <p:cTn id="52" dur="800" decel="100000" fill="hold"/>
                                        <p:tgtEl>
                                          <p:spTgt spid="15"/>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7" grpId="0" animBg="1"/>
      <p:bldP spid="9"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4800" y="1404257"/>
            <a:ext cx="3075540" cy="3075541"/>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88900">
            <a:solidFill>
              <a:srgbClr val="FFB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505200" y="2350353"/>
            <a:ext cx="5486400" cy="830997"/>
          </a:xfrm>
          <a:prstGeom prst="rect">
            <a:avLst/>
          </a:prstGeom>
        </p:spPr>
        <p:txBody>
          <a:bodyPr wrap="square">
            <a:spAutoFit/>
          </a:bodyPr>
          <a:lstStyle/>
          <a:p>
            <a:pPr algn="just">
              <a:lnSpc>
                <a:spcPct val="150000"/>
              </a:lnSpc>
            </a:pPr>
            <a:r>
              <a:rPr lang="en-U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Chef Mark is in charge of menu creation, staff management, kitchen control, plating design and cost control.</a:t>
            </a:r>
            <a:endParaRPr lang="en-US" sz="1600" b="0" dirty="0">
              <a:solidFill>
                <a:schemeClr val="tx1">
                  <a:lumMod val="85000"/>
                  <a:lumOff val="15000"/>
                </a:schemeClr>
              </a:solidFill>
              <a:effectLst/>
              <a:latin typeface="Lato" panose="020F0502020204030203" pitchFamily="34" charset="0"/>
              <a:ea typeface="Lato" panose="020F0502020204030203" pitchFamily="34" charset="0"/>
              <a:cs typeface="Lato" panose="020F0502020204030203" pitchFamily="34" charset="0"/>
            </a:endParaRPr>
          </a:p>
        </p:txBody>
      </p:sp>
      <p:sp>
        <p:nvSpPr>
          <p:cNvPr id="6" name="Rectangle 5"/>
          <p:cNvSpPr/>
          <p:nvPr/>
        </p:nvSpPr>
        <p:spPr>
          <a:xfrm>
            <a:off x="3505200" y="1588353"/>
            <a:ext cx="2367648" cy="523220"/>
          </a:xfrm>
          <a:prstGeom prst="rect">
            <a:avLst/>
          </a:prstGeom>
        </p:spPr>
        <p:txBody>
          <a:bodyPr wrap="square">
            <a:spAutoFit/>
          </a:bodyPr>
          <a:lstStyle/>
          <a:p>
            <a:r>
              <a:rPr lang="en-US" sz="2800" dirty="0">
                <a:solidFill>
                  <a:srgbClr val="FFB500"/>
                </a:solidFill>
                <a:latin typeface="Lato" panose="020F0502020204030203" pitchFamily="34" charset="0"/>
                <a:ea typeface="Lato" panose="020F0502020204030203" pitchFamily="34" charset="0"/>
                <a:cs typeface="Lato" panose="020F0502020204030203" pitchFamily="34" charset="0"/>
              </a:rPr>
              <a:t>Lucky Rose</a:t>
            </a:r>
            <a:endParaRPr lang="en-GB" sz="2800" dirty="0">
              <a:solidFill>
                <a:srgbClr val="FFB500"/>
              </a:solidFill>
              <a:latin typeface="Lato" panose="020F0502020204030203" pitchFamily="34" charset="0"/>
              <a:ea typeface="Lato" panose="020F0502020204030203" pitchFamily="34" charset="0"/>
              <a:cs typeface="Lato" panose="020F0502020204030203" pitchFamily="34" charset="0"/>
            </a:endParaRPr>
          </a:p>
        </p:txBody>
      </p:sp>
      <p:sp>
        <p:nvSpPr>
          <p:cNvPr id="7" name="Rectangle 6"/>
          <p:cNvSpPr/>
          <p:nvPr/>
        </p:nvSpPr>
        <p:spPr>
          <a:xfrm>
            <a:off x="2322138" y="268184"/>
            <a:ext cx="4204244" cy="584775"/>
          </a:xfrm>
          <a:prstGeom prst="rect">
            <a:avLst/>
          </a:prstGeom>
        </p:spPr>
        <p:txBody>
          <a:bodyPr wrap="square">
            <a:spAutoFit/>
          </a:bodyPr>
          <a:lstStyle/>
          <a:p>
            <a:pPr algn="ctr"/>
            <a:r>
              <a:rPr lang="en-US" sz="3200" dirty="0">
                <a:solidFill>
                  <a:srgbClr val="FFB500"/>
                </a:solidFill>
                <a:latin typeface="Lato" panose="020F0502020204030203" pitchFamily="34" charset="0"/>
                <a:ea typeface="Lato" panose="020F0502020204030203" pitchFamily="34" charset="0"/>
                <a:cs typeface="Lato" panose="020F0502020204030203" pitchFamily="34" charset="0"/>
              </a:rPr>
              <a:t>Meet The Chef </a:t>
            </a:r>
            <a:endParaRPr lang="en-GB" sz="3200" dirty="0">
              <a:solidFill>
                <a:srgbClr val="FFB500"/>
              </a:solidFill>
              <a:latin typeface="Lato" panose="020F0502020204030203" pitchFamily="34" charset="0"/>
              <a:ea typeface="Lato" panose="020F0502020204030203" pitchFamily="34" charset="0"/>
              <a:cs typeface="Lato" panose="020F0502020204030203" pitchFamily="34" charset="0"/>
            </a:endParaRPr>
          </a:p>
        </p:txBody>
      </p:sp>
      <p:sp>
        <p:nvSpPr>
          <p:cNvPr id="8" name="Rectangle 7"/>
          <p:cNvSpPr/>
          <p:nvPr/>
        </p:nvSpPr>
        <p:spPr>
          <a:xfrm>
            <a:off x="3505200" y="2039262"/>
            <a:ext cx="1894116" cy="338554"/>
          </a:xfrm>
          <a:prstGeom prst="rect">
            <a:avLst/>
          </a:prstGeom>
        </p:spPr>
        <p:txBody>
          <a:bodyPr wrap="square">
            <a:spAutoFit/>
          </a:bodyPr>
          <a:lstStyle/>
          <a:p>
            <a:pPr algn="just"/>
            <a:r>
              <a:rPr lang="en-GB" sz="1600" i="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Executive chef</a:t>
            </a:r>
            <a:endParaRPr lang="en-US" sz="1600" b="0" i="1" dirty="0">
              <a:solidFill>
                <a:schemeClr val="tx1">
                  <a:lumMod val="65000"/>
                  <a:lumOff val="35000"/>
                </a:schemeClr>
              </a:solidFill>
              <a:effectLst/>
              <a:latin typeface="Lato" panose="020F0502020204030203" pitchFamily="34" charset="0"/>
              <a:ea typeface="Lato" panose="020F0502020204030203" pitchFamily="34" charset="0"/>
              <a:cs typeface="Lato" panose="020F0502020204030203" pitchFamily="34" charset="0"/>
            </a:endParaRPr>
          </a:p>
        </p:txBody>
      </p:sp>
      <p:sp>
        <p:nvSpPr>
          <p:cNvPr id="9" name="TextBox 8"/>
          <p:cNvSpPr txBox="1"/>
          <p:nvPr/>
        </p:nvSpPr>
        <p:spPr>
          <a:xfrm>
            <a:off x="3581400" y="3257550"/>
            <a:ext cx="1529732" cy="338554"/>
          </a:xfrm>
          <a:prstGeom prst="rect">
            <a:avLst/>
          </a:prstGeom>
          <a:noFill/>
        </p:spPr>
        <p:txBody>
          <a:bodyPr wrap="square" rtlCol="0">
            <a:spAutoFit/>
          </a:bodyPr>
          <a:lstStyle/>
          <a:p>
            <a:r>
              <a:rPr lang="en-US" sz="1600" dirty="0">
                <a:solidFill>
                  <a:srgbClr val="FFB500"/>
                </a:solidFill>
                <a:latin typeface="Lato" panose="020F0502020204030203" pitchFamily="34" charset="0"/>
              </a:rPr>
              <a:t>Cooking</a:t>
            </a:r>
          </a:p>
        </p:txBody>
      </p:sp>
      <p:grpSp>
        <p:nvGrpSpPr>
          <p:cNvPr id="10" name="Group 9"/>
          <p:cNvGrpSpPr/>
          <p:nvPr/>
        </p:nvGrpSpPr>
        <p:grpSpPr>
          <a:xfrm>
            <a:off x="3581400" y="3619726"/>
            <a:ext cx="3443125" cy="202313"/>
            <a:chOff x="6501865" y="5334097"/>
            <a:chExt cx="2278132" cy="222372"/>
          </a:xfrm>
          <a:solidFill>
            <a:srgbClr val="FFB500"/>
          </a:solidFill>
        </p:grpSpPr>
        <p:sp>
          <p:nvSpPr>
            <p:cNvPr id="11" name="Rounded Rectangle 10"/>
            <p:cNvSpPr/>
            <p:nvPr/>
          </p:nvSpPr>
          <p:spPr>
            <a:xfrm>
              <a:off x="6501865" y="5334097"/>
              <a:ext cx="2278132" cy="2190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501865" y="5337469"/>
              <a:ext cx="2015195" cy="219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grpSp>
      <p:sp>
        <p:nvSpPr>
          <p:cNvPr id="13" name="TextBox 12"/>
          <p:cNvSpPr txBox="1"/>
          <p:nvPr/>
        </p:nvSpPr>
        <p:spPr>
          <a:xfrm>
            <a:off x="7061101" y="3531680"/>
            <a:ext cx="589280" cy="369332"/>
          </a:xfrm>
          <a:prstGeom prst="rect">
            <a:avLst/>
          </a:prstGeom>
          <a:noFill/>
        </p:spPr>
        <p:txBody>
          <a:bodyPr wrap="square" rtlCol="0">
            <a:spAutoFit/>
          </a:bodyPr>
          <a:lstStyle/>
          <a:p>
            <a:r>
              <a:rPr lang="en-US" dirty="0">
                <a:solidFill>
                  <a:srgbClr val="FFB500"/>
                </a:solidFill>
              </a:rPr>
              <a:t>90%</a:t>
            </a:r>
          </a:p>
        </p:txBody>
      </p:sp>
      <p:sp>
        <p:nvSpPr>
          <p:cNvPr id="14" name="TextBox 13"/>
          <p:cNvSpPr txBox="1"/>
          <p:nvPr/>
        </p:nvSpPr>
        <p:spPr>
          <a:xfrm>
            <a:off x="3581400" y="4065938"/>
            <a:ext cx="1529732" cy="338554"/>
          </a:xfrm>
          <a:prstGeom prst="rect">
            <a:avLst/>
          </a:prstGeom>
          <a:noFill/>
        </p:spPr>
        <p:txBody>
          <a:bodyPr wrap="square" rtlCol="0">
            <a:spAutoFit/>
          </a:bodyPr>
          <a:lstStyle/>
          <a:p>
            <a:r>
              <a:rPr lang="en-US" sz="1600" dirty="0">
                <a:solidFill>
                  <a:srgbClr val="FFB500"/>
                </a:solidFill>
                <a:latin typeface="Lato" panose="020F0502020204030203" pitchFamily="34" charset="0"/>
              </a:rPr>
              <a:t>Decorative</a:t>
            </a:r>
          </a:p>
        </p:txBody>
      </p:sp>
      <p:grpSp>
        <p:nvGrpSpPr>
          <p:cNvPr id="15" name="Group 14"/>
          <p:cNvGrpSpPr/>
          <p:nvPr/>
        </p:nvGrpSpPr>
        <p:grpSpPr>
          <a:xfrm>
            <a:off x="3581400" y="4426455"/>
            <a:ext cx="3304032" cy="192062"/>
            <a:chOff x="6501865" y="4347308"/>
            <a:chExt cx="2278132" cy="219990"/>
          </a:xfrm>
        </p:grpSpPr>
        <p:sp>
          <p:nvSpPr>
            <p:cNvPr id="16" name="Rounded Rectangle 15"/>
            <p:cNvSpPr/>
            <p:nvPr/>
          </p:nvSpPr>
          <p:spPr>
            <a:xfrm>
              <a:off x="6501865" y="4347308"/>
              <a:ext cx="2278132" cy="2190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501865" y="4348298"/>
              <a:ext cx="1586676" cy="219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7061101" y="4343794"/>
            <a:ext cx="589280" cy="369332"/>
          </a:xfrm>
          <a:prstGeom prst="rect">
            <a:avLst/>
          </a:prstGeom>
          <a:noFill/>
        </p:spPr>
        <p:txBody>
          <a:bodyPr wrap="square" rtlCol="0">
            <a:spAutoFit/>
          </a:bodyPr>
          <a:lstStyle/>
          <a:p>
            <a:r>
              <a:rPr lang="en-US" dirty="0">
                <a:solidFill>
                  <a:srgbClr val="FFB500"/>
                </a:solidFill>
              </a:rPr>
              <a:t>65%</a:t>
            </a:r>
          </a:p>
        </p:txBody>
      </p:sp>
      <p:cxnSp>
        <p:nvCxnSpPr>
          <p:cNvPr id="19" name="Straight Connector 18"/>
          <p:cNvCxnSpPr/>
          <p:nvPr/>
        </p:nvCxnSpPr>
        <p:spPr>
          <a:xfrm>
            <a:off x="3509854" y="1047750"/>
            <a:ext cx="1828800" cy="0"/>
          </a:xfrm>
          <a:prstGeom prst="line">
            <a:avLst/>
          </a:prstGeom>
          <a:ln>
            <a:solidFill>
              <a:srgbClr val="FFB5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15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800" decel="100000"/>
                                        <p:tgtEl>
                                          <p:spTgt spid="6"/>
                                        </p:tgtEl>
                                      </p:cBhvr>
                                    </p:animEffect>
                                    <p:anim calcmode="lin" valueType="num">
                                      <p:cBhvr>
                                        <p:cTn id="24" dur="800" decel="100000" fill="hold"/>
                                        <p:tgtEl>
                                          <p:spTgt spid="6"/>
                                        </p:tgtEl>
                                        <p:attrNameLst>
                                          <p:attrName>style.rotation</p:attrName>
                                        </p:attrNameLst>
                                      </p:cBhvr>
                                      <p:tavLst>
                                        <p:tav tm="0">
                                          <p:val>
                                            <p:fltVal val="-90"/>
                                          </p:val>
                                        </p:tav>
                                        <p:tav tm="100000">
                                          <p:val>
                                            <p:fltVal val="0"/>
                                          </p:val>
                                        </p:tav>
                                      </p:tavLst>
                                    </p:anim>
                                    <p:anim calcmode="lin" valueType="num">
                                      <p:cBhvr>
                                        <p:cTn id="25" dur="800" decel="100000" fill="hold"/>
                                        <p:tgtEl>
                                          <p:spTgt spid="6"/>
                                        </p:tgtEl>
                                        <p:attrNameLst>
                                          <p:attrName>ppt_x</p:attrName>
                                        </p:attrNameLst>
                                      </p:cBhvr>
                                      <p:tavLst>
                                        <p:tav tm="0">
                                          <p:val>
                                            <p:strVal val="#ppt_x+0.4"/>
                                          </p:val>
                                        </p:tav>
                                        <p:tav tm="100000">
                                          <p:val>
                                            <p:strVal val="#ppt_x-0.05"/>
                                          </p:val>
                                        </p:tav>
                                      </p:tavLst>
                                    </p:anim>
                                    <p:anim calcmode="lin" valueType="num">
                                      <p:cBhvr>
                                        <p:cTn id="26" dur="800" decel="100000" fill="hold"/>
                                        <p:tgtEl>
                                          <p:spTgt spid="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800" decel="100000"/>
                                        <p:tgtEl>
                                          <p:spTgt spid="7"/>
                                        </p:tgtEl>
                                      </p:cBhvr>
                                    </p:animEffect>
                                    <p:anim calcmode="lin" valueType="num">
                                      <p:cBhvr>
                                        <p:cTn id="32" dur="800" decel="100000" fill="hold"/>
                                        <p:tgtEl>
                                          <p:spTgt spid="7"/>
                                        </p:tgtEl>
                                        <p:attrNameLst>
                                          <p:attrName>style.rotation</p:attrName>
                                        </p:attrNameLst>
                                      </p:cBhvr>
                                      <p:tavLst>
                                        <p:tav tm="0">
                                          <p:val>
                                            <p:fltVal val="-90"/>
                                          </p:val>
                                        </p:tav>
                                        <p:tav tm="100000">
                                          <p:val>
                                            <p:fltVal val="0"/>
                                          </p:val>
                                        </p:tav>
                                      </p:tavLst>
                                    </p:anim>
                                    <p:anim calcmode="lin" valueType="num">
                                      <p:cBhvr>
                                        <p:cTn id="33" dur="800" decel="100000" fill="hold"/>
                                        <p:tgtEl>
                                          <p:spTgt spid="7"/>
                                        </p:tgtEl>
                                        <p:attrNameLst>
                                          <p:attrName>ppt_x</p:attrName>
                                        </p:attrNameLst>
                                      </p:cBhvr>
                                      <p:tavLst>
                                        <p:tav tm="0">
                                          <p:val>
                                            <p:strVal val="#ppt_x+0.4"/>
                                          </p:val>
                                        </p:tav>
                                        <p:tav tm="100000">
                                          <p:val>
                                            <p:strVal val="#ppt_x-0.05"/>
                                          </p:val>
                                        </p:tav>
                                      </p:tavLst>
                                    </p:anim>
                                    <p:anim calcmode="lin" valueType="num">
                                      <p:cBhvr>
                                        <p:cTn id="34" dur="800" decel="100000" fill="hold"/>
                                        <p:tgtEl>
                                          <p:spTgt spid="7"/>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800" decel="100000"/>
                                        <p:tgtEl>
                                          <p:spTgt spid="8"/>
                                        </p:tgtEl>
                                      </p:cBhvr>
                                    </p:animEffect>
                                    <p:anim calcmode="lin" valueType="num">
                                      <p:cBhvr>
                                        <p:cTn id="40" dur="800" decel="100000" fill="hold"/>
                                        <p:tgtEl>
                                          <p:spTgt spid="8"/>
                                        </p:tgtEl>
                                        <p:attrNameLst>
                                          <p:attrName>style.rotation</p:attrName>
                                        </p:attrNameLst>
                                      </p:cBhvr>
                                      <p:tavLst>
                                        <p:tav tm="0">
                                          <p:val>
                                            <p:fltVal val="-90"/>
                                          </p:val>
                                        </p:tav>
                                        <p:tav tm="100000">
                                          <p:val>
                                            <p:fltVal val="0"/>
                                          </p:val>
                                        </p:tav>
                                      </p:tavLst>
                                    </p:anim>
                                    <p:anim calcmode="lin" valueType="num">
                                      <p:cBhvr>
                                        <p:cTn id="41" dur="800" decel="100000" fill="hold"/>
                                        <p:tgtEl>
                                          <p:spTgt spid="8"/>
                                        </p:tgtEl>
                                        <p:attrNameLst>
                                          <p:attrName>ppt_x</p:attrName>
                                        </p:attrNameLst>
                                      </p:cBhvr>
                                      <p:tavLst>
                                        <p:tav tm="0">
                                          <p:val>
                                            <p:strVal val="#ppt_x+0.4"/>
                                          </p:val>
                                        </p:tav>
                                        <p:tav tm="100000">
                                          <p:val>
                                            <p:strVal val="#ppt_x-0.05"/>
                                          </p:val>
                                        </p:tav>
                                      </p:tavLst>
                                    </p:anim>
                                    <p:anim calcmode="lin" valueType="num">
                                      <p:cBhvr>
                                        <p:cTn id="42" dur="800" decel="100000" fill="hold"/>
                                        <p:tgtEl>
                                          <p:spTgt spid="8"/>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par>
                                <p:cTn id="65" presetID="53" presetClass="entr" presetSubtype="16"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3" grpId="0"/>
      <p:bldP spid="14"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62000" y="1428750"/>
            <a:ext cx="1620102" cy="1620102"/>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57150">
            <a:solidFill>
              <a:srgbClr val="FFB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558706" y="2447397"/>
            <a:ext cx="5925462" cy="338554"/>
          </a:xfrm>
          <a:prstGeom prst="rect">
            <a:avLst/>
          </a:prstGeom>
        </p:spPr>
        <p:txBody>
          <a:bodyPr wrap="square">
            <a:spAutoFit/>
          </a:bodyPr>
          <a:lstStyle/>
          <a:p>
            <a:pPr algn="just"/>
            <a:r>
              <a:rPr lang="en-U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Chef Johnny is in charge of dessert and beverage production.</a:t>
            </a:r>
            <a:endParaRPr lang="en-US" sz="1600" b="0" dirty="0">
              <a:solidFill>
                <a:schemeClr val="tx1">
                  <a:lumMod val="85000"/>
                  <a:lumOff val="15000"/>
                </a:schemeClr>
              </a:solidFill>
              <a:effectLst/>
              <a:latin typeface="Lato" panose="020F0502020204030203" pitchFamily="34" charset="0"/>
              <a:ea typeface="Lato" panose="020F0502020204030203" pitchFamily="34" charset="0"/>
              <a:cs typeface="Lato" panose="020F0502020204030203" pitchFamily="34" charset="0"/>
            </a:endParaRPr>
          </a:p>
        </p:txBody>
      </p:sp>
      <p:sp>
        <p:nvSpPr>
          <p:cNvPr id="6" name="Rectangle 5"/>
          <p:cNvSpPr/>
          <p:nvPr/>
        </p:nvSpPr>
        <p:spPr>
          <a:xfrm>
            <a:off x="2558706" y="1545116"/>
            <a:ext cx="2367648" cy="523220"/>
          </a:xfrm>
          <a:prstGeom prst="rect">
            <a:avLst/>
          </a:prstGeom>
        </p:spPr>
        <p:txBody>
          <a:bodyPr wrap="square">
            <a:spAutoFit/>
          </a:bodyPr>
          <a:lstStyle/>
          <a:p>
            <a:r>
              <a:rPr lang="en-GB" sz="2800" dirty="0">
                <a:solidFill>
                  <a:srgbClr val="FFB500"/>
                </a:solidFill>
                <a:latin typeface="Lato" panose="020F0502020204030203" pitchFamily="34" charset="0"/>
                <a:ea typeface="Lato" panose="020F0502020204030203" pitchFamily="34" charset="0"/>
                <a:cs typeface="Lato" panose="020F0502020204030203" pitchFamily="34" charset="0"/>
              </a:rPr>
              <a:t>Johnny Tie</a:t>
            </a:r>
          </a:p>
        </p:txBody>
      </p:sp>
      <p:sp>
        <p:nvSpPr>
          <p:cNvPr id="7" name="Oval 6"/>
          <p:cNvSpPr/>
          <p:nvPr/>
        </p:nvSpPr>
        <p:spPr>
          <a:xfrm>
            <a:off x="6696456" y="3105150"/>
            <a:ext cx="1609344" cy="1609344"/>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57150">
            <a:solidFill>
              <a:srgbClr val="FFB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536367" y="4321096"/>
            <a:ext cx="4062190" cy="338554"/>
          </a:xfrm>
          <a:prstGeom prst="rect">
            <a:avLst/>
          </a:prstGeom>
        </p:spPr>
        <p:txBody>
          <a:bodyPr wrap="square">
            <a:spAutoFit/>
          </a:bodyPr>
          <a:lstStyle/>
          <a:p>
            <a:pPr algn="r"/>
            <a:r>
              <a:rPr lang="en-U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Chef Nick is in charge of food production.</a:t>
            </a:r>
            <a:endParaRPr lang="en-US" sz="1600" b="0" dirty="0">
              <a:solidFill>
                <a:schemeClr val="tx1">
                  <a:lumMod val="85000"/>
                  <a:lumOff val="15000"/>
                </a:schemeClr>
              </a:solidFill>
              <a:effectLst/>
              <a:latin typeface="Lato" panose="020F0502020204030203" pitchFamily="34" charset="0"/>
              <a:ea typeface="Lato" panose="020F0502020204030203" pitchFamily="34" charset="0"/>
              <a:cs typeface="Lato" panose="020F0502020204030203" pitchFamily="34" charset="0"/>
            </a:endParaRPr>
          </a:p>
        </p:txBody>
      </p:sp>
      <p:sp>
        <p:nvSpPr>
          <p:cNvPr id="9" name="Rectangle 8"/>
          <p:cNvSpPr/>
          <p:nvPr/>
        </p:nvSpPr>
        <p:spPr>
          <a:xfrm>
            <a:off x="4127499" y="3418820"/>
            <a:ext cx="2471058" cy="523220"/>
          </a:xfrm>
          <a:prstGeom prst="rect">
            <a:avLst/>
          </a:prstGeom>
        </p:spPr>
        <p:txBody>
          <a:bodyPr wrap="square">
            <a:spAutoFit/>
          </a:bodyPr>
          <a:lstStyle/>
          <a:p>
            <a:pPr algn="r"/>
            <a:r>
              <a:rPr lang="en-GB" sz="2800" dirty="0">
                <a:solidFill>
                  <a:srgbClr val="FFB500"/>
                </a:solidFill>
                <a:latin typeface="Lato" panose="020F0502020204030203" pitchFamily="34" charset="0"/>
                <a:ea typeface="Lato" panose="020F0502020204030203" pitchFamily="34" charset="0"/>
                <a:cs typeface="Lato" panose="020F0502020204030203" pitchFamily="34" charset="0"/>
              </a:rPr>
              <a:t>Nick Gardner</a:t>
            </a:r>
          </a:p>
        </p:txBody>
      </p:sp>
      <p:sp>
        <p:nvSpPr>
          <p:cNvPr id="10" name="Rectangle 9"/>
          <p:cNvSpPr/>
          <p:nvPr/>
        </p:nvSpPr>
        <p:spPr>
          <a:xfrm>
            <a:off x="2558706" y="1996025"/>
            <a:ext cx="1894116" cy="338554"/>
          </a:xfrm>
          <a:prstGeom prst="rect">
            <a:avLst/>
          </a:prstGeom>
        </p:spPr>
        <p:txBody>
          <a:bodyPr wrap="square">
            <a:spAutoFit/>
          </a:bodyPr>
          <a:lstStyle/>
          <a:p>
            <a:pPr algn="just"/>
            <a:r>
              <a:rPr lang="en-GB" sz="1600" i="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Station Chef</a:t>
            </a:r>
            <a:endParaRPr lang="en-US" sz="1600" b="0" i="1" dirty="0">
              <a:solidFill>
                <a:schemeClr val="tx1">
                  <a:lumMod val="65000"/>
                  <a:lumOff val="35000"/>
                </a:schemeClr>
              </a:solidFill>
              <a:effectLst/>
              <a:latin typeface="Lato" panose="020F0502020204030203" pitchFamily="34" charset="0"/>
              <a:ea typeface="Lato" panose="020F0502020204030203" pitchFamily="34" charset="0"/>
              <a:cs typeface="Lato" panose="020F0502020204030203" pitchFamily="34" charset="0"/>
            </a:endParaRPr>
          </a:p>
        </p:txBody>
      </p:sp>
      <p:sp>
        <p:nvSpPr>
          <p:cNvPr id="11" name="Rectangle 10"/>
          <p:cNvSpPr/>
          <p:nvPr/>
        </p:nvSpPr>
        <p:spPr>
          <a:xfrm>
            <a:off x="4483100" y="3951764"/>
            <a:ext cx="2115458" cy="338554"/>
          </a:xfrm>
          <a:prstGeom prst="rect">
            <a:avLst/>
          </a:prstGeom>
        </p:spPr>
        <p:txBody>
          <a:bodyPr wrap="square">
            <a:spAutoFit/>
          </a:bodyPr>
          <a:lstStyle/>
          <a:p>
            <a:pPr algn="r"/>
            <a:r>
              <a:rPr lang="en-GB" sz="1600" i="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Station Chef</a:t>
            </a:r>
            <a:endParaRPr lang="en-US" sz="1600" b="0" i="1" dirty="0">
              <a:solidFill>
                <a:schemeClr val="tx1">
                  <a:lumMod val="65000"/>
                  <a:lumOff val="35000"/>
                </a:schemeClr>
              </a:solidFill>
              <a:effectLst/>
              <a:latin typeface="Lato" panose="020F0502020204030203" pitchFamily="34" charset="0"/>
              <a:ea typeface="Lato" panose="020F0502020204030203" pitchFamily="34" charset="0"/>
              <a:cs typeface="Lato" panose="020F0502020204030203" pitchFamily="34" charset="0"/>
            </a:endParaRPr>
          </a:p>
        </p:txBody>
      </p:sp>
      <p:sp>
        <p:nvSpPr>
          <p:cNvPr id="12" name="Rectangle 11"/>
          <p:cNvSpPr/>
          <p:nvPr/>
        </p:nvSpPr>
        <p:spPr>
          <a:xfrm>
            <a:off x="2107602" y="209550"/>
            <a:ext cx="4919730" cy="584775"/>
          </a:xfrm>
          <a:prstGeom prst="rect">
            <a:avLst/>
          </a:prstGeom>
        </p:spPr>
        <p:txBody>
          <a:bodyPr wrap="square">
            <a:spAutoFit/>
          </a:bodyPr>
          <a:lstStyle/>
          <a:p>
            <a:pPr algn="ctr"/>
            <a:r>
              <a:rPr lang="en-GB" sz="3200" dirty="0">
                <a:solidFill>
                  <a:srgbClr val="FFB500"/>
                </a:solidFill>
                <a:latin typeface="Lato" panose="020F0502020204030203" pitchFamily="34" charset="0"/>
                <a:ea typeface="Lato" panose="020F0502020204030203" pitchFamily="34" charset="0"/>
                <a:cs typeface="Lato" panose="020F0502020204030203" pitchFamily="34" charset="0"/>
              </a:rPr>
              <a:t>Meet The Team</a:t>
            </a:r>
          </a:p>
        </p:txBody>
      </p:sp>
      <p:cxnSp>
        <p:nvCxnSpPr>
          <p:cNvPr id="13" name="Straight Connector 12"/>
          <p:cNvCxnSpPr/>
          <p:nvPr/>
        </p:nvCxnSpPr>
        <p:spPr>
          <a:xfrm>
            <a:off x="3653067" y="971550"/>
            <a:ext cx="1828800" cy="0"/>
          </a:xfrm>
          <a:prstGeom prst="line">
            <a:avLst/>
          </a:prstGeom>
          <a:ln>
            <a:solidFill>
              <a:srgbClr val="FFB5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1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800" decel="100000"/>
                                        <p:tgtEl>
                                          <p:spTgt spid="6"/>
                                        </p:tgtEl>
                                      </p:cBhvr>
                                    </p:animEffect>
                                    <p:anim calcmode="lin" valueType="num">
                                      <p:cBhvr>
                                        <p:cTn id="24" dur="800" decel="100000" fill="hold"/>
                                        <p:tgtEl>
                                          <p:spTgt spid="6"/>
                                        </p:tgtEl>
                                        <p:attrNameLst>
                                          <p:attrName>style.rotation</p:attrName>
                                        </p:attrNameLst>
                                      </p:cBhvr>
                                      <p:tavLst>
                                        <p:tav tm="0">
                                          <p:val>
                                            <p:fltVal val="-90"/>
                                          </p:val>
                                        </p:tav>
                                        <p:tav tm="100000">
                                          <p:val>
                                            <p:fltVal val="0"/>
                                          </p:val>
                                        </p:tav>
                                      </p:tavLst>
                                    </p:anim>
                                    <p:anim calcmode="lin" valueType="num">
                                      <p:cBhvr>
                                        <p:cTn id="25" dur="800" decel="100000" fill="hold"/>
                                        <p:tgtEl>
                                          <p:spTgt spid="6"/>
                                        </p:tgtEl>
                                        <p:attrNameLst>
                                          <p:attrName>ppt_x</p:attrName>
                                        </p:attrNameLst>
                                      </p:cBhvr>
                                      <p:tavLst>
                                        <p:tav tm="0">
                                          <p:val>
                                            <p:strVal val="#ppt_x+0.4"/>
                                          </p:val>
                                        </p:tav>
                                        <p:tav tm="100000">
                                          <p:val>
                                            <p:strVal val="#ppt_x-0.05"/>
                                          </p:val>
                                        </p:tav>
                                      </p:tavLst>
                                    </p:anim>
                                    <p:anim calcmode="lin" valueType="num">
                                      <p:cBhvr>
                                        <p:cTn id="26" dur="800" decel="100000" fill="hold"/>
                                        <p:tgtEl>
                                          <p:spTgt spid="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800" decel="100000"/>
                                        <p:tgtEl>
                                          <p:spTgt spid="7"/>
                                        </p:tgtEl>
                                      </p:cBhvr>
                                    </p:animEffect>
                                    <p:anim calcmode="lin" valueType="num">
                                      <p:cBhvr>
                                        <p:cTn id="32" dur="800" decel="100000" fill="hold"/>
                                        <p:tgtEl>
                                          <p:spTgt spid="7"/>
                                        </p:tgtEl>
                                        <p:attrNameLst>
                                          <p:attrName>style.rotation</p:attrName>
                                        </p:attrNameLst>
                                      </p:cBhvr>
                                      <p:tavLst>
                                        <p:tav tm="0">
                                          <p:val>
                                            <p:fltVal val="-90"/>
                                          </p:val>
                                        </p:tav>
                                        <p:tav tm="100000">
                                          <p:val>
                                            <p:fltVal val="0"/>
                                          </p:val>
                                        </p:tav>
                                      </p:tavLst>
                                    </p:anim>
                                    <p:anim calcmode="lin" valueType="num">
                                      <p:cBhvr>
                                        <p:cTn id="33" dur="800" decel="100000" fill="hold"/>
                                        <p:tgtEl>
                                          <p:spTgt spid="7"/>
                                        </p:tgtEl>
                                        <p:attrNameLst>
                                          <p:attrName>ppt_x</p:attrName>
                                        </p:attrNameLst>
                                      </p:cBhvr>
                                      <p:tavLst>
                                        <p:tav tm="0">
                                          <p:val>
                                            <p:strVal val="#ppt_x+0.4"/>
                                          </p:val>
                                        </p:tav>
                                        <p:tav tm="100000">
                                          <p:val>
                                            <p:strVal val="#ppt_x-0.05"/>
                                          </p:val>
                                        </p:tav>
                                      </p:tavLst>
                                    </p:anim>
                                    <p:anim calcmode="lin" valueType="num">
                                      <p:cBhvr>
                                        <p:cTn id="34" dur="800" decel="100000" fill="hold"/>
                                        <p:tgtEl>
                                          <p:spTgt spid="7"/>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800" decel="100000"/>
                                        <p:tgtEl>
                                          <p:spTgt spid="8"/>
                                        </p:tgtEl>
                                      </p:cBhvr>
                                    </p:animEffect>
                                    <p:anim calcmode="lin" valueType="num">
                                      <p:cBhvr>
                                        <p:cTn id="40" dur="800" decel="100000" fill="hold"/>
                                        <p:tgtEl>
                                          <p:spTgt spid="8"/>
                                        </p:tgtEl>
                                        <p:attrNameLst>
                                          <p:attrName>style.rotation</p:attrName>
                                        </p:attrNameLst>
                                      </p:cBhvr>
                                      <p:tavLst>
                                        <p:tav tm="0">
                                          <p:val>
                                            <p:fltVal val="-90"/>
                                          </p:val>
                                        </p:tav>
                                        <p:tav tm="100000">
                                          <p:val>
                                            <p:fltVal val="0"/>
                                          </p:val>
                                        </p:tav>
                                      </p:tavLst>
                                    </p:anim>
                                    <p:anim calcmode="lin" valueType="num">
                                      <p:cBhvr>
                                        <p:cTn id="41" dur="800" decel="100000" fill="hold"/>
                                        <p:tgtEl>
                                          <p:spTgt spid="8"/>
                                        </p:tgtEl>
                                        <p:attrNameLst>
                                          <p:attrName>ppt_x</p:attrName>
                                        </p:attrNameLst>
                                      </p:cBhvr>
                                      <p:tavLst>
                                        <p:tav tm="0">
                                          <p:val>
                                            <p:strVal val="#ppt_x+0.4"/>
                                          </p:val>
                                        </p:tav>
                                        <p:tav tm="100000">
                                          <p:val>
                                            <p:strVal val="#ppt_x-0.05"/>
                                          </p:val>
                                        </p:tav>
                                      </p:tavLst>
                                    </p:anim>
                                    <p:anim calcmode="lin" valueType="num">
                                      <p:cBhvr>
                                        <p:cTn id="42" dur="800" decel="100000" fill="hold"/>
                                        <p:tgtEl>
                                          <p:spTgt spid="8"/>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800" decel="100000"/>
                                        <p:tgtEl>
                                          <p:spTgt spid="9"/>
                                        </p:tgtEl>
                                      </p:cBhvr>
                                    </p:animEffect>
                                    <p:anim calcmode="lin" valueType="num">
                                      <p:cBhvr>
                                        <p:cTn id="48" dur="800" decel="100000" fill="hold"/>
                                        <p:tgtEl>
                                          <p:spTgt spid="9"/>
                                        </p:tgtEl>
                                        <p:attrNameLst>
                                          <p:attrName>style.rotation</p:attrName>
                                        </p:attrNameLst>
                                      </p:cBhvr>
                                      <p:tavLst>
                                        <p:tav tm="0">
                                          <p:val>
                                            <p:fltVal val="-90"/>
                                          </p:val>
                                        </p:tav>
                                        <p:tav tm="100000">
                                          <p:val>
                                            <p:fltVal val="0"/>
                                          </p:val>
                                        </p:tav>
                                      </p:tavLst>
                                    </p:anim>
                                    <p:anim calcmode="lin" valueType="num">
                                      <p:cBhvr>
                                        <p:cTn id="49" dur="800" decel="100000" fill="hold"/>
                                        <p:tgtEl>
                                          <p:spTgt spid="9"/>
                                        </p:tgtEl>
                                        <p:attrNameLst>
                                          <p:attrName>ppt_x</p:attrName>
                                        </p:attrNameLst>
                                      </p:cBhvr>
                                      <p:tavLst>
                                        <p:tav tm="0">
                                          <p:val>
                                            <p:strVal val="#ppt_x+0.4"/>
                                          </p:val>
                                        </p:tav>
                                        <p:tav tm="100000">
                                          <p:val>
                                            <p:strVal val="#ppt_x-0.05"/>
                                          </p:val>
                                        </p:tav>
                                      </p:tavLst>
                                    </p:anim>
                                    <p:anim calcmode="lin" valueType="num">
                                      <p:cBhvr>
                                        <p:cTn id="50" dur="800" decel="100000" fill="hold"/>
                                        <p:tgtEl>
                                          <p:spTgt spid="9"/>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800" decel="100000"/>
                                        <p:tgtEl>
                                          <p:spTgt spid="10"/>
                                        </p:tgtEl>
                                      </p:cBhvr>
                                    </p:animEffect>
                                    <p:anim calcmode="lin" valueType="num">
                                      <p:cBhvr>
                                        <p:cTn id="56" dur="800" decel="100000" fill="hold"/>
                                        <p:tgtEl>
                                          <p:spTgt spid="10"/>
                                        </p:tgtEl>
                                        <p:attrNameLst>
                                          <p:attrName>style.rotation</p:attrName>
                                        </p:attrNameLst>
                                      </p:cBhvr>
                                      <p:tavLst>
                                        <p:tav tm="0">
                                          <p:val>
                                            <p:fltVal val="-90"/>
                                          </p:val>
                                        </p:tav>
                                        <p:tav tm="100000">
                                          <p:val>
                                            <p:fltVal val="0"/>
                                          </p:val>
                                        </p:tav>
                                      </p:tavLst>
                                    </p:anim>
                                    <p:anim calcmode="lin" valueType="num">
                                      <p:cBhvr>
                                        <p:cTn id="57" dur="800" decel="100000" fill="hold"/>
                                        <p:tgtEl>
                                          <p:spTgt spid="10"/>
                                        </p:tgtEl>
                                        <p:attrNameLst>
                                          <p:attrName>ppt_x</p:attrName>
                                        </p:attrNameLst>
                                      </p:cBhvr>
                                      <p:tavLst>
                                        <p:tav tm="0">
                                          <p:val>
                                            <p:strVal val="#ppt_x+0.4"/>
                                          </p:val>
                                        </p:tav>
                                        <p:tav tm="100000">
                                          <p:val>
                                            <p:strVal val="#ppt_x-0.05"/>
                                          </p:val>
                                        </p:tav>
                                      </p:tavLst>
                                    </p:anim>
                                    <p:anim calcmode="lin" valueType="num">
                                      <p:cBhvr>
                                        <p:cTn id="58" dur="800" decel="100000" fill="hold"/>
                                        <p:tgtEl>
                                          <p:spTgt spid="10"/>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800" decel="100000"/>
                                        <p:tgtEl>
                                          <p:spTgt spid="11"/>
                                        </p:tgtEl>
                                      </p:cBhvr>
                                    </p:animEffect>
                                    <p:anim calcmode="lin" valueType="num">
                                      <p:cBhvr>
                                        <p:cTn id="64" dur="800" decel="100000" fill="hold"/>
                                        <p:tgtEl>
                                          <p:spTgt spid="11"/>
                                        </p:tgtEl>
                                        <p:attrNameLst>
                                          <p:attrName>style.rotation</p:attrName>
                                        </p:attrNameLst>
                                      </p:cBhvr>
                                      <p:tavLst>
                                        <p:tav tm="0">
                                          <p:val>
                                            <p:fltVal val="-90"/>
                                          </p:val>
                                        </p:tav>
                                        <p:tav tm="100000">
                                          <p:val>
                                            <p:fltVal val="0"/>
                                          </p:val>
                                        </p:tav>
                                      </p:tavLst>
                                    </p:anim>
                                    <p:anim calcmode="lin" valueType="num">
                                      <p:cBhvr>
                                        <p:cTn id="65" dur="800" decel="100000" fill="hold"/>
                                        <p:tgtEl>
                                          <p:spTgt spid="11"/>
                                        </p:tgtEl>
                                        <p:attrNameLst>
                                          <p:attrName>ppt_x</p:attrName>
                                        </p:attrNameLst>
                                      </p:cBhvr>
                                      <p:tavLst>
                                        <p:tav tm="0">
                                          <p:val>
                                            <p:strVal val="#ppt_x+0.4"/>
                                          </p:val>
                                        </p:tav>
                                        <p:tav tm="100000">
                                          <p:val>
                                            <p:strVal val="#ppt_x-0.05"/>
                                          </p:val>
                                        </p:tav>
                                      </p:tavLst>
                                    </p:anim>
                                    <p:anim calcmode="lin" valueType="num">
                                      <p:cBhvr>
                                        <p:cTn id="66" dur="800" decel="100000" fill="hold"/>
                                        <p:tgtEl>
                                          <p:spTgt spid="11"/>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69" presetID="30"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800" decel="100000"/>
                                        <p:tgtEl>
                                          <p:spTgt spid="12"/>
                                        </p:tgtEl>
                                      </p:cBhvr>
                                    </p:animEffect>
                                    <p:anim calcmode="lin" valueType="num">
                                      <p:cBhvr>
                                        <p:cTn id="72" dur="800" decel="100000" fill="hold"/>
                                        <p:tgtEl>
                                          <p:spTgt spid="12"/>
                                        </p:tgtEl>
                                        <p:attrNameLst>
                                          <p:attrName>style.rotation</p:attrName>
                                        </p:attrNameLst>
                                      </p:cBhvr>
                                      <p:tavLst>
                                        <p:tav tm="0">
                                          <p:val>
                                            <p:fltVal val="-90"/>
                                          </p:val>
                                        </p:tav>
                                        <p:tav tm="100000">
                                          <p:val>
                                            <p:fltVal val="0"/>
                                          </p:val>
                                        </p:tav>
                                      </p:tavLst>
                                    </p:anim>
                                    <p:anim calcmode="lin" valueType="num">
                                      <p:cBhvr>
                                        <p:cTn id="73" dur="800" decel="100000" fill="hold"/>
                                        <p:tgtEl>
                                          <p:spTgt spid="12"/>
                                        </p:tgtEl>
                                        <p:attrNameLst>
                                          <p:attrName>ppt_x</p:attrName>
                                        </p:attrNameLst>
                                      </p:cBhvr>
                                      <p:tavLst>
                                        <p:tav tm="0">
                                          <p:val>
                                            <p:strVal val="#ppt_x+0.4"/>
                                          </p:val>
                                        </p:tav>
                                        <p:tav tm="100000">
                                          <p:val>
                                            <p:strVal val="#ppt_x-0.05"/>
                                          </p:val>
                                        </p:tav>
                                      </p:tavLst>
                                    </p:anim>
                                    <p:anim calcmode="lin" valueType="num">
                                      <p:cBhvr>
                                        <p:cTn id="74" dur="800" decel="100000" fill="hold"/>
                                        <p:tgtEl>
                                          <p:spTgt spid="12"/>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 y="0"/>
            <a:ext cx="9144000" cy="5143500"/>
          </a:xfrm>
          <a:prstGeom prst="rect">
            <a:avLst/>
          </a:prstGeom>
          <a:blipFill dpi="0" rotWithShape="1">
            <a:blip r:embed="rId2" cstate="print">
              <a:extLst>
                <a:ext uri="{28A0092B-C50C-407E-A947-70E740481C1C}">
                  <a14:useLocalDpi xmlns:a14="http://schemas.microsoft.com/office/drawing/2010/main" val="0"/>
                </a:ext>
              </a:extLst>
            </a:blip>
            <a:srcRect/>
            <a:stretch>
              <a:fillRect l="-12916" r="-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220" y="0"/>
            <a:ext cx="9151479" cy="5143500"/>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38200" y="2568773"/>
            <a:ext cx="4572000" cy="307777"/>
          </a:xfrm>
          <a:prstGeom prst="rect">
            <a:avLst/>
          </a:prstGeom>
        </p:spPr>
        <p:txBody>
          <a:bodyPr>
            <a:spAutoFit/>
          </a:bodyPr>
          <a:lstStyle/>
          <a:p>
            <a:pPr algn="ctr"/>
            <a:r>
              <a:rPr lang="en-GB" sz="1400" dirty="0">
                <a:solidFill>
                  <a:schemeClr val="bg1"/>
                </a:solidFill>
                <a:latin typeface="Lato" pitchFamily="34" charset="0"/>
              </a:rPr>
              <a:t>with turmeric rice</a:t>
            </a:r>
            <a:endParaRPr lang="en-US" sz="1400" b="0" dirty="0">
              <a:solidFill>
                <a:schemeClr val="bg1"/>
              </a:solidFill>
              <a:effectLst/>
              <a:latin typeface="Lato" panose="020F0502020204030203" pitchFamily="34" charset="0"/>
              <a:ea typeface="Lato" panose="020F0502020204030203" pitchFamily="34" charset="0"/>
              <a:cs typeface="Lato" panose="020F0502020204030203" pitchFamily="34" charset="0"/>
            </a:endParaRPr>
          </a:p>
        </p:txBody>
      </p:sp>
      <p:sp>
        <p:nvSpPr>
          <p:cNvPr id="9" name="Rectangle 8"/>
          <p:cNvSpPr/>
          <p:nvPr/>
        </p:nvSpPr>
        <p:spPr>
          <a:xfrm>
            <a:off x="492576" y="2171640"/>
            <a:ext cx="2367648" cy="400110"/>
          </a:xfrm>
          <a:prstGeom prst="rect">
            <a:avLst/>
          </a:prstGeom>
        </p:spPr>
        <p:txBody>
          <a:bodyPr wrap="square">
            <a:spAutoFit/>
          </a:bodyPr>
          <a:lstStyle/>
          <a:p>
            <a:r>
              <a:rPr lang="en-US" sz="2000" dirty="0">
                <a:solidFill>
                  <a:srgbClr val="FFB500"/>
                </a:solidFill>
                <a:latin typeface="Lato" panose="020F0502020204030203" pitchFamily="34" charset="0"/>
                <a:ea typeface="Lato" panose="020F0502020204030203" pitchFamily="34" charset="0"/>
                <a:cs typeface="Lato" panose="020F0502020204030203" pitchFamily="34" charset="0"/>
              </a:rPr>
              <a:t>Butter Chicken</a:t>
            </a:r>
            <a:endParaRPr lang="en-GB" sz="2000" dirty="0">
              <a:solidFill>
                <a:srgbClr val="FFB500"/>
              </a:solidFill>
              <a:latin typeface="Lato" panose="020F0502020204030203" pitchFamily="34" charset="0"/>
              <a:ea typeface="Lato" panose="020F0502020204030203" pitchFamily="34" charset="0"/>
              <a:cs typeface="Lato" panose="020F0502020204030203" pitchFamily="34" charset="0"/>
            </a:endParaRPr>
          </a:p>
        </p:txBody>
      </p:sp>
      <p:sp>
        <p:nvSpPr>
          <p:cNvPr id="10" name="Rectangle 9"/>
          <p:cNvSpPr/>
          <p:nvPr/>
        </p:nvSpPr>
        <p:spPr>
          <a:xfrm>
            <a:off x="2115943" y="131350"/>
            <a:ext cx="4919730" cy="646331"/>
          </a:xfrm>
          <a:prstGeom prst="rect">
            <a:avLst/>
          </a:prstGeom>
        </p:spPr>
        <p:txBody>
          <a:bodyPr wrap="square">
            <a:spAutoFit/>
          </a:bodyPr>
          <a:lstStyle/>
          <a:p>
            <a:pPr algn="ctr"/>
            <a:r>
              <a:rPr lang="en-US" sz="3600" dirty="0">
                <a:solidFill>
                  <a:srgbClr val="FFB500"/>
                </a:solidFill>
                <a:latin typeface="Lato" panose="020F0502020204030203" pitchFamily="34" charset="0"/>
                <a:ea typeface="Lato" panose="020F0502020204030203" pitchFamily="34" charset="0"/>
                <a:cs typeface="Lato" panose="020F0502020204030203" pitchFamily="34" charset="0"/>
              </a:rPr>
              <a:t>Our Dishes</a:t>
            </a:r>
            <a:endParaRPr lang="en-GB" sz="3600" dirty="0">
              <a:solidFill>
                <a:srgbClr val="FFB500"/>
              </a:solidFill>
              <a:latin typeface="Lato" panose="020F0502020204030203" pitchFamily="34" charset="0"/>
              <a:ea typeface="Lato" panose="020F0502020204030203" pitchFamily="34" charset="0"/>
              <a:cs typeface="Lato" panose="020F0502020204030203" pitchFamily="34" charset="0"/>
            </a:endParaRPr>
          </a:p>
        </p:txBody>
      </p:sp>
      <p:cxnSp>
        <p:nvCxnSpPr>
          <p:cNvPr id="11" name="Straight Connector 10"/>
          <p:cNvCxnSpPr/>
          <p:nvPr/>
        </p:nvCxnSpPr>
        <p:spPr>
          <a:xfrm>
            <a:off x="3661408" y="895350"/>
            <a:ext cx="1828800" cy="0"/>
          </a:xfrm>
          <a:prstGeom prst="line">
            <a:avLst/>
          </a:prstGeom>
          <a:ln>
            <a:solidFill>
              <a:srgbClr val="FFB5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6727" r="16727"/>
          <a:stretch/>
        </p:blipFill>
        <p:spPr>
          <a:xfrm>
            <a:off x="872362" y="1163492"/>
            <a:ext cx="901976" cy="901975"/>
          </a:xfrm>
          <a:prstGeom prst="flowChartConnector">
            <a:avLst/>
          </a:prstGeom>
          <a:ln w="57150">
            <a:solidFill>
              <a:srgbClr val="FFB500"/>
            </a:solidFill>
          </a:ln>
        </p:spPr>
      </p:pic>
      <p:sp>
        <p:nvSpPr>
          <p:cNvPr id="37" name="Rectangle 36"/>
          <p:cNvSpPr/>
          <p:nvPr/>
        </p:nvSpPr>
        <p:spPr>
          <a:xfrm>
            <a:off x="-838200" y="4626173"/>
            <a:ext cx="4572000" cy="307777"/>
          </a:xfrm>
          <a:prstGeom prst="rect">
            <a:avLst/>
          </a:prstGeom>
        </p:spPr>
        <p:txBody>
          <a:bodyPr>
            <a:spAutoFit/>
          </a:bodyPr>
          <a:lstStyle/>
          <a:p>
            <a:pPr algn="ctr"/>
            <a:r>
              <a:rPr lang="en-GB" sz="1400" dirty="0">
                <a:solidFill>
                  <a:schemeClr val="bg1"/>
                </a:solidFill>
                <a:latin typeface="Lato" pitchFamily="34" charset="0"/>
              </a:rPr>
              <a:t>with turmeric rice</a:t>
            </a:r>
            <a:endParaRPr lang="en-US" sz="1400" b="0" dirty="0">
              <a:solidFill>
                <a:schemeClr val="bg1"/>
              </a:solidFill>
              <a:effectLst/>
              <a:latin typeface="Lato" panose="020F0502020204030203" pitchFamily="34" charset="0"/>
              <a:ea typeface="Lato" panose="020F0502020204030203" pitchFamily="34" charset="0"/>
              <a:cs typeface="Lato" panose="020F0502020204030203" pitchFamily="34" charset="0"/>
            </a:endParaRPr>
          </a:p>
        </p:txBody>
      </p:sp>
      <p:sp>
        <p:nvSpPr>
          <p:cNvPr id="38" name="Rectangle 37"/>
          <p:cNvSpPr/>
          <p:nvPr/>
        </p:nvSpPr>
        <p:spPr>
          <a:xfrm>
            <a:off x="492576" y="4229040"/>
            <a:ext cx="2367648" cy="400110"/>
          </a:xfrm>
          <a:prstGeom prst="rect">
            <a:avLst/>
          </a:prstGeom>
        </p:spPr>
        <p:txBody>
          <a:bodyPr wrap="square">
            <a:spAutoFit/>
          </a:bodyPr>
          <a:lstStyle/>
          <a:p>
            <a:r>
              <a:rPr lang="en-US" sz="2000" dirty="0">
                <a:solidFill>
                  <a:srgbClr val="FFB500"/>
                </a:solidFill>
                <a:latin typeface="Lato" panose="020F0502020204030203" pitchFamily="34" charset="0"/>
                <a:ea typeface="Lato" panose="020F0502020204030203" pitchFamily="34" charset="0"/>
                <a:cs typeface="Lato" panose="020F0502020204030203" pitchFamily="34" charset="0"/>
              </a:rPr>
              <a:t>Butter Chicken</a:t>
            </a:r>
            <a:endParaRPr lang="en-GB" sz="2000" dirty="0">
              <a:solidFill>
                <a:srgbClr val="FFB500"/>
              </a:solidFill>
              <a:latin typeface="Lato" panose="020F0502020204030203" pitchFamily="34" charset="0"/>
              <a:ea typeface="Lato" panose="020F0502020204030203" pitchFamily="34" charset="0"/>
              <a:cs typeface="Lato" panose="020F0502020204030203" pitchFamily="34" charset="0"/>
            </a:endParaRPr>
          </a:p>
        </p:txBody>
      </p:sp>
      <p:pic>
        <p:nvPicPr>
          <p:cNvPr id="39" name="Picture 38"/>
          <p:cNvPicPr>
            <a:picLocks noChangeAspect="1"/>
          </p:cNvPicPr>
          <p:nvPr/>
        </p:nvPicPr>
        <p:blipFill rotWithShape="1">
          <a:blip r:embed="rId3">
            <a:extLst>
              <a:ext uri="{28A0092B-C50C-407E-A947-70E740481C1C}">
                <a14:useLocalDpi xmlns:a14="http://schemas.microsoft.com/office/drawing/2010/main" val="0"/>
              </a:ext>
            </a:extLst>
          </a:blip>
          <a:srcRect l="16727" r="16727"/>
          <a:stretch/>
        </p:blipFill>
        <p:spPr>
          <a:xfrm>
            <a:off x="872362" y="3220892"/>
            <a:ext cx="901976" cy="901975"/>
          </a:xfrm>
          <a:prstGeom prst="flowChartConnector">
            <a:avLst/>
          </a:prstGeom>
          <a:ln w="57150">
            <a:solidFill>
              <a:srgbClr val="FFB500"/>
            </a:solidFill>
          </a:ln>
        </p:spPr>
      </p:pic>
      <p:sp>
        <p:nvSpPr>
          <p:cNvPr id="40" name="Rectangle 39"/>
          <p:cNvSpPr/>
          <p:nvPr/>
        </p:nvSpPr>
        <p:spPr>
          <a:xfrm>
            <a:off x="2286000" y="2568773"/>
            <a:ext cx="4572000" cy="307777"/>
          </a:xfrm>
          <a:prstGeom prst="rect">
            <a:avLst/>
          </a:prstGeom>
        </p:spPr>
        <p:txBody>
          <a:bodyPr>
            <a:spAutoFit/>
          </a:bodyPr>
          <a:lstStyle/>
          <a:p>
            <a:pPr algn="ctr"/>
            <a:r>
              <a:rPr lang="en-GB" sz="1400" dirty="0">
                <a:solidFill>
                  <a:schemeClr val="bg1"/>
                </a:solidFill>
                <a:latin typeface="Lato" pitchFamily="34" charset="0"/>
              </a:rPr>
              <a:t>with turmeric rice</a:t>
            </a:r>
            <a:endParaRPr lang="en-US" sz="1400" b="0" dirty="0">
              <a:solidFill>
                <a:schemeClr val="bg1"/>
              </a:solidFill>
              <a:effectLst/>
              <a:latin typeface="Lato" panose="020F0502020204030203" pitchFamily="34" charset="0"/>
              <a:ea typeface="Lato" panose="020F0502020204030203" pitchFamily="34" charset="0"/>
              <a:cs typeface="Lato" panose="020F0502020204030203" pitchFamily="34" charset="0"/>
            </a:endParaRPr>
          </a:p>
        </p:txBody>
      </p:sp>
      <p:sp>
        <p:nvSpPr>
          <p:cNvPr id="41" name="Rectangle 40"/>
          <p:cNvSpPr/>
          <p:nvPr/>
        </p:nvSpPr>
        <p:spPr>
          <a:xfrm>
            <a:off x="3616776" y="2171640"/>
            <a:ext cx="2367648" cy="400110"/>
          </a:xfrm>
          <a:prstGeom prst="rect">
            <a:avLst/>
          </a:prstGeom>
        </p:spPr>
        <p:txBody>
          <a:bodyPr wrap="square">
            <a:spAutoFit/>
          </a:bodyPr>
          <a:lstStyle/>
          <a:p>
            <a:r>
              <a:rPr lang="en-US" sz="2000" dirty="0">
                <a:solidFill>
                  <a:srgbClr val="FFB500"/>
                </a:solidFill>
                <a:latin typeface="Lato" panose="020F0502020204030203" pitchFamily="34" charset="0"/>
                <a:ea typeface="Lato" panose="020F0502020204030203" pitchFamily="34" charset="0"/>
                <a:cs typeface="Lato" panose="020F0502020204030203" pitchFamily="34" charset="0"/>
              </a:rPr>
              <a:t>Butter Chicken</a:t>
            </a:r>
            <a:endParaRPr lang="en-GB" sz="2000" dirty="0">
              <a:solidFill>
                <a:srgbClr val="FFB500"/>
              </a:solidFill>
              <a:latin typeface="Lato" panose="020F0502020204030203" pitchFamily="34" charset="0"/>
              <a:ea typeface="Lato" panose="020F0502020204030203" pitchFamily="34" charset="0"/>
              <a:cs typeface="Lato" panose="020F0502020204030203" pitchFamily="34" charset="0"/>
            </a:endParaRPr>
          </a:p>
        </p:txBody>
      </p:sp>
      <p:pic>
        <p:nvPicPr>
          <p:cNvPr id="42" name="Picture 41"/>
          <p:cNvPicPr>
            <a:picLocks noChangeAspect="1"/>
          </p:cNvPicPr>
          <p:nvPr/>
        </p:nvPicPr>
        <p:blipFill rotWithShape="1">
          <a:blip r:embed="rId3">
            <a:extLst>
              <a:ext uri="{28A0092B-C50C-407E-A947-70E740481C1C}">
                <a14:useLocalDpi xmlns:a14="http://schemas.microsoft.com/office/drawing/2010/main" val="0"/>
              </a:ext>
            </a:extLst>
          </a:blip>
          <a:srcRect l="16727" r="16727"/>
          <a:stretch/>
        </p:blipFill>
        <p:spPr>
          <a:xfrm>
            <a:off x="3996562" y="1163492"/>
            <a:ext cx="901976" cy="901975"/>
          </a:xfrm>
          <a:prstGeom prst="flowChartConnector">
            <a:avLst/>
          </a:prstGeom>
          <a:ln w="57150">
            <a:solidFill>
              <a:srgbClr val="FFB500"/>
            </a:solidFill>
          </a:ln>
        </p:spPr>
      </p:pic>
      <p:sp>
        <p:nvSpPr>
          <p:cNvPr id="43" name="Rectangle 42"/>
          <p:cNvSpPr/>
          <p:nvPr/>
        </p:nvSpPr>
        <p:spPr>
          <a:xfrm>
            <a:off x="5334000" y="2568773"/>
            <a:ext cx="4572000" cy="307777"/>
          </a:xfrm>
          <a:prstGeom prst="rect">
            <a:avLst/>
          </a:prstGeom>
        </p:spPr>
        <p:txBody>
          <a:bodyPr>
            <a:spAutoFit/>
          </a:bodyPr>
          <a:lstStyle/>
          <a:p>
            <a:pPr algn="ctr"/>
            <a:r>
              <a:rPr lang="en-GB" sz="1400" dirty="0">
                <a:solidFill>
                  <a:schemeClr val="bg1"/>
                </a:solidFill>
                <a:latin typeface="Lato" pitchFamily="34" charset="0"/>
              </a:rPr>
              <a:t>with turmeric rice</a:t>
            </a:r>
            <a:endParaRPr lang="en-US" sz="1400" b="0" dirty="0">
              <a:solidFill>
                <a:schemeClr val="bg1"/>
              </a:solidFill>
              <a:effectLst/>
              <a:latin typeface="Lato" panose="020F0502020204030203" pitchFamily="34" charset="0"/>
              <a:ea typeface="Lato" panose="020F0502020204030203" pitchFamily="34" charset="0"/>
              <a:cs typeface="Lato" panose="020F0502020204030203" pitchFamily="34" charset="0"/>
            </a:endParaRPr>
          </a:p>
        </p:txBody>
      </p:sp>
      <p:sp>
        <p:nvSpPr>
          <p:cNvPr id="44" name="Rectangle 43"/>
          <p:cNvSpPr/>
          <p:nvPr/>
        </p:nvSpPr>
        <p:spPr>
          <a:xfrm>
            <a:off x="6664776" y="2171640"/>
            <a:ext cx="2367648" cy="400110"/>
          </a:xfrm>
          <a:prstGeom prst="rect">
            <a:avLst/>
          </a:prstGeom>
        </p:spPr>
        <p:txBody>
          <a:bodyPr wrap="square">
            <a:spAutoFit/>
          </a:bodyPr>
          <a:lstStyle/>
          <a:p>
            <a:r>
              <a:rPr lang="en-US" sz="2000" dirty="0">
                <a:solidFill>
                  <a:srgbClr val="FFB500"/>
                </a:solidFill>
                <a:latin typeface="Lato" panose="020F0502020204030203" pitchFamily="34" charset="0"/>
                <a:ea typeface="Lato" panose="020F0502020204030203" pitchFamily="34" charset="0"/>
                <a:cs typeface="Lato" panose="020F0502020204030203" pitchFamily="34" charset="0"/>
              </a:rPr>
              <a:t>Butter Chicken</a:t>
            </a:r>
            <a:endParaRPr lang="en-GB" sz="2000" dirty="0">
              <a:solidFill>
                <a:srgbClr val="FFB500"/>
              </a:solidFill>
              <a:latin typeface="Lato" panose="020F0502020204030203" pitchFamily="34" charset="0"/>
              <a:ea typeface="Lato" panose="020F0502020204030203" pitchFamily="34" charset="0"/>
              <a:cs typeface="Lato" panose="020F0502020204030203" pitchFamily="34" charset="0"/>
            </a:endParaRPr>
          </a:p>
        </p:txBody>
      </p:sp>
      <p:pic>
        <p:nvPicPr>
          <p:cNvPr id="45" name="Picture 44"/>
          <p:cNvPicPr>
            <a:picLocks noChangeAspect="1"/>
          </p:cNvPicPr>
          <p:nvPr/>
        </p:nvPicPr>
        <p:blipFill rotWithShape="1">
          <a:blip r:embed="rId3">
            <a:extLst>
              <a:ext uri="{28A0092B-C50C-407E-A947-70E740481C1C}">
                <a14:useLocalDpi xmlns:a14="http://schemas.microsoft.com/office/drawing/2010/main" val="0"/>
              </a:ext>
            </a:extLst>
          </a:blip>
          <a:srcRect l="16727" r="16727"/>
          <a:stretch/>
        </p:blipFill>
        <p:spPr>
          <a:xfrm>
            <a:off x="7044562" y="1163492"/>
            <a:ext cx="901976" cy="901975"/>
          </a:xfrm>
          <a:prstGeom prst="flowChartConnector">
            <a:avLst/>
          </a:prstGeom>
          <a:ln w="57150">
            <a:solidFill>
              <a:srgbClr val="FFB500"/>
            </a:solidFill>
          </a:ln>
        </p:spPr>
      </p:pic>
      <p:sp>
        <p:nvSpPr>
          <p:cNvPr id="46" name="Rectangle 45"/>
          <p:cNvSpPr/>
          <p:nvPr/>
        </p:nvSpPr>
        <p:spPr>
          <a:xfrm>
            <a:off x="2286000" y="4626173"/>
            <a:ext cx="4572000" cy="307777"/>
          </a:xfrm>
          <a:prstGeom prst="rect">
            <a:avLst/>
          </a:prstGeom>
        </p:spPr>
        <p:txBody>
          <a:bodyPr>
            <a:spAutoFit/>
          </a:bodyPr>
          <a:lstStyle/>
          <a:p>
            <a:pPr algn="ctr"/>
            <a:r>
              <a:rPr lang="en-GB" sz="1400" dirty="0">
                <a:solidFill>
                  <a:schemeClr val="bg1"/>
                </a:solidFill>
                <a:latin typeface="Lato" pitchFamily="34" charset="0"/>
              </a:rPr>
              <a:t>with turmeric rice</a:t>
            </a:r>
            <a:endParaRPr lang="en-US" sz="1400" b="0" dirty="0">
              <a:solidFill>
                <a:schemeClr val="bg1"/>
              </a:solidFill>
              <a:effectLst/>
              <a:latin typeface="Lato" panose="020F0502020204030203" pitchFamily="34" charset="0"/>
              <a:ea typeface="Lato" panose="020F0502020204030203" pitchFamily="34" charset="0"/>
              <a:cs typeface="Lato" panose="020F0502020204030203" pitchFamily="34" charset="0"/>
            </a:endParaRPr>
          </a:p>
        </p:txBody>
      </p:sp>
      <p:sp>
        <p:nvSpPr>
          <p:cNvPr id="47" name="Rectangle 46"/>
          <p:cNvSpPr/>
          <p:nvPr/>
        </p:nvSpPr>
        <p:spPr>
          <a:xfrm>
            <a:off x="3616776" y="4229040"/>
            <a:ext cx="2367648" cy="400110"/>
          </a:xfrm>
          <a:prstGeom prst="rect">
            <a:avLst/>
          </a:prstGeom>
        </p:spPr>
        <p:txBody>
          <a:bodyPr wrap="square">
            <a:spAutoFit/>
          </a:bodyPr>
          <a:lstStyle/>
          <a:p>
            <a:r>
              <a:rPr lang="en-US" sz="2000" dirty="0">
                <a:solidFill>
                  <a:srgbClr val="FFB500"/>
                </a:solidFill>
                <a:latin typeface="Lato" panose="020F0502020204030203" pitchFamily="34" charset="0"/>
                <a:ea typeface="Lato" panose="020F0502020204030203" pitchFamily="34" charset="0"/>
                <a:cs typeface="Lato" panose="020F0502020204030203" pitchFamily="34" charset="0"/>
              </a:rPr>
              <a:t>Butter Chicken</a:t>
            </a:r>
            <a:endParaRPr lang="en-GB" sz="2000" dirty="0">
              <a:solidFill>
                <a:srgbClr val="FFB500"/>
              </a:solidFill>
              <a:latin typeface="Lato" panose="020F0502020204030203" pitchFamily="34" charset="0"/>
              <a:ea typeface="Lato" panose="020F0502020204030203" pitchFamily="34" charset="0"/>
              <a:cs typeface="Lato" panose="020F0502020204030203" pitchFamily="34" charset="0"/>
            </a:endParaRPr>
          </a:p>
        </p:txBody>
      </p:sp>
      <p:pic>
        <p:nvPicPr>
          <p:cNvPr id="48" name="Picture 47"/>
          <p:cNvPicPr>
            <a:picLocks noChangeAspect="1"/>
          </p:cNvPicPr>
          <p:nvPr/>
        </p:nvPicPr>
        <p:blipFill rotWithShape="1">
          <a:blip r:embed="rId3">
            <a:extLst>
              <a:ext uri="{28A0092B-C50C-407E-A947-70E740481C1C}">
                <a14:useLocalDpi xmlns:a14="http://schemas.microsoft.com/office/drawing/2010/main" val="0"/>
              </a:ext>
            </a:extLst>
          </a:blip>
          <a:srcRect l="16727" r="16727"/>
          <a:stretch/>
        </p:blipFill>
        <p:spPr>
          <a:xfrm>
            <a:off x="3996562" y="3220892"/>
            <a:ext cx="901976" cy="901975"/>
          </a:xfrm>
          <a:prstGeom prst="flowChartConnector">
            <a:avLst/>
          </a:prstGeom>
          <a:ln w="57150">
            <a:solidFill>
              <a:srgbClr val="FFB500"/>
            </a:solidFill>
          </a:ln>
        </p:spPr>
      </p:pic>
      <p:sp>
        <p:nvSpPr>
          <p:cNvPr id="49" name="Rectangle 48"/>
          <p:cNvSpPr/>
          <p:nvPr/>
        </p:nvSpPr>
        <p:spPr>
          <a:xfrm>
            <a:off x="5334000" y="4626173"/>
            <a:ext cx="4572000" cy="307777"/>
          </a:xfrm>
          <a:prstGeom prst="rect">
            <a:avLst/>
          </a:prstGeom>
        </p:spPr>
        <p:txBody>
          <a:bodyPr>
            <a:spAutoFit/>
          </a:bodyPr>
          <a:lstStyle/>
          <a:p>
            <a:pPr algn="ctr"/>
            <a:r>
              <a:rPr lang="en-GB" sz="1400" dirty="0">
                <a:solidFill>
                  <a:schemeClr val="bg1"/>
                </a:solidFill>
                <a:latin typeface="Lato" pitchFamily="34" charset="0"/>
              </a:rPr>
              <a:t>with turmeric rice</a:t>
            </a:r>
            <a:endParaRPr lang="en-US" sz="1400" b="0" dirty="0">
              <a:solidFill>
                <a:schemeClr val="bg1"/>
              </a:solidFill>
              <a:effectLst/>
              <a:latin typeface="Lato" panose="020F0502020204030203" pitchFamily="34" charset="0"/>
              <a:ea typeface="Lato" panose="020F0502020204030203" pitchFamily="34" charset="0"/>
              <a:cs typeface="Lato" panose="020F0502020204030203" pitchFamily="34" charset="0"/>
            </a:endParaRPr>
          </a:p>
        </p:txBody>
      </p:sp>
      <p:sp>
        <p:nvSpPr>
          <p:cNvPr id="50" name="Rectangle 49"/>
          <p:cNvSpPr/>
          <p:nvPr/>
        </p:nvSpPr>
        <p:spPr>
          <a:xfrm>
            <a:off x="6664776" y="4229040"/>
            <a:ext cx="2367648" cy="400110"/>
          </a:xfrm>
          <a:prstGeom prst="rect">
            <a:avLst/>
          </a:prstGeom>
        </p:spPr>
        <p:txBody>
          <a:bodyPr wrap="square">
            <a:spAutoFit/>
          </a:bodyPr>
          <a:lstStyle/>
          <a:p>
            <a:r>
              <a:rPr lang="en-US" sz="2000" dirty="0">
                <a:solidFill>
                  <a:srgbClr val="FFB500"/>
                </a:solidFill>
                <a:latin typeface="Lato" panose="020F0502020204030203" pitchFamily="34" charset="0"/>
                <a:ea typeface="Lato" panose="020F0502020204030203" pitchFamily="34" charset="0"/>
                <a:cs typeface="Lato" panose="020F0502020204030203" pitchFamily="34" charset="0"/>
              </a:rPr>
              <a:t>Butter Chicken</a:t>
            </a:r>
            <a:endParaRPr lang="en-GB" sz="2000" dirty="0">
              <a:solidFill>
                <a:srgbClr val="FFB500"/>
              </a:solidFill>
              <a:latin typeface="Lato" panose="020F0502020204030203" pitchFamily="34" charset="0"/>
              <a:ea typeface="Lato" panose="020F0502020204030203" pitchFamily="34" charset="0"/>
              <a:cs typeface="Lato" panose="020F0502020204030203" pitchFamily="34" charset="0"/>
            </a:endParaRPr>
          </a:p>
        </p:txBody>
      </p:sp>
      <p:pic>
        <p:nvPicPr>
          <p:cNvPr id="51" name="Picture 50"/>
          <p:cNvPicPr>
            <a:picLocks noChangeAspect="1"/>
          </p:cNvPicPr>
          <p:nvPr/>
        </p:nvPicPr>
        <p:blipFill rotWithShape="1">
          <a:blip r:embed="rId3">
            <a:extLst>
              <a:ext uri="{28A0092B-C50C-407E-A947-70E740481C1C}">
                <a14:useLocalDpi xmlns:a14="http://schemas.microsoft.com/office/drawing/2010/main" val="0"/>
              </a:ext>
            </a:extLst>
          </a:blip>
          <a:srcRect l="16727" r="16727"/>
          <a:stretch/>
        </p:blipFill>
        <p:spPr>
          <a:xfrm>
            <a:off x="7044562" y="3220892"/>
            <a:ext cx="901976" cy="901975"/>
          </a:xfrm>
          <a:prstGeom prst="flowChartConnector">
            <a:avLst/>
          </a:prstGeom>
          <a:ln w="57150">
            <a:solidFill>
              <a:srgbClr val="FFB500"/>
            </a:solidFill>
          </a:ln>
        </p:spPr>
      </p:pic>
    </p:spTree>
    <p:extLst>
      <p:ext uri="{BB962C8B-B14F-4D97-AF65-F5344CB8AC3E}">
        <p14:creationId xmlns:p14="http://schemas.microsoft.com/office/powerpoint/2010/main" val="349396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800" decel="100000"/>
                                        <p:tgtEl>
                                          <p:spTgt spid="8"/>
                                        </p:tgtEl>
                                      </p:cBhvr>
                                    </p:animEffect>
                                    <p:anim calcmode="lin" valueType="num">
                                      <p:cBhvr>
                                        <p:cTn id="24" dur="800" decel="100000" fill="hold"/>
                                        <p:tgtEl>
                                          <p:spTgt spid="8"/>
                                        </p:tgtEl>
                                        <p:attrNameLst>
                                          <p:attrName>style.rotation</p:attrName>
                                        </p:attrNameLst>
                                      </p:cBhvr>
                                      <p:tavLst>
                                        <p:tav tm="0">
                                          <p:val>
                                            <p:fltVal val="-90"/>
                                          </p:val>
                                        </p:tav>
                                        <p:tav tm="100000">
                                          <p:val>
                                            <p:fltVal val="0"/>
                                          </p:val>
                                        </p:tav>
                                      </p:tavLst>
                                    </p:anim>
                                    <p:anim calcmode="lin" valueType="num">
                                      <p:cBhvr>
                                        <p:cTn id="25" dur="800" decel="100000" fill="hold"/>
                                        <p:tgtEl>
                                          <p:spTgt spid="8"/>
                                        </p:tgtEl>
                                        <p:attrNameLst>
                                          <p:attrName>ppt_x</p:attrName>
                                        </p:attrNameLst>
                                      </p:cBhvr>
                                      <p:tavLst>
                                        <p:tav tm="0">
                                          <p:val>
                                            <p:strVal val="#ppt_x+0.4"/>
                                          </p:val>
                                        </p:tav>
                                        <p:tav tm="100000">
                                          <p:val>
                                            <p:strVal val="#ppt_x-0.05"/>
                                          </p:val>
                                        </p:tav>
                                      </p:tavLst>
                                    </p:anim>
                                    <p:anim calcmode="lin" valueType="num">
                                      <p:cBhvr>
                                        <p:cTn id="26" dur="800" decel="100000" fill="hold"/>
                                        <p:tgtEl>
                                          <p:spTgt spid="8"/>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800" decel="100000"/>
                                        <p:tgtEl>
                                          <p:spTgt spid="9"/>
                                        </p:tgtEl>
                                      </p:cBhvr>
                                    </p:animEffect>
                                    <p:anim calcmode="lin" valueType="num">
                                      <p:cBhvr>
                                        <p:cTn id="32" dur="800" decel="100000" fill="hold"/>
                                        <p:tgtEl>
                                          <p:spTgt spid="9"/>
                                        </p:tgtEl>
                                        <p:attrNameLst>
                                          <p:attrName>style.rotation</p:attrName>
                                        </p:attrNameLst>
                                      </p:cBhvr>
                                      <p:tavLst>
                                        <p:tav tm="0">
                                          <p:val>
                                            <p:fltVal val="-90"/>
                                          </p:val>
                                        </p:tav>
                                        <p:tav tm="100000">
                                          <p:val>
                                            <p:fltVal val="0"/>
                                          </p:val>
                                        </p:tav>
                                      </p:tavLst>
                                    </p:anim>
                                    <p:anim calcmode="lin" valueType="num">
                                      <p:cBhvr>
                                        <p:cTn id="33" dur="800" decel="100000" fill="hold"/>
                                        <p:tgtEl>
                                          <p:spTgt spid="9"/>
                                        </p:tgtEl>
                                        <p:attrNameLst>
                                          <p:attrName>ppt_x</p:attrName>
                                        </p:attrNameLst>
                                      </p:cBhvr>
                                      <p:tavLst>
                                        <p:tav tm="0">
                                          <p:val>
                                            <p:strVal val="#ppt_x+0.4"/>
                                          </p:val>
                                        </p:tav>
                                        <p:tav tm="100000">
                                          <p:val>
                                            <p:strVal val="#ppt_x-0.05"/>
                                          </p:val>
                                        </p:tav>
                                      </p:tavLst>
                                    </p:anim>
                                    <p:anim calcmode="lin" valueType="num">
                                      <p:cBhvr>
                                        <p:cTn id="34" dur="800" decel="100000" fill="hold"/>
                                        <p:tgtEl>
                                          <p:spTgt spid="9"/>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800" decel="100000"/>
                                        <p:tgtEl>
                                          <p:spTgt spid="10"/>
                                        </p:tgtEl>
                                      </p:cBhvr>
                                    </p:animEffect>
                                    <p:anim calcmode="lin" valueType="num">
                                      <p:cBhvr>
                                        <p:cTn id="40" dur="800" decel="100000" fill="hold"/>
                                        <p:tgtEl>
                                          <p:spTgt spid="10"/>
                                        </p:tgtEl>
                                        <p:attrNameLst>
                                          <p:attrName>style.rotation</p:attrName>
                                        </p:attrNameLst>
                                      </p:cBhvr>
                                      <p:tavLst>
                                        <p:tav tm="0">
                                          <p:val>
                                            <p:fltVal val="-90"/>
                                          </p:val>
                                        </p:tav>
                                        <p:tav tm="100000">
                                          <p:val>
                                            <p:fltVal val="0"/>
                                          </p:val>
                                        </p:tav>
                                      </p:tavLst>
                                    </p:anim>
                                    <p:anim calcmode="lin" valueType="num">
                                      <p:cBhvr>
                                        <p:cTn id="41" dur="800" decel="100000" fill="hold"/>
                                        <p:tgtEl>
                                          <p:spTgt spid="10"/>
                                        </p:tgtEl>
                                        <p:attrNameLst>
                                          <p:attrName>ppt_x</p:attrName>
                                        </p:attrNameLst>
                                      </p:cBhvr>
                                      <p:tavLst>
                                        <p:tav tm="0">
                                          <p:val>
                                            <p:strVal val="#ppt_x+0.4"/>
                                          </p:val>
                                        </p:tav>
                                        <p:tav tm="100000">
                                          <p:val>
                                            <p:strVal val="#ppt_x-0.05"/>
                                          </p:val>
                                        </p:tav>
                                      </p:tavLst>
                                    </p:anim>
                                    <p:anim calcmode="lin" valueType="num">
                                      <p:cBhvr>
                                        <p:cTn id="42" dur="800" decel="100000" fill="hold"/>
                                        <p:tgtEl>
                                          <p:spTgt spid="10"/>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800" decel="100000"/>
                                        <p:tgtEl>
                                          <p:spTgt spid="37"/>
                                        </p:tgtEl>
                                      </p:cBhvr>
                                    </p:animEffect>
                                    <p:anim calcmode="lin" valueType="num">
                                      <p:cBhvr>
                                        <p:cTn id="48" dur="800" decel="100000" fill="hold"/>
                                        <p:tgtEl>
                                          <p:spTgt spid="37"/>
                                        </p:tgtEl>
                                        <p:attrNameLst>
                                          <p:attrName>style.rotation</p:attrName>
                                        </p:attrNameLst>
                                      </p:cBhvr>
                                      <p:tavLst>
                                        <p:tav tm="0">
                                          <p:val>
                                            <p:fltVal val="-90"/>
                                          </p:val>
                                        </p:tav>
                                        <p:tav tm="100000">
                                          <p:val>
                                            <p:fltVal val="0"/>
                                          </p:val>
                                        </p:tav>
                                      </p:tavLst>
                                    </p:anim>
                                    <p:anim calcmode="lin" valueType="num">
                                      <p:cBhvr>
                                        <p:cTn id="49" dur="800" decel="100000" fill="hold"/>
                                        <p:tgtEl>
                                          <p:spTgt spid="37"/>
                                        </p:tgtEl>
                                        <p:attrNameLst>
                                          <p:attrName>ppt_x</p:attrName>
                                        </p:attrNameLst>
                                      </p:cBhvr>
                                      <p:tavLst>
                                        <p:tav tm="0">
                                          <p:val>
                                            <p:strVal val="#ppt_x+0.4"/>
                                          </p:val>
                                        </p:tav>
                                        <p:tav tm="100000">
                                          <p:val>
                                            <p:strVal val="#ppt_x-0.05"/>
                                          </p:val>
                                        </p:tav>
                                      </p:tavLst>
                                    </p:anim>
                                    <p:anim calcmode="lin" valueType="num">
                                      <p:cBhvr>
                                        <p:cTn id="50" dur="800" decel="100000" fill="hold"/>
                                        <p:tgtEl>
                                          <p:spTgt spid="37"/>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800" decel="100000"/>
                                        <p:tgtEl>
                                          <p:spTgt spid="38"/>
                                        </p:tgtEl>
                                      </p:cBhvr>
                                    </p:animEffect>
                                    <p:anim calcmode="lin" valueType="num">
                                      <p:cBhvr>
                                        <p:cTn id="56" dur="800" decel="100000" fill="hold"/>
                                        <p:tgtEl>
                                          <p:spTgt spid="38"/>
                                        </p:tgtEl>
                                        <p:attrNameLst>
                                          <p:attrName>style.rotation</p:attrName>
                                        </p:attrNameLst>
                                      </p:cBhvr>
                                      <p:tavLst>
                                        <p:tav tm="0">
                                          <p:val>
                                            <p:fltVal val="-90"/>
                                          </p:val>
                                        </p:tav>
                                        <p:tav tm="100000">
                                          <p:val>
                                            <p:fltVal val="0"/>
                                          </p:val>
                                        </p:tav>
                                      </p:tavLst>
                                    </p:anim>
                                    <p:anim calcmode="lin" valueType="num">
                                      <p:cBhvr>
                                        <p:cTn id="57" dur="800" decel="100000" fill="hold"/>
                                        <p:tgtEl>
                                          <p:spTgt spid="38"/>
                                        </p:tgtEl>
                                        <p:attrNameLst>
                                          <p:attrName>ppt_x</p:attrName>
                                        </p:attrNameLst>
                                      </p:cBhvr>
                                      <p:tavLst>
                                        <p:tav tm="0">
                                          <p:val>
                                            <p:strVal val="#ppt_x+0.4"/>
                                          </p:val>
                                        </p:tav>
                                        <p:tav tm="100000">
                                          <p:val>
                                            <p:strVal val="#ppt_x-0.05"/>
                                          </p:val>
                                        </p:tav>
                                      </p:tavLst>
                                    </p:anim>
                                    <p:anim calcmode="lin" valueType="num">
                                      <p:cBhvr>
                                        <p:cTn id="58" dur="800" decel="100000" fill="hold"/>
                                        <p:tgtEl>
                                          <p:spTgt spid="38"/>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800" decel="100000"/>
                                        <p:tgtEl>
                                          <p:spTgt spid="40"/>
                                        </p:tgtEl>
                                      </p:cBhvr>
                                    </p:animEffect>
                                    <p:anim calcmode="lin" valueType="num">
                                      <p:cBhvr>
                                        <p:cTn id="64" dur="800" decel="100000" fill="hold"/>
                                        <p:tgtEl>
                                          <p:spTgt spid="40"/>
                                        </p:tgtEl>
                                        <p:attrNameLst>
                                          <p:attrName>style.rotation</p:attrName>
                                        </p:attrNameLst>
                                      </p:cBhvr>
                                      <p:tavLst>
                                        <p:tav tm="0">
                                          <p:val>
                                            <p:fltVal val="-90"/>
                                          </p:val>
                                        </p:tav>
                                        <p:tav tm="100000">
                                          <p:val>
                                            <p:fltVal val="0"/>
                                          </p:val>
                                        </p:tav>
                                      </p:tavLst>
                                    </p:anim>
                                    <p:anim calcmode="lin" valueType="num">
                                      <p:cBhvr>
                                        <p:cTn id="65" dur="800" decel="100000" fill="hold"/>
                                        <p:tgtEl>
                                          <p:spTgt spid="40"/>
                                        </p:tgtEl>
                                        <p:attrNameLst>
                                          <p:attrName>ppt_x</p:attrName>
                                        </p:attrNameLst>
                                      </p:cBhvr>
                                      <p:tavLst>
                                        <p:tav tm="0">
                                          <p:val>
                                            <p:strVal val="#ppt_x+0.4"/>
                                          </p:val>
                                        </p:tav>
                                        <p:tav tm="100000">
                                          <p:val>
                                            <p:strVal val="#ppt_x-0.05"/>
                                          </p:val>
                                        </p:tav>
                                      </p:tavLst>
                                    </p:anim>
                                    <p:anim calcmode="lin" valueType="num">
                                      <p:cBhvr>
                                        <p:cTn id="66" dur="800" decel="100000" fill="hold"/>
                                        <p:tgtEl>
                                          <p:spTgt spid="40"/>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par>
                                <p:cTn id="69" presetID="30"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800" decel="100000"/>
                                        <p:tgtEl>
                                          <p:spTgt spid="41"/>
                                        </p:tgtEl>
                                      </p:cBhvr>
                                    </p:animEffect>
                                    <p:anim calcmode="lin" valueType="num">
                                      <p:cBhvr>
                                        <p:cTn id="72" dur="800" decel="100000" fill="hold"/>
                                        <p:tgtEl>
                                          <p:spTgt spid="41"/>
                                        </p:tgtEl>
                                        <p:attrNameLst>
                                          <p:attrName>style.rotation</p:attrName>
                                        </p:attrNameLst>
                                      </p:cBhvr>
                                      <p:tavLst>
                                        <p:tav tm="0">
                                          <p:val>
                                            <p:fltVal val="-90"/>
                                          </p:val>
                                        </p:tav>
                                        <p:tav tm="100000">
                                          <p:val>
                                            <p:fltVal val="0"/>
                                          </p:val>
                                        </p:tav>
                                      </p:tavLst>
                                    </p:anim>
                                    <p:anim calcmode="lin" valueType="num">
                                      <p:cBhvr>
                                        <p:cTn id="73" dur="800" decel="100000" fill="hold"/>
                                        <p:tgtEl>
                                          <p:spTgt spid="41"/>
                                        </p:tgtEl>
                                        <p:attrNameLst>
                                          <p:attrName>ppt_x</p:attrName>
                                        </p:attrNameLst>
                                      </p:cBhvr>
                                      <p:tavLst>
                                        <p:tav tm="0">
                                          <p:val>
                                            <p:strVal val="#ppt_x+0.4"/>
                                          </p:val>
                                        </p:tav>
                                        <p:tav tm="100000">
                                          <p:val>
                                            <p:strVal val="#ppt_x-0.05"/>
                                          </p:val>
                                        </p:tav>
                                      </p:tavLst>
                                    </p:anim>
                                    <p:anim calcmode="lin" valueType="num">
                                      <p:cBhvr>
                                        <p:cTn id="74" dur="800" decel="100000" fill="hold"/>
                                        <p:tgtEl>
                                          <p:spTgt spid="41"/>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par>
                                <p:cTn id="77" presetID="30"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800" decel="100000"/>
                                        <p:tgtEl>
                                          <p:spTgt spid="43"/>
                                        </p:tgtEl>
                                      </p:cBhvr>
                                    </p:animEffect>
                                    <p:anim calcmode="lin" valueType="num">
                                      <p:cBhvr>
                                        <p:cTn id="80" dur="800" decel="100000" fill="hold"/>
                                        <p:tgtEl>
                                          <p:spTgt spid="43"/>
                                        </p:tgtEl>
                                        <p:attrNameLst>
                                          <p:attrName>style.rotation</p:attrName>
                                        </p:attrNameLst>
                                      </p:cBhvr>
                                      <p:tavLst>
                                        <p:tav tm="0">
                                          <p:val>
                                            <p:fltVal val="-90"/>
                                          </p:val>
                                        </p:tav>
                                        <p:tav tm="100000">
                                          <p:val>
                                            <p:fltVal val="0"/>
                                          </p:val>
                                        </p:tav>
                                      </p:tavLst>
                                    </p:anim>
                                    <p:anim calcmode="lin" valueType="num">
                                      <p:cBhvr>
                                        <p:cTn id="81" dur="800" decel="100000" fill="hold"/>
                                        <p:tgtEl>
                                          <p:spTgt spid="43"/>
                                        </p:tgtEl>
                                        <p:attrNameLst>
                                          <p:attrName>ppt_x</p:attrName>
                                        </p:attrNameLst>
                                      </p:cBhvr>
                                      <p:tavLst>
                                        <p:tav tm="0">
                                          <p:val>
                                            <p:strVal val="#ppt_x+0.4"/>
                                          </p:val>
                                        </p:tav>
                                        <p:tav tm="100000">
                                          <p:val>
                                            <p:strVal val="#ppt_x-0.05"/>
                                          </p:val>
                                        </p:tav>
                                      </p:tavLst>
                                    </p:anim>
                                    <p:anim calcmode="lin" valueType="num">
                                      <p:cBhvr>
                                        <p:cTn id="82" dur="800" decel="100000" fill="hold"/>
                                        <p:tgtEl>
                                          <p:spTgt spid="43"/>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par>
                                <p:cTn id="85" presetID="30" presetClass="entr" presetSubtype="0"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800" decel="100000"/>
                                        <p:tgtEl>
                                          <p:spTgt spid="44"/>
                                        </p:tgtEl>
                                      </p:cBhvr>
                                    </p:animEffect>
                                    <p:anim calcmode="lin" valueType="num">
                                      <p:cBhvr>
                                        <p:cTn id="88" dur="800" decel="100000" fill="hold"/>
                                        <p:tgtEl>
                                          <p:spTgt spid="44"/>
                                        </p:tgtEl>
                                        <p:attrNameLst>
                                          <p:attrName>style.rotation</p:attrName>
                                        </p:attrNameLst>
                                      </p:cBhvr>
                                      <p:tavLst>
                                        <p:tav tm="0">
                                          <p:val>
                                            <p:fltVal val="-90"/>
                                          </p:val>
                                        </p:tav>
                                        <p:tav tm="100000">
                                          <p:val>
                                            <p:fltVal val="0"/>
                                          </p:val>
                                        </p:tav>
                                      </p:tavLst>
                                    </p:anim>
                                    <p:anim calcmode="lin" valueType="num">
                                      <p:cBhvr>
                                        <p:cTn id="89" dur="800" decel="100000" fill="hold"/>
                                        <p:tgtEl>
                                          <p:spTgt spid="44"/>
                                        </p:tgtEl>
                                        <p:attrNameLst>
                                          <p:attrName>ppt_x</p:attrName>
                                        </p:attrNameLst>
                                      </p:cBhvr>
                                      <p:tavLst>
                                        <p:tav tm="0">
                                          <p:val>
                                            <p:strVal val="#ppt_x+0.4"/>
                                          </p:val>
                                        </p:tav>
                                        <p:tav tm="100000">
                                          <p:val>
                                            <p:strVal val="#ppt_x-0.05"/>
                                          </p:val>
                                        </p:tav>
                                      </p:tavLst>
                                    </p:anim>
                                    <p:anim calcmode="lin" valueType="num">
                                      <p:cBhvr>
                                        <p:cTn id="90" dur="800" decel="100000" fill="hold"/>
                                        <p:tgtEl>
                                          <p:spTgt spid="44"/>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par>
                                <p:cTn id="93" presetID="30"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800" decel="100000"/>
                                        <p:tgtEl>
                                          <p:spTgt spid="46"/>
                                        </p:tgtEl>
                                      </p:cBhvr>
                                    </p:animEffect>
                                    <p:anim calcmode="lin" valueType="num">
                                      <p:cBhvr>
                                        <p:cTn id="96" dur="800" decel="100000" fill="hold"/>
                                        <p:tgtEl>
                                          <p:spTgt spid="46"/>
                                        </p:tgtEl>
                                        <p:attrNameLst>
                                          <p:attrName>style.rotation</p:attrName>
                                        </p:attrNameLst>
                                      </p:cBhvr>
                                      <p:tavLst>
                                        <p:tav tm="0">
                                          <p:val>
                                            <p:fltVal val="-90"/>
                                          </p:val>
                                        </p:tav>
                                        <p:tav tm="100000">
                                          <p:val>
                                            <p:fltVal val="0"/>
                                          </p:val>
                                        </p:tav>
                                      </p:tavLst>
                                    </p:anim>
                                    <p:anim calcmode="lin" valueType="num">
                                      <p:cBhvr>
                                        <p:cTn id="97" dur="800" decel="100000" fill="hold"/>
                                        <p:tgtEl>
                                          <p:spTgt spid="46"/>
                                        </p:tgtEl>
                                        <p:attrNameLst>
                                          <p:attrName>ppt_x</p:attrName>
                                        </p:attrNameLst>
                                      </p:cBhvr>
                                      <p:tavLst>
                                        <p:tav tm="0">
                                          <p:val>
                                            <p:strVal val="#ppt_x+0.4"/>
                                          </p:val>
                                        </p:tav>
                                        <p:tav tm="100000">
                                          <p:val>
                                            <p:strVal val="#ppt_x-0.05"/>
                                          </p:val>
                                        </p:tav>
                                      </p:tavLst>
                                    </p:anim>
                                    <p:anim calcmode="lin" valueType="num">
                                      <p:cBhvr>
                                        <p:cTn id="98" dur="800" decel="100000" fill="hold"/>
                                        <p:tgtEl>
                                          <p:spTgt spid="46"/>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par>
                                <p:cTn id="101" presetID="30" presetClass="entr" presetSubtype="0"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800" decel="100000"/>
                                        <p:tgtEl>
                                          <p:spTgt spid="47"/>
                                        </p:tgtEl>
                                      </p:cBhvr>
                                    </p:animEffect>
                                    <p:anim calcmode="lin" valueType="num">
                                      <p:cBhvr>
                                        <p:cTn id="104" dur="800" decel="100000" fill="hold"/>
                                        <p:tgtEl>
                                          <p:spTgt spid="47"/>
                                        </p:tgtEl>
                                        <p:attrNameLst>
                                          <p:attrName>style.rotation</p:attrName>
                                        </p:attrNameLst>
                                      </p:cBhvr>
                                      <p:tavLst>
                                        <p:tav tm="0">
                                          <p:val>
                                            <p:fltVal val="-90"/>
                                          </p:val>
                                        </p:tav>
                                        <p:tav tm="100000">
                                          <p:val>
                                            <p:fltVal val="0"/>
                                          </p:val>
                                        </p:tav>
                                      </p:tavLst>
                                    </p:anim>
                                    <p:anim calcmode="lin" valueType="num">
                                      <p:cBhvr>
                                        <p:cTn id="105" dur="800" decel="100000" fill="hold"/>
                                        <p:tgtEl>
                                          <p:spTgt spid="47"/>
                                        </p:tgtEl>
                                        <p:attrNameLst>
                                          <p:attrName>ppt_x</p:attrName>
                                        </p:attrNameLst>
                                      </p:cBhvr>
                                      <p:tavLst>
                                        <p:tav tm="0">
                                          <p:val>
                                            <p:strVal val="#ppt_x+0.4"/>
                                          </p:val>
                                        </p:tav>
                                        <p:tav tm="100000">
                                          <p:val>
                                            <p:strVal val="#ppt_x-0.05"/>
                                          </p:val>
                                        </p:tav>
                                      </p:tavLst>
                                    </p:anim>
                                    <p:anim calcmode="lin" valueType="num">
                                      <p:cBhvr>
                                        <p:cTn id="106" dur="800" decel="100000" fill="hold"/>
                                        <p:tgtEl>
                                          <p:spTgt spid="47"/>
                                        </p:tgtEl>
                                        <p:attrNameLst>
                                          <p:attrName>ppt_y</p:attrName>
                                        </p:attrNameLst>
                                      </p:cBhvr>
                                      <p:tavLst>
                                        <p:tav tm="0">
                                          <p:val>
                                            <p:strVal val="#ppt_y-0.4"/>
                                          </p:val>
                                        </p:tav>
                                        <p:tav tm="100000">
                                          <p:val>
                                            <p:strVal val="#ppt_y+0.1"/>
                                          </p:val>
                                        </p:tav>
                                      </p:tavLst>
                                    </p:anim>
                                    <p:anim calcmode="lin" valueType="num">
                                      <p:cBhvr>
                                        <p:cTn id="107"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108"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par>
                                <p:cTn id="109" presetID="30" presetClass="entr" presetSubtype="0"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fade">
                                      <p:cBhvr>
                                        <p:cTn id="111" dur="800" decel="100000"/>
                                        <p:tgtEl>
                                          <p:spTgt spid="49"/>
                                        </p:tgtEl>
                                      </p:cBhvr>
                                    </p:animEffect>
                                    <p:anim calcmode="lin" valueType="num">
                                      <p:cBhvr>
                                        <p:cTn id="112" dur="800" decel="100000" fill="hold"/>
                                        <p:tgtEl>
                                          <p:spTgt spid="49"/>
                                        </p:tgtEl>
                                        <p:attrNameLst>
                                          <p:attrName>style.rotation</p:attrName>
                                        </p:attrNameLst>
                                      </p:cBhvr>
                                      <p:tavLst>
                                        <p:tav tm="0">
                                          <p:val>
                                            <p:fltVal val="-90"/>
                                          </p:val>
                                        </p:tav>
                                        <p:tav tm="100000">
                                          <p:val>
                                            <p:fltVal val="0"/>
                                          </p:val>
                                        </p:tav>
                                      </p:tavLst>
                                    </p:anim>
                                    <p:anim calcmode="lin" valueType="num">
                                      <p:cBhvr>
                                        <p:cTn id="113" dur="800" decel="100000" fill="hold"/>
                                        <p:tgtEl>
                                          <p:spTgt spid="49"/>
                                        </p:tgtEl>
                                        <p:attrNameLst>
                                          <p:attrName>ppt_x</p:attrName>
                                        </p:attrNameLst>
                                      </p:cBhvr>
                                      <p:tavLst>
                                        <p:tav tm="0">
                                          <p:val>
                                            <p:strVal val="#ppt_x+0.4"/>
                                          </p:val>
                                        </p:tav>
                                        <p:tav tm="100000">
                                          <p:val>
                                            <p:strVal val="#ppt_x-0.05"/>
                                          </p:val>
                                        </p:tav>
                                      </p:tavLst>
                                    </p:anim>
                                    <p:anim calcmode="lin" valueType="num">
                                      <p:cBhvr>
                                        <p:cTn id="114" dur="800" decel="100000" fill="hold"/>
                                        <p:tgtEl>
                                          <p:spTgt spid="49"/>
                                        </p:tgtEl>
                                        <p:attrNameLst>
                                          <p:attrName>ppt_y</p:attrName>
                                        </p:attrNameLst>
                                      </p:cBhvr>
                                      <p:tavLst>
                                        <p:tav tm="0">
                                          <p:val>
                                            <p:strVal val="#ppt_y-0.4"/>
                                          </p:val>
                                        </p:tav>
                                        <p:tav tm="100000">
                                          <p:val>
                                            <p:strVal val="#ppt_y+0.1"/>
                                          </p:val>
                                        </p:tav>
                                      </p:tavLst>
                                    </p:anim>
                                    <p:anim calcmode="lin" valueType="num">
                                      <p:cBhvr>
                                        <p:cTn id="115"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116"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par>
                                <p:cTn id="117" presetID="30" presetClass="entr" presetSubtype="0" fill="hold" grpId="0" nodeType="with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fade">
                                      <p:cBhvr>
                                        <p:cTn id="119" dur="800" decel="100000"/>
                                        <p:tgtEl>
                                          <p:spTgt spid="50"/>
                                        </p:tgtEl>
                                      </p:cBhvr>
                                    </p:animEffect>
                                    <p:anim calcmode="lin" valueType="num">
                                      <p:cBhvr>
                                        <p:cTn id="120" dur="800" decel="100000" fill="hold"/>
                                        <p:tgtEl>
                                          <p:spTgt spid="50"/>
                                        </p:tgtEl>
                                        <p:attrNameLst>
                                          <p:attrName>style.rotation</p:attrName>
                                        </p:attrNameLst>
                                      </p:cBhvr>
                                      <p:tavLst>
                                        <p:tav tm="0">
                                          <p:val>
                                            <p:fltVal val="-90"/>
                                          </p:val>
                                        </p:tav>
                                        <p:tav tm="100000">
                                          <p:val>
                                            <p:fltVal val="0"/>
                                          </p:val>
                                        </p:tav>
                                      </p:tavLst>
                                    </p:anim>
                                    <p:anim calcmode="lin" valueType="num">
                                      <p:cBhvr>
                                        <p:cTn id="121" dur="800" decel="100000" fill="hold"/>
                                        <p:tgtEl>
                                          <p:spTgt spid="50"/>
                                        </p:tgtEl>
                                        <p:attrNameLst>
                                          <p:attrName>ppt_x</p:attrName>
                                        </p:attrNameLst>
                                      </p:cBhvr>
                                      <p:tavLst>
                                        <p:tav tm="0">
                                          <p:val>
                                            <p:strVal val="#ppt_x+0.4"/>
                                          </p:val>
                                        </p:tav>
                                        <p:tav tm="100000">
                                          <p:val>
                                            <p:strVal val="#ppt_x-0.05"/>
                                          </p:val>
                                        </p:tav>
                                      </p:tavLst>
                                    </p:anim>
                                    <p:anim calcmode="lin" valueType="num">
                                      <p:cBhvr>
                                        <p:cTn id="122" dur="800" decel="100000" fill="hold"/>
                                        <p:tgtEl>
                                          <p:spTgt spid="50"/>
                                        </p:tgtEl>
                                        <p:attrNameLst>
                                          <p:attrName>ppt_y</p:attrName>
                                        </p:attrNameLst>
                                      </p:cBhvr>
                                      <p:tavLst>
                                        <p:tav tm="0">
                                          <p:val>
                                            <p:strVal val="#ppt_y-0.4"/>
                                          </p:val>
                                        </p:tav>
                                        <p:tav tm="100000">
                                          <p:val>
                                            <p:strVal val="#ppt_y+0.1"/>
                                          </p:val>
                                        </p:tav>
                                      </p:tavLst>
                                    </p:anim>
                                    <p:anim calcmode="lin" valueType="num">
                                      <p:cBhvr>
                                        <p:cTn id="123"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124"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P spid="10" grpId="0"/>
      <p:bldP spid="37" grpId="0"/>
      <p:bldP spid="38" grpId="0"/>
      <p:bldP spid="40" grpId="0"/>
      <p:bldP spid="41" grpId="0"/>
      <p:bldP spid="43" grpId="0"/>
      <p:bldP spid="44" grpId="0"/>
      <p:bldP spid="46" grpId="0"/>
      <p:bldP spid="47"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61000" contrast="22000"/>
                    </a14:imgEffect>
                  </a14:imgLayer>
                </a14:imgProps>
              </a:ext>
              <a:ext uri="{28A0092B-C50C-407E-A947-70E740481C1C}">
                <a14:useLocalDpi xmlns:a14="http://schemas.microsoft.com/office/drawing/2010/main" val="0"/>
              </a:ext>
            </a:extLst>
          </a:blip>
          <a:stretch>
            <a:fillRect/>
          </a:stretch>
        </p:blipFill>
        <p:spPr bwMode="auto">
          <a:xfrm>
            <a:off x="4" y="5"/>
            <a:ext cx="3505196" cy="26090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1"/>
            <a:ext cx="5638800" cy="2609089"/>
          </a:xfrm>
          <a:prstGeom prst="rect">
            <a:avLst/>
          </a:prstGeom>
        </p:spPr>
      </p:pic>
      <p:sp>
        <p:nvSpPr>
          <p:cNvPr id="12" name="Rectangle 11"/>
          <p:cNvSpPr/>
          <p:nvPr/>
        </p:nvSpPr>
        <p:spPr>
          <a:xfrm>
            <a:off x="3520706" y="-5323"/>
            <a:ext cx="5623294" cy="2600707"/>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 y="8387"/>
            <a:ext cx="3505196" cy="2609095"/>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96319" y="589659"/>
            <a:ext cx="4582885" cy="1569660"/>
          </a:xfrm>
          <a:prstGeom prst="rect">
            <a:avLst/>
          </a:prstGeom>
          <a:noFill/>
        </p:spPr>
        <p:txBody>
          <a:bodyPr wrap="square" rtlCol="0">
            <a:spAutoFit/>
          </a:bodyPr>
          <a:lstStyle/>
          <a:p>
            <a:pPr marL="91440" algn="ctr"/>
            <a:r>
              <a:rPr lang="en-US" sz="4800" i="1" dirty="0">
                <a:solidFill>
                  <a:schemeClr val="bg1"/>
                </a:solidFill>
                <a:latin typeface="Adobe Caslon Pro Bold" pitchFamily="18" charset="0"/>
              </a:rPr>
              <a:t>Special </a:t>
            </a:r>
          </a:p>
          <a:p>
            <a:pPr marL="91440" algn="ctr"/>
            <a:r>
              <a:rPr lang="en-US" sz="4800" i="1" dirty="0">
                <a:solidFill>
                  <a:schemeClr val="bg1"/>
                </a:solidFill>
                <a:latin typeface="Adobe Caslon Pro Bold" pitchFamily="18" charset="0"/>
              </a:rPr>
              <a:t>Steak</a:t>
            </a:r>
          </a:p>
        </p:txBody>
      </p:sp>
      <p:sp>
        <p:nvSpPr>
          <p:cNvPr id="15" name="Rectangle 14"/>
          <p:cNvSpPr/>
          <p:nvPr/>
        </p:nvSpPr>
        <p:spPr>
          <a:xfrm>
            <a:off x="1393550" y="3134536"/>
            <a:ext cx="1455848" cy="400110"/>
          </a:xfrm>
          <a:prstGeom prst="rect">
            <a:avLst/>
          </a:prstGeom>
        </p:spPr>
        <p:txBody>
          <a:bodyPr wrap="none">
            <a:spAutoFit/>
          </a:bodyPr>
          <a:lstStyle/>
          <a:p>
            <a:r>
              <a:rPr lang="en-US" sz="2000" dirty="0">
                <a:solidFill>
                  <a:srgbClr val="FFB500"/>
                </a:solidFill>
                <a:latin typeface="Lato" panose="020F0502020204030203" pitchFamily="34" charset="0"/>
                <a:ea typeface="Lato" panose="020F0502020204030203" pitchFamily="34" charset="0"/>
                <a:cs typeface="Lato" panose="020F0502020204030203" pitchFamily="34" charset="0"/>
              </a:rPr>
              <a:t>Taste Steak</a:t>
            </a:r>
            <a:endParaRPr lang="en-GB" sz="2000" dirty="0">
              <a:solidFill>
                <a:srgbClr val="FFB500"/>
              </a:solidFill>
              <a:latin typeface="Lato" panose="020F0502020204030203" pitchFamily="34" charset="0"/>
              <a:ea typeface="Lato" panose="020F0502020204030203" pitchFamily="34" charset="0"/>
              <a:cs typeface="Lato" panose="020F0502020204030203" pitchFamily="34" charset="0"/>
            </a:endParaRPr>
          </a:p>
        </p:txBody>
      </p:sp>
      <p:sp>
        <p:nvSpPr>
          <p:cNvPr id="16" name="Rectangle 15"/>
          <p:cNvSpPr/>
          <p:nvPr/>
        </p:nvSpPr>
        <p:spPr>
          <a:xfrm>
            <a:off x="-100450" y="3596550"/>
            <a:ext cx="4443849" cy="1061829"/>
          </a:xfrm>
          <a:prstGeom prst="rect">
            <a:avLst/>
          </a:prstGeom>
        </p:spPr>
        <p:txBody>
          <a:bodyPr wrap="square">
            <a:spAutoFit/>
          </a:bodyPr>
          <a:lstStyle/>
          <a:p>
            <a:pPr algn="ctr">
              <a:lnSpc>
                <a:spcPct val="150000"/>
              </a:lnSpc>
            </a:pPr>
            <a:r>
              <a:rPr lang="en-US" sz="1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Chef Mark is in charge of menu creation,</a:t>
            </a:r>
          </a:p>
          <a:p>
            <a:pPr algn="ctr">
              <a:lnSpc>
                <a:spcPct val="150000"/>
              </a:lnSpc>
            </a:pPr>
            <a:r>
              <a:rPr lang="en-US" sz="1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staff management, kitchen control, </a:t>
            </a:r>
          </a:p>
          <a:p>
            <a:pPr algn="ctr">
              <a:lnSpc>
                <a:spcPct val="150000"/>
              </a:lnSpc>
            </a:pPr>
            <a:r>
              <a:rPr lang="en-US" sz="1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plating design and cost control.</a:t>
            </a:r>
          </a:p>
        </p:txBody>
      </p:sp>
      <p:sp>
        <p:nvSpPr>
          <p:cNvPr id="17" name="Rectangle 16"/>
          <p:cNvSpPr/>
          <p:nvPr/>
        </p:nvSpPr>
        <p:spPr>
          <a:xfrm>
            <a:off x="1706353" y="2266950"/>
            <a:ext cx="669701" cy="643944"/>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B500"/>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884" y="2327610"/>
            <a:ext cx="522624" cy="522624"/>
          </a:xfrm>
          <a:prstGeom prst="rect">
            <a:avLst/>
          </a:prstGeom>
        </p:spPr>
      </p:pic>
      <p:sp>
        <p:nvSpPr>
          <p:cNvPr id="19" name="Rectangle 18"/>
          <p:cNvSpPr/>
          <p:nvPr/>
        </p:nvSpPr>
        <p:spPr>
          <a:xfrm>
            <a:off x="5908935" y="3158146"/>
            <a:ext cx="1455848" cy="400110"/>
          </a:xfrm>
          <a:prstGeom prst="rect">
            <a:avLst/>
          </a:prstGeom>
        </p:spPr>
        <p:txBody>
          <a:bodyPr wrap="none">
            <a:spAutoFit/>
          </a:bodyPr>
          <a:lstStyle/>
          <a:p>
            <a:r>
              <a:rPr lang="en-US" sz="2000" dirty="0">
                <a:solidFill>
                  <a:srgbClr val="FFB500"/>
                </a:solidFill>
                <a:latin typeface="Lato" panose="020F0502020204030203" pitchFamily="34" charset="0"/>
                <a:ea typeface="Lato" panose="020F0502020204030203" pitchFamily="34" charset="0"/>
                <a:cs typeface="Lato" panose="020F0502020204030203" pitchFamily="34" charset="0"/>
              </a:rPr>
              <a:t>Taste Steak</a:t>
            </a:r>
            <a:endParaRPr lang="en-GB" sz="2000" dirty="0">
              <a:solidFill>
                <a:srgbClr val="FFB500"/>
              </a:solidFill>
              <a:latin typeface="Lato" panose="020F0502020204030203" pitchFamily="34" charset="0"/>
              <a:ea typeface="Lato" panose="020F0502020204030203" pitchFamily="34" charset="0"/>
              <a:cs typeface="Lato" panose="020F0502020204030203" pitchFamily="34" charset="0"/>
            </a:endParaRPr>
          </a:p>
        </p:txBody>
      </p:sp>
      <p:sp>
        <p:nvSpPr>
          <p:cNvPr id="20" name="Rectangle 19"/>
          <p:cNvSpPr/>
          <p:nvPr/>
        </p:nvSpPr>
        <p:spPr>
          <a:xfrm>
            <a:off x="4495212" y="3620162"/>
            <a:ext cx="4283294" cy="1061829"/>
          </a:xfrm>
          <a:prstGeom prst="rect">
            <a:avLst/>
          </a:prstGeom>
        </p:spPr>
        <p:txBody>
          <a:bodyPr wrap="square">
            <a:spAutoFit/>
          </a:bodyPr>
          <a:lstStyle/>
          <a:p>
            <a:pPr algn="ctr">
              <a:lnSpc>
                <a:spcPct val="150000"/>
              </a:lnSpc>
            </a:pPr>
            <a:r>
              <a:rPr lang="en-US" sz="1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Chef Mark is in charge of menu creation,</a:t>
            </a:r>
          </a:p>
          <a:p>
            <a:pPr algn="ctr">
              <a:lnSpc>
                <a:spcPct val="150000"/>
              </a:lnSpc>
            </a:pPr>
            <a:r>
              <a:rPr lang="en-US" sz="1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staff management, kitchen control, </a:t>
            </a:r>
          </a:p>
          <a:p>
            <a:pPr algn="ctr">
              <a:lnSpc>
                <a:spcPct val="150000"/>
              </a:lnSpc>
            </a:pPr>
            <a:r>
              <a:rPr lang="en-US" sz="1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plating design and cost control.</a:t>
            </a:r>
          </a:p>
        </p:txBody>
      </p:sp>
      <p:sp>
        <p:nvSpPr>
          <p:cNvPr id="21" name="Rectangle 20"/>
          <p:cNvSpPr/>
          <p:nvPr/>
        </p:nvSpPr>
        <p:spPr>
          <a:xfrm>
            <a:off x="6302010" y="2290560"/>
            <a:ext cx="669701" cy="643944"/>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B500"/>
              </a:solidFill>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5540" y="2351220"/>
            <a:ext cx="522624" cy="522624"/>
          </a:xfrm>
          <a:prstGeom prst="rect">
            <a:avLst/>
          </a:prstGeom>
        </p:spPr>
      </p:pic>
    </p:spTree>
    <p:extLst>
      <p:ext uri="{BB962C8B-B14F-4D97-AF65-F5344CB8AC3E}">
        <p14:creationId xmlns:p14="http://schemas.microsoft.com/office/powerpoint/2010/main" val="59565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800" decel="100000"/>
                                        <p:tgtEl>
                                          <p:spTgt spid="13"/>
                                        </p:tgtEl>
                                      </p:cBhvr>
                                    </p:animEffect>
                                    <p:anim calcmode="lin" valueType="num">
                                      <p:cBhvr>
                                        <p:cTn id="16" dur="800" decel="100000" fill="hold"/>
                                        <p:tgtEl>
                                          <p:spTgt spid="13"/>
                                        </p:tgtEl>
                                        <p:attrNameLst>
                                          <p:attrName>style.rotation</p:attrName>
                                        </p:attrNameLst>
                                      </p:cBhvr>
                                      <p:tavLst>
                                        <p:tav tm="0">
                                          <p:val>
                                            <p:fltVal val="-90"/>
                                          </p:val>
                                        </p:tav>
                                        <p:tav tm="100000">
                                          <p:val>
                                            <p:fltVal val="0"/>
                                          </p:val>
                                        </p:tav>
                                      </p:tavLst>
                                    </p:anim>
                                    <p:anim calcmode="lin" valueType="num">
                                      <p:cBhvr>
                                        <p:cTn id="17" dur="800" decel="100000" fill="hold"/>
                                        <p:tgtEl>
                                          <p:spTgt spid="13"/>
                                        </p:tgtEl>
                                        <p:attrNameLst>
                                          <p:attrName>ppt_x</p:attrName>
                                        </p:attrNameLst>
                                      </p:cBhvr>
                                      <p:tavLst>
                                        <p:tav tm="0">
                                          <p:val>
                                            <p:strVal val="#ppt_x+0.4"/>
                                          </p:val>
                                        </p:tav>
                                        <p:tav tm="100000">
                                          <p:val>
                                            <p:strVal val="#ppt_x-0.05"/>
                                          </p:val>
                                        </p:tav>
                                      </p:tavLst>
                                    </p:anim>
                                    <p:anim calcmode="lin" valueType="num">
                                      <p:cBhvr>
                                        <p:cTn id="18" dur="800" decel="100000" fill="hold"/>
                                        <p:tgtEl>
                                          <p:spTgt spid="1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91150"/>
          </a:xfrm>
          <a:prstGeom prst="rect">
            <a:avLst/>
          </a:prstGeom>
          <a:blipFill dpi="0" rotWithShape="1">
            <a:blip r:embed="rId2" cstate="print">
              <a:extLst>
                <a:ext uri="{28A0092B-C50C-407E-A947-70E740481C1C}">
                  <a14:useLocalDpi xmlns:a14="http://schemas.microsoft.com/office/drawing/2010/main" val="0"/>
                </a:ext>
              </a:extLst>
            </a:blip>
            <a:srcRect/>
            <a:stretch>
              <a:fillRect l="-4852" t="-6402" r="-16190" b="-85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04807" y="1353562"/>
            <a:ext cx="3962393" cy="3416320"/>
          </a:xfrm>
          <a:prstGeom prst="rect">
            <a:avLst/>
          </a:prstGeom>
        </p:spPr>
        <p:txBody>
          <a:bodyPr wrap="square">
            <a:spAutoFit/>
          </a:bodyPr>
          <a:lstStyle/>
          <a:p>
            <a:pPr>
              <a:lnSpc>
                <a:spcPct val="150000"/>
              </a:lnSpc>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We know that a delicious and freshly made foods can give a restaurant the excellent recognition every restaurateur aims for. What the Sugarcane Delights differs from the others is the passion and professionalism we employ in every food we make and serve. In addition, we ensure that every strand, texture and quality we cook is appetizing and eatable food. </a:t>
            </a:r>
            <a:endParaRPr lang="en-US" sz="1600" b="0" dirty="0">
              <a:solidFill>
                <a:schemeClr val="bg1"/>
              </a:solidFill>
              <a:effectLst/>
              <a:latin typeface="Lato" panose="020F0502020204030203" pitchFamily="34" charset="0"/>
              <a:ea typeface="Lato" panose="020F0502020204030203" pitchFamily="34" charset="0"/>
              <a:cs typeface="Lato" panose="020F0502020204030203" pitchFamily="34" charset="0"/>
            </a:endParaRPr>
          </a:p>
        </p:txBody>
      </p:sp>
      <p:sp>
        <p:nvSpPr>
          <p:cNvPr id="6" name="Rectangle 5"/>
          <p:cNvSpPr/>
          <p:nvPr/>
        </p:nvSpPr>
        <p:spPr>
          <a:xfrm>
            <a:off x="304800" y="270031"/>
            <a:ext cx="3169326" cy="584775"/>
          </a:xfrm>
          <a:prstGeom prst="rect">
            <a:avLst/>
          </a:prstGeom>
        </p:spPr>
        <p:txBody>
          <a:bodyPr wrap="square">
            <a:spAutoFit/>
          </a:bodyPr>
          <a:lstStyle/>
          <a:p>
            <a:r>
              <a:rPr lang="en-US" sz="3200" dirty="0">
                <a:solidFill>
                  <a:srgbClr val="FFB500"/>
                </a:solidFill>
                <a:latin typeface="Lato" panose="020F0502020204030203" pitchFamily="34" charset="0"/>
                <a:ea typeface="Lato" panose="020F0502020204030203" pitchFamily="34" charset="0"/>
                <a:cs typeface="Lato" panose="020F0502020204030203" pitchFamily="34" charset="0"/>
              </a:rPr>
              <a:t>Best Food</a:t>
            </a:r>
            <a:endParaRPr lang="en-GB" sz="3200" dirty="0">
              <a:solidFill>
                <a:srgbClr val="FFB500"/>
              </a:solidFill>
              <a:latin typeface="Lato" panose="020F0502020204030203" pitchFamily="34" charset="0"/>
              <a:ea typeface="Lato" panose="020F0502020204030203" pitchFamily="34" charset="0"/>
              <a:cs typeface="Lato" panose="020F0502020204030203" pitchFamily="34" charset="0"/>
            </a:endParaRPr>
          </a:p>
        </p:txBody>
      </p:sp>
      <p:cxnSp>
        <p:nvCxnSpPr>
          <p:cNvPr id="7" name="Straight Connector 6"/>
          <p:cNvCxnSpPr/>
          <p:nvPr/>
        </p:nvCxnSpPr>
        <p:spPr>
          <a:xfrm>
            <a:off x="411899" y="1076682"/>
            <a:ext cx="1828800" cy="0"/>
          </a:xfrm>
          <a:prstGeom prst="line">
            <a:avLst/>
          </a:prstGeom>
          <a:ln>
            <a:solidFill>
              <a:srgbClr val="FFB5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79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800" decel="100000"/>
                                        <p:tgtEl>
                                          <p:spTgt spid="6"/>
                                        </p:tgtEl>
                                      </p:cBhvr>
                                    </p:animEffect>
                                    <p:anim calcmode="lin" valueType="num">
                                      <p:cBhvr>
                                        <p:cTn id="24" dur="800" decel="100000" fill="hold"/>
                                        <p:tgtEl>
                                          <p:spTgt spid="6"/>
                                        </p:tgtEl>
                                        <p:attrNameLst>
                                          <p:attrName>style.rotation</p:attrName>
                                        </p:attrNameLst>
                                      </p:cBhvr>
                                      <p:tavLst>
                                        <p:tav tm="0">
                                          <p:val>
                                            <p:fltVal val="-90"/>
                                          </p:val>
                                        </p:tav>
                                        <p:tav tm="100000">
                                          <p:val>
                                            <p:fltVal val="0"/>
                                          </p:val>
                                        </p:tav>
                                      </p:tavLst>
                                    </p:anim>
                                    <p:anim calcmode="lin" valueType="num">
                                      <p:cBhvr>
                                        <p:cTn id="25" dur="800" decel="100000" fill="hold"/>
                                        <p:tgtEl>
                                          <p:spTgt spid="6"/>
                                        </p:tgtEl>
                                        <p:attrNameLst>
                                          <p:attrName>ppt_x</p:attrName>
                                        </p:attrNameLst>
                                      </p:cBhvr>
                                      <p:tavLst>
                                        <p:tav tm="0">
                                          <p:val>
                                            <p:strVal val="#ppt_x+0.4"/>
                                          </p:val>
                                        </p:tav>
                                        <p:tav tm="100000">
                                          <p:val>
                                            <p:strVal val="#ppt_x-0.05"/>
                                          </p:val>
                                        </p:tav>
                                      </p:tavLst>
                                    </p:anim>
                                    <p:anim calcmode="lin" valueType="num">
                                      <p:cBhvr>
                                        <p:cTn id="26" dur="800" decel="100000" fill="hold"/>
                                        <p:tgtEl>
                                          <p:spTgt spid="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454</Words>
  <Application>Microsoft Office PowerPoint</Application>
  <PresentationFormat>On-screen Show (16:9)</PresentationFormat>
  <Paragraphs>71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Adobe Caslon Pro Bold</vt:lpstr>
      <vt:lpstr>Arial</vt:lpstr>
      <vt:lpstr>Calibri</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mwu</dc:creator>
  <cp:lastModifiedBy>Michal Zavacky</cp:lastModifiedBy>
  <cp:revision>23</cp:revision>
  <dcterms:created xsi:type="dcterms:W3CDTF">2019-06-25T21:27:50Z</dcterms:created>
  <dcterms:modified xsi:type="dcterms:W3CDTF">2019-06-26T09:36:10Z</dcterms:modified>
</cp:coreProperties>
</file>