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9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3" r:id="rId26"/>
    <p:sldId id="291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Montserrat Medium" panose="00000600000000000000" pitchFamily="2" charset="0"/>
      <p:regular r:id="rId37"/>
      <p:italic r:id="rId38"/>
    </p:embeddedFont>
    <p:embeddedFont>
      <p:font typeface="Playfair Display Black" panose="00000A00000000000000" pitchFamily="2" charset="0"/>
      <p:bold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A96C"/>
    <a:srgbClr val="D17700"/>
    <a:srgbClr val="FFBD6A"/>
    <a:srgbClr val="0779E4"/>
    <a:srgbClr val="FE3463"/>
    <a:srgbClr val="B6B6B6"/>
    <a:srgbClr val="00D0FF"/>
    <a:srgbClr val="FFF2E1"/>
    <a:srgbClr val="45B02E"/>
    <a:srgbClr val="FF6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1" autoAdjust="0"/>
    <p:restoredTop sz="96229" autoAdjust="0"/>
  </p:normalViewPr>
  <p:slideViewPr>
    <p:cSldViewPr snapToGrid="0" showGuides="1">
      <p:cViewPr varScale="1">
        <p:scale>
          <a:sx n="72" d="100"/>
          <a:sy n="72" d="100"/>
        </p:scale>
        <p:origin x="2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037A2-2080-4238-B543-EA7CB0A8524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935F0-9C42-4BC2-89E8-71D9E455E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7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D22649C-65FD-444A-B463-B5C989F13A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8421" y="1631421"/>
            <a:ext cx="3595158" cy="3595158"/>
          </a:xfrm>
          <a:custGeom>
            <a:avLst/>
            <a:gdLst>
              <a:gd name="connsiteX0" fmla="*/ 1797579 w 3595158"/>
              <a:gd name="connsiteY0" fmla="*/ 0 h 3595158"/>
              <a:gd name="connsiteX1" fmla="*/ 3595158 w 3595158"/>
              <a:gd name="connsiteY1" fmla="*/ 1797579 h 3595158"/>
              <a:gd name="connsiteX2" fmla="*/ 1797579 w 3595158"/>
              <a:gd name="connsiteY2" fmla="*/ 3595158 h 3595158"/>
              <a:gd name="connsiteX3" fmla="*/ 0 w 3595158"/>
              <a:gd name="connsiteY3" fmla="*/ 1797579 h 3595158"/>
              <a:gd name="connsiteX4" fmla="*/ 1797579 w 3595158"/>
              <a:gd name="connsiteY4" fmla="*/ 0 h 359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5158" h="3595158">
                <a:moveTo>
                  <a:pt x="1797579" y="0"/>
                </a:moveTo>
                <a:cubicBezTo>
                  <a:pt x="2790354" y="0"/>
                  <a:pt x="3595158" y="804804"/>
                  <a:pt x="3595158" y="1797579"/>
                </a:cubicBezTo>
                <a:cubicBezTo>
                  <a:pt x="3595158" y="2790354"/>
                  <a:pt x="2790354" y="3595158"/>
                  <a:pt x="1797579" y="3595158"/>
                </a:cubicBezTo>
                <a:cubicBezTo>
                  <a:pt x="804804" y="3595158"/>
                  <a:pt x="0" y="2790354"/>
                  <a:pt x="0" y="1797579"/>
                </a:cubicBezTo>
                <a:cubicBezTo>
                  <a:pt x="0" y="804804"/>
                  <a:pt x="804804" y="0"/>
                  <a:pt x="17975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8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9ACD40-C500-4E5D-84CF-479B87548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3149" y="1276349"/>
            <a:ext cx="4305300" cy="4305300"/>
          </a:xfrm>
          <a:custGeom>
            <a:avLst/>
            <a:gdLst>
              <a:gd name="connsiteX0" fmla="*/ 2152650 w 4305300"/>
              <a:gd name="connsiteY0" fmla="*/ 0 h 4305300"/>
              <a:gd name="connsiteX1" fmla="*/ 4305300 w 4305300"/>
              <a:gd name="connsiteY1" fmla="*/ 2152650 h 4305300"/>
              <a:gd name="connsiteX2" fmla="*/ 2152650 w 4305300"/>
              <a:gd name="connsiteY2" fmla="*/ 4305300 h 4305300"/>
              <a:gd name="connsiteX3" fmla="*/ 0 w 4305300"/>
              <a:gd name="connsiteY3" fmla="*/ 2152650 h 4305300"/>
              <a:gd name="connsiteX4" fmla="*/ 2152650 w 4305300"/>
              <a:gd name="connsiteY4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300" h="4305300">
                <a:moveTo>
                  <a:pt x="2152650" y="0"/>
                </a:moveTo>
                <a:cubicBezTo>
                  <a:pt x="3341526" y="0"/>
                  <a:pt x="4305300" y="963774"/>
                  <a:pt x="4305300" y="2152650"/>
                </a:cubicBezTo>
                <a:cubicBezTo>
                  <a:pt x="4305300" y="3341526"/>
                  <a:pt x="3341526" y="4305300"/>
                  <a:pt x="2152650" y="4305300"/>
                </a:cubicBezTo>
                <a:cubicBezTo>
                  <a:pt x="963774" y="4305300"/>
                  <a:pt x="0" y="3341526"/>
                  <a:pt x="0" y="2152650"/>
                </a:cubicBezTo>
                <a:cubicBezTo>
                  <a:pt x="0" y="963774"/>
                  <a:pt x="963774" y="0"/>
                  <a:pt x="2152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C8AC6B5-92AE-4146-9844-C9CDDEF33D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53855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340CD70-D080-4456-9BFF-F4020AF9CA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7498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B9E8A48-E9A1-438D-B415-AA2848CF1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3855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E1C725D-581D-41D9-9BD2-410277D0C4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27498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EE4EB9-AB68-4886-8FC3-9C362572C5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3855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7D148F-7DCF-4B9F-AD40-BCC4589E3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7498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77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3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9660573-21B8-4784-956D-5AA85E8F1EC3}"/>
              </a:ext>
            </a:extLst>
          </p:cNvPr>
          <p:cNvSpPr/>
          <p:nvPr userDrawn="1"/>
        </p:nvSpPr>
        <p:spPr>
          <a:xfrm>
            <a:off x="4466167" y="-4234"/>
            <a:ext cx="6858000" cy="6866467"/>
          </a:xfrm>
          <a:custGeom>
            <a:avLst/>
            <a:gdLst>
              <a:gd name="connsiteX0" fmla="*/ 0 w 10287000"/>
              <a:gd name="connsiteY0" fmla="*/ 0 h 10300855"/>
              <a:gd name="connsiteX1" fmla="*/ 10287000 w 10287000"/>
              <a:gd name="connsiteY1" fmla="*/ 13855 h 10300855"/>
              <a:gd name="connsiteX2" fmla="*/ 10287000 w 10287000"/>
              <a:gd name="connsiteY2" fmla="*/ 10300855 h 10300855"/>
              <a:gd name="connsiteX3" fmla="*/ 2078180 w 10287000"/>
              <a:gd name="connsiteY3" fmla="*/ 10300855 h 10300855"/>
              <a:gd name="connsiteX4" fmla="*/ 0 w 10287000"/>
              <a:gd name="connsiteY4" fmla="*/ 0 h 1030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7000" h="10300855">
                <a:moveTo>
                  <a:pt x="0" y="0"/>
                </a:moveTo>
                <a:lnTo>
                  <a:pt x="10287000" y="13855"/>
                </a:lnTo>
                <a:lnTo>
                  <a:pt x="10287000" y="10300855"/>
                </a:lnTo>
                <a:lnTo>
                  <a:pt x="2078180" y="10300855"/>
                </a:lnTo>
                <a:cubicBezTo>
                  <a:pt x="-145476" y="5562601"/>
                  <a:pt x="6047508" y="3262746"/>
                  <a:pt x="0" y="0"/>
                </a:cubicBezTo>
                <a:close/>
              </a:path>
            </a:pathLst>
          </a:custGeom>
          <a:solidFill>
            <a:srgbClr val="9B6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E4EBC53-D61A-4268-9945-5416B9CF8034}"/>
              </a:ext>
            </a:extLst>
          </p:cNvPr>
          <p:cNvSpPr/>
          <p:nvPr userDrawn="1"/>
        </p:nvSpPr>
        <p:spPr>
          <a:xfrm>
            <a:off x="4632325" y="0"/>
            <a:ext cx="6858000" cy="6867525"/>
          </a:xfrm>
          <a:custGeom>
            <a:avLst/>
            <a:gdLst>
              <a:gd name="connsiteX0" fmla="*/ 0 w 10287000"/>
              <a:gd name="connsiteY0" fmla="*/ 0 h 10300855"/>
              <a:gd name="connsiteX1" fmla="*/ 10287000 w 10287000"/>
              <a:gd name="connsiteY1" fmla="*/ 13855 h 10300855"/>
              <a:gd name="connsiteX2" fmla="*/ 10287000 w 10287000"/>
              <a:gd name="connsiteY2" fmla="*/ 10300855 h 10300855"/>
              <a:gd name="connsiteX3" fmla="*/ 2078180 w 10287000"/>
              <a:gd name="connsiteY3" fmla="*/ 10300855 h 10300855"/>
              <a:gd name="connsiteX4" fmla="*/ 0 w 10287000"/>
              <a:gd name="connsiteY4" fmla="*/ 0 h 1030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7000" h="10300855">
                <a:moveTo>
                  <a:pt x="0" y="0"/>
                </a:moveTo>
                <a:lnTo>
                  <a:pt x="10287000" y="13855"/>
                </a:lnTo>
                <a:lnTo>
                  <a:pt x="10287000" y="10300855"/>
                </a:lnTo>
                <a:lnTo>
                  <a:pt x="2078180" y="10300855"/>
                </a:lnTo>
                <a:cubicBezTo>
                  <a:pt x="-145476" y="5562601"/>
                  <a:pt x="6047508" y="3262746"/>
                  <a:pt x="0" y="0"/>
                </a:cubicBezTo>
                <a:close/>
              </a:path>
            </a:pathLst>
          </a:custGeom>
          <a:gradFill>
            <a:gsLst>
              <a:gs pos="9000">
                <a:srgbClr val="D4A96C"/>
              </a:gs>
              <a:gs pos="64000">
                <a:srgbClr val="9B6F45"/>
              </a:gs>
              <a:gs pos="100000">
                <a:srgbClr val="9B6F4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334000" y="-9237"/>
            <a:ext cx="6858001" cy="6867237"/>
          </a:xfrm>
          <a:custGeom>
            <a:avLst/>
            <a:gdLst>
              <a:gd name="connsiteX0" fmla="*/ 0 w 10287001"/>
              <a:gd name="connsiteY0" fmla="*/ 0 h 10300855"/>
              <a:gd name="connsiteX1" fmla="*/ 10287001 w 10287001"/>
              <a:gd name="connsiteY1" fmla="*/ 13855 h 10300855"/>
              <a:gd name="connsiteX2" fmla="*/ 10287001 w 10287001"/>
              <a:gd name="connsiteY2" fmla="*/ 10300855 h 10300855"/>
              <a:gd name="connsiteX3" fmla="*/ 2078182 w 10287001"/>
              <a:gd name="connsiteY3" fmla="*/ 10300855 h 10300855"/>
              <a:gd name="connsiteX4" fmla="*/ 0 w 10287001"/>
              <a:gd name="connsiteY4" fmla="*/ 0 h 1030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7001" h="10300855">
                <a:moveTo>
                  <a:pt x="0" y="0"/>
                </a:moveTo>
                <a:lnTo>
                  <a:pt x="10287001" y="13855"/>
                </a:lnTo>
                <a:lnTo>
                  <a:pt x="10287001" y="10300855"/>
                </a:lnTo>
                <a:lnTo>
                  <a:pt x="2078182" y="10300855"/>
                </a:lnTo>
                <a:cubicBezTo>
                  <a:pt x="-145474" y="5562601"/>
                  <a:pt x="6047509" y="3262745"/>
                  <a:pt x="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75639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2757055" cy="4863347"/>
          </a:xfrm>
          <a:custGeom>
            <a:avLst/>
            <a:gdLst>
              <a:gd name="connsiteX0" fmla="*/ 0 w 4135582"/>
              <a:gd name="connsiteY0" fmla="*/ 0 h 7295021"/>
              <a:gd name="connsiteX1" fmla="*/ 4135582 w 4135582"/>
              <a:gd name="connsiteY1" fmla="*/ 0 h 7295021"/>
              <a:gd name="connsiteX2" fmla="*/ 4135582 w 4135582"/>
              <a:gd name="connsiteY2" fmla="*/ 7295021 h 7295021"/>
              <a:gd name="connsiteX3" fmla="*/ 0 w 4135582"/>
              <a:gd name="connsiteY3" fmla="*/ 7295021 h 729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5582" h="7295021">
                <a:moveTo>
                  <a:pt x="0" y="0"/>
                </a:moveTo>
                <a:lnTo>
                  <a:pt x="4135582" y="0"/>
                </a:lnTo>
                <a:lnTo>
                  <a:pt x="4135582" y="7295021"/>
                </a:lnTo>
                <a:lnTo>
                  <a:pt x="0" y="7295021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1840347" y="1574800"/>
            <a:ext cx="4352635" cy="4618183"/>
          </a:xfrm>
          <a:custGeom>
            <a:avLst/>
            <a:gdLst>
              <a:gd name="connsiteX0" fmla="*/ 1589809 w 6528953"/>
              <a:gd name="connsiteY0" fmla="*/ 0 h 6927274"/>
              <a:gd name="connsiteX1" fmla="*/ 6528953 w 6528953"/>
              <a:gd name="connsiteY1" fmla="*/ 0 h 6927274"/>
              <a:gd name="connsiteX2" fmla="*/ 6528953 w 6528953"/>
              <a:gd name="connsiteY2" fmla="*/ 6927274 h 6927274"/>
              <a:gd name="connsiteX3" fmla="*/ 0 w 6528953"/>
              <a:gd name="connsiteY3" fmla="*/ 6927274 h 6927274"/>
              <a:gd name="connsiteX4" fmla="*/ 0 w 6528953"/>
              <a:gd name="connsiteY4" fmla="*/ 1589809 h 6927274"/>
              <a:gd name="connsiteX5" fmla="*/ 1589809 w 6528953"/>
              <a:gd name="connsiteY5" fmla="*/ 1589809 h 692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28953" h="6927274">
                <a:moveTo>
                  <a:pt x="1589809" y="0"/>
                </a:moveTo>
                <a:lnTo>
                  <a:pt x="6528953" y="0"/>
                </a:lnTo>
                <a:lnTo>
                  <a:pt x="6528953" y="6927274"/>
                </a:lnTo>
                <a:lnTo>
                  <a:pt x="0" y="6927274"/>
                </a:lnTo>
                <a:lnTo>
                  <a:pt x="0" y="1589809"/>
                </a:lnTo>
                <a:lnTo>
                  <a:pt x="1589809" y="1589809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320974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867785" y="1515102"/>
            <a:ext cx="2715491" cy="2715491"/>
          </a:xfrm>
          <a:custGeom>
            <a:avLst/>
            <a:gdLst>
              <a:gd name="connsiteX0" fmla="*/ 2036618 w 4073236"/>
              <a:gd name="connsiteY0" fmla="*/ 0 h 4073236"/>
              <a:gd name="connsiteX1" fmla="*/ 4073236 w 4073236"/>
              <a:gd name="connsiteY1" fmla="*/ 2036618 h 4073236"/>
              <a:gd name="connsiteX2" fmla="*/ 2036618 w 4073236"/>
              <a:gd name="connsiteY2" fmla="*/ 4073236 h 4073236"/>
              <a:gd name="connsiteX3" fmla="*/ 0 w 4073236"/>
              <a:gd name="connsiteY3" fmla="*/ 2036618 h 407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3236" h="4073236">
                <a:moveTo>
                  <a:pt x="2036618" y="0"/>
                </a:moveTo>
                <a:lnTo>
                  <a:pt x="4073236" y="2036618"/>
                </a:lnTo>
                <a:lnTo>
                  <a:pt x="2036618" y="4073236"/>
                </a:lnTo>
                <a:lnTo>
                  <a:pt x="0" y="2036618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  <a:ln w="76200">
            <a:solidFill>
              <a:srgbClr val="D4A96C"/>
            </a:solidFill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7915785" y="504808"/>
            <a:ext cx="2715491" cy="2715491"/>
          </a:xfrm>
          <a:custGeom>
            <a:avLst/>
            <a:gdLst>
              <a:gd name="connsiteX0" fmla="*/ 2036618 w 4073236"/>
              <a:gd name="connsiteY0" fmla="*/ 0 h 4073236"/>
              <a:gd name="connsiteX1" fmla="*/ 4073236 w 4073236"/>
              <a:gd name="connsiteY1" fmla="*/ 2036618 h 4073236"/>
              <a:gd name="connsiteX2" fmla="*/ 2036618 w 4073236"/>
              <a:gd name="connsiteY2" fmla="*/ 4073236 h 4073236"/>
              <a:gd name="connsiteX3" fmla="*/ 0 w 4073236"/>
              <a:gd name="connsiteY3" fmla="*/ 2036618 h 407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3236" h="4073236">
                <a:moveTo>
                  <a:pt x="2036618" y="0"/>
                </a:moveTo>
                <a:lnTo>
                  <a:pt x="4073236" y="2036618"/>
                </a:lnTo>
                <a:lnTo>
                  <a:pt x="2036618" y="4073236"/>
                </a:lnTo>
                <a:lnTo>
                  <a:pt x="0" y="2036618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  <a:ln w="76200">
            <a:solidFill>
              <a:srgbClr val="D4A96C"/>
            </a:solidFill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836727" y="2781955"/>
            <a:ext cx="2715491" cy="2715491"/>
          </a:xfrm>
          <a:custGeom>
            <a:avLst/>
            <a:gdLst>
              <a:gd name="connsiteX0" fmla="*/ 2036618 w 4073236"/>
              <a:gd name="connsiteY0" fmla="*/ 0 h 4073236"/>
              <a:gd name="connsiteX1" fmla="*/ 4073236 w 4073236"/>
              <a:gd name="connsiteY1" fmla="*/ 2036618 h 4073236"/>
              <a:gd name="connsiteX2" fmla="*/ 2036618 w 4073236"/>
              <a:gd name="connsiteY2" fmla="*/ 4073236 h 4073236"/>
              <a:gd name="connsiteX3" fmla="*/ 0 w 4073236"/>
              <a:gd name="connsiteY3" fmla="*/ 2036618 h 407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3236" h="4073236">
                <a:moveTo>
                  <a:pt x="2036618" y="0"/>
                </a:moveTo>
                <a:lnTo>
                  <a:pt x="4073236" y="2036618"/>
                </a:lnTo>
                <a:lnTo>
                  <a:pt x="2036618" y="4073236"/>
                </a:lnTo>
                <a:lnTo>
                  <a:pt x="0" y="2036618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  <a:ln w="76200">
            <a:solidFill>
              <a:srgbClr val="D4A96C"/>
            </a:solidFill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788727" y="3792249"/>
            <a:ext cx="2715491" cy="2715491"/>
          </a:xfrm>
          <a:custGeom>
            <a:avLst/>
            <a:gdLst>
              <a:gd name="connsiteX0" fmla="*/ 2036618 w 4073236"/>
              <a:gd name="connsiteY0" fmla="*/ 0 h 4073236"/>
              <a:gd name="connsiteX1" fmla="*/ 4073236 w 4073236"/>
              <a:gd name="connsiteY1" fmla="*/ 2036618 h 4073236"/>
              <a:gd name="connsiteX2" fmla="*/ 2036618 w 4073236"/>
              <a:gd name="connsiteY2" fmla="*/ 4073236 h 4073236"/>
              <a:gd name="connsiteX3" fmla="*/ 0 w 4073236"/>
              <a:gd name="connsiteY3" fmla="*/ 2036618 h 407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3236" h="4073236">
                <a:moveTo>
                  <a:pt x="2036618" y="0"/>
                </a:moveTo>
                <a:lnTo>
                  <a:pt x="4073236" y="2036618"/>
                </a:lnTo>
                <a:lnTo>
                  <a:pt x="2036618" y="4073236"/>
                </a:lnTo>
                <a:lnTo>
                  <a:pt x="0" y="2036618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  <a:ln w="76200">
            <a:solidFill>
              <a:srgbClr val="D4A96C"/>
            </a:solidFill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084106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322618"/>
          </a:xfrm>
          <a:custGeom>
            <a:avLst/>
            <a:gdLst>
              <a:gd name="connsiteX0" fmla="*/ 0 w 4135582"/>
              <a:gd name="connsiteY0" fmla="*/ 0 h 7295021"/>
              <a:gd name="connsiteX1" fmla="*/ 4135582 w 4135582"/>
              <a:gd name="connsiteY1" fmla="*/ 0 h 7295021"/>
              <a:gd name="connsiteX2" fmla="*/ 4135582 w 4135582"/>
              <a:gd name="connsiteY2" fmla="*/ 7295021 h 7295021"/>
              <a:gd name="connsiteX3" fmla="*/ 0 w 4135582"/>
              <a:gd name="connsiteY3" fmla="*/ 7295021 h 729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5582" h="7295021">
                <a:moveTo>
                  <a:pt x="0" y="0"/>
                </a:moveTo>
                <a:lnTo>
                  <a:pt x="4135582" y="0"/>
                </a:lnTo>
                <a:lnTo>
                  <a:pt x="4135582" y="7295021"/>
                </a:lnTo>
                <a:lnTo>
                  <a:pt x="0" y="7295021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320071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408219" y="0"/>
            <a:ext cx="3408217" cy="6858000"/>
          </a:xfrm>
          <a:custGeom>
            <a:avLst/>
            <a:gdLst>
              <a:gd name="connsiteX0" fmla="*/ 0 w 5112326"/>
              <a:gd name="connsiteY0" fmla="*/ 0 h 10287000"/>
              <a:gd name="connsiteX1" fmla="*/ 5112326 w 5112326"/>
              <a:gd name="connsiteY1" fmla="*/ 0 h 10287000"/>
              <a:gd name="connsiteX2" fmla="*/ 5112326 w 5112326"/>
              <a:gd name="connsiteY2" fmla="*/ 10287000 h 10287000"/>
              <a:gd name="connsiteX3" fmla="*/ 0 w 511232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2326" h="10287000">
                <a:moveTo>
                  <a:pt x="0" y="0"/>
                </a:moveTo>
                <a:lnTo>
                  <a:pt x="5112326" y="0"/>
                </a:lnTo>
                <a:lnTo>
                  <a:pt x="5112326" y="10287000"/>
                </a:lnTo>
                <a:lnTo>
                  <a:pt x="0" y="10287000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338688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7210248" y="2"/>
            <a:ext cx="4981753" cy="6857999"/>
          </a:xfrm>
          <a:custGeom>
            <a:avLst/>
            <a:gdLst>
              <a:gd name="connsiteX0" fmla="*/ 5679208 w 7472629"/>
              <a:gd name="connsiteY0" fmla="*/ 6644362 h 10286999"/>
              <a:gd name="connsiteX1" fmla="*/ 7472629 w 7472629"/>
              <a:gd name="connsiteY1" fmla="*/ 8437784 h 10286999"/>
              <a:gd name="connsiteX2" fmla="*/ 7472629 w 7472629"/>
              <a:gd name="connsiteY2" fmla="*/ 10286999 h 10286999"/>
              <a:gd name="connsiteX3" fmla="*/ 3731535 w 7472629"/>
              <a:gd name="connsiteY3" fmla="*/ 10286999 h 10286999"/>
              <a:gd name="connsiteX4" fmla="*/ 2884053 w 7472629"/>
              <a:gd name="connsiteY4" fmla="*/ 9439517 h 10286999"/>
              <a:gd name="connsiteX5" fmla="*/ 2795155 w 7472629"/>
              <a:gd name="connsiteY5" fmla="*/ 3748764 h 10286999"/>
              <a:gd name="connsiteX6" fmla="*/ 5590309 w 7472629"/>
              <a:gd name="connsiteY6" fmla="*/ 6543919 h 10286999"/>
              <a:gd name="connsiteX7" fmla="*/ 2795155 w 7472629"/>
              <a:gd name="connsiteY7" fmla="*/ 9339073 h 10286999"/>
              <a:gd name="connsiteX8" fmla="*/ 0 w 7472629"/>
              <a:gd name="connsiteY8" fmla="*/ 6543919 h 10286999"/>
              <a:gd name="connsiteX9" fmla="*/ 5679208 w 7472629"/>
              <a:gd name="connsiteY9" fmla="*/ 853167 h 10286999"/>
              <a:gd name="connsiteX10" fmla="*/ 7472629 w 7472629"/>
              <a:gd name="connsiteY10" fmla="*/ 2646589 h 10286999"/>
              <a:gd name="connsiteX11" fmla="*/ 7472629 w 7472629"/>
              <a:gd name="connsiteY11" fmla="*/ 4650055 h 10286999"/>
              <a:gd name="connsiteX12" fmla="*/ 5679208 w 7472629"/>
              <a:gd name="connsiteY12" fmla="*/ 6443476 h 10286999"/>
              <a:gd name="connsiteX13" fmla="*/ 2884053 w 7472629"/>
              <a:gd name="connsiteY13" fmla="*/ 3648322 h 10286999"/>
              <a:gd name="connsiteX14" fmla="*/ 752726 w 7472629"/>
              <a:gd name="connsiteY14" fmla="*/ 0 h 10286999"/>
              <a:gd name="connsiteX15" fmla="*/ 4837583 w 7472629"/>
              <a:gd name="connsiteY15" fmla="*/ 0 h 10286999"/>
              <a:gd name="connsiteX16" fmla="*/ 5590309 w 7472629"/>
              <a:gd name="connsiteY16" fmla="*/ 752725 h 10286999"/>
              <a:gd name="connsiteX17" fmla="*/ 2795155 w 7472629"/>
              <a:gd name="connsiteY17" fmla="*/ 3547879 h 10286999"/>
              <a:gd name="connsiteX18" fmla="*/ 0 w 7472629"/>
              <a:gd name="connsiteY18" fmla="*/ 752725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472629" h="10286999">
                <a:moveTo>
                  <a:pt x="5679208" y="6644362"/>
                </a:moveTo>
                <a:lnTo>
                  <a:pt x="7472629" y="8437784"/>
                </a:lnTo>
                <a:lnTo>
                  <a:pt x="7472629" y="10286999"/>
                </a:lnTo>
                <a:lnTo>
                  <a:pt x="3731535" y="10286999"/>
                </a:lnTo>
                <a:lnTo>
                  <a:pt x="2884053" y="9439517"/>
                </a:lnTo>
                <a:close/>
                <a:moveTo>
                  <a:pt x="2795155" y="3748764"/>
                </a:moveTo>
                <a:lnTo>
                  <a:pt x="5590309" y="6543919"/>
                </a:lnTo>
                <a:lnTo>
                  <a:pt x="2795155" y="9339073"/>
                </a:lnTo>
                <a:lnTo>
                  <a:pt x="0" y="6543919"/>
                </a:lnTo>
                <a:close/>
                <a:moveTo>
                  <a:pt x="5679208" y="853167"/>
                </a:moveTo>
                <a:lnTo>
                  <a:pt x="7472629" y="2646589"/>
                </a:lnTo>
                <a:lnTo>
                  <a:pt x="7472629" y="4650055"/>
                </a:lnTo>
                <a:lnTo>
                  <a:pt x="5679208" y="6443476"/>
                </a:lnTo>
                <a:lnTo>
                  <a:pt x="2884053" y="3648322"/>
                </a:lnTo>
                <a:close/>
                <a:moveTo>
                  <a:pt x="752726" y="0"/>
                </a:moveTo>
                <a:lnTo>
                  <a:pt x="4837583" y="0"/>
                </a:lnTo>
                <a:lnTo>
                  <a:pt x="5590309" y="752725"/>
                </a:lnTo>
                <a:lnTo>
                  <a:pt x="2795155" y="3547879"/>
                </a:lnTo>
                <a:lnTo>
                  <a:pt x="0" y="752725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4200606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5132439" cy="6858000"/>
          </a:xfrm>
          <a:custGeom>
            <a:avLst/>
            <a:gdLst>
              <a:gd name="connsiteX0" fmla="*/ 3595255 w 7698659"/>
              <a:gd name="connsiteY0" fmla="*/ 6972300 h 10287000"/>
              <a:gd name="connsiteX1" fmla="*/ 7698659 w 7698659"/>
              <a:gd name="connsiteY1" fmla="*/ 6972300 h 10287000"/>
              <a:gd name="connsiteX2" fmla="*/ 7698659 w 7698659"/>
              <a:gd name="connsiteY2" fmla="*/ 10287000 h 10287000"/>
              <a:gd name="connsiteX3" fmla="*/ 11944 w 7698659"/>
              <a:gd name="connsiteY3" fmla="*/ 10287000 h 10287000"/>
              <a:gd name="connsiteX4" fmla="*/ 18563 w 7698659"/>
              <a:gd name="connsiteY4" fmla="*/ 10199960 h 10287000"/>
              <a:gd name="connsiteX5" fmla="*/ 3595255 w 7698659"/>
              <a:gd name="connsiteY5" fmla="*/ 6972300 h 10287000"/>
              <a:gd name="connsiteX6" fmla="*/ 0 w 7698659"/>
              <a:gd name="connsiteY6" fmla="*/ 0 h 10287000"/>
              <a:gd name="connsiteX7" fmla="*/ 7698658 w 7698659"/>
              <a:gd name="connsiteY7" fmla="*/ 0 h 10287000"/>
              <a:gd name="connsiteX8" fmla="*/ 7698658 w 7698659"/>
              <a:gd name="connsiteY8" fmla="*/ 3073812 h 10287000"/>
              <a:gd name="connsiteX9" fmla="*/ 4103404 w 7698659"/>
              <a:gd name="connsiteY9" fmla="*/ 6669066 h 10287000"/>
              <a:gd name="connsiteX10" fmla="*/ 0 w 7698659"/>
              <a:gd name="connsiteY10" fmla="*/ 6669066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98659" h="10287000">
                <a:moveTo>
                  <a:pt x="3595255" y="6972300"/>
                </a:moveTo>
                <a:lnTo>
                  <a:pt x="7698659" y="6972300"/>
                </a:lnTo>
                <a:lnTo>
                  <a:pt x="7698659" y="10287000"/>
                </a:lnTo>
                <a:lnTo>
                  <a:pt x="11944" y="10287000"/>
                </a:lnTo>
                <a:lnTo>
                  <a:pt x="18563" y="10199960"/>
                </a:lnTo>
                <a:cubicBezTo>
                  <a:pt x="202676" y="8387032"/>
                  <a:pt x="1733751" y="6972300"/>
                  <a:pt x="3595255" y="6972300"/>
                </a:cubicBezTo>
                <a:close/>
                <a:moveTo>
                  <a:pt x="0" y="0"/>
                </a:moveTo>
                <a:lnTo>
                  <a:pt x="7698658" y="0"/>
                </a:lnTo>
                <a:lnTo>
                  <a:pt x="7698658" y="3073812"/>
                </a:lnTo>
                <a:cubicBezTo>
                  <a:pt x="7698658" y="5059416"/>
                  <a:pt x="6089008" y="6669066"/>
                  <a:pt x="4103404" y="6669066"/>
                </a:cubicBezTo>
                <a:lnTo>
                  <a:pt x="0" y="6669066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83791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04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327917" y="508242"/>
            <a:ext cx="2985154" cy="2985154"/>
          </a:xfrm>
          <a:custGeom>
            <a:avLst/>
            <a:gdLst>
              <a:gd name="connsiteX0" fmla="*/ 0 w 4477731"/>
              <a:gd name="connsiteY0" fmla="*/ 0 h 4477731"/>
              <a:gd name="connsiteX1" fmla="*/ 4477731 w 4477731"/>
              <a:gd name="connsiteY1" fmla="*/ 0 h 4477731"/>
              <a:gd name="connsiteX2" fmla="*/ 4477731 w 4477731"/>
              <a:gd name="connsiteY2" fmla="*/ 4477731 h 4477731"/>
              <a:gd name="connsiteX3" fmla="*/ 0 w 4477731"/>
              <a:gd name="connsiteY3" fmla="*/ 4477731 h 447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7731" h="4477731">
                <a:moveTo>
                  <a:pt x="0" y="0"/>
                </a:moveTo>
                <a:lnTo>
                  <a:pt x="4477731" y="0"/>
                </a:lnTo>
                <a:lnTo>
                  <a:pt x="4477731" y="4477731"/>
                </a:lnTo>
                <a:lnTo>
                  <a:pt x="0" y="4477731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313070" y="508241"/>
            <a:ext cx="2985154" cy="2985154"/>
          </a:xfrm>
          <a:custGeom>
            <a:avLst/>
            <a:gdLst>
              <a:gd name="connsiteX0" fmla="*/ 0 w 4477731"/>
              <a:gd name="connsiteY0" fmla="*/ 0 h 4477731"/>
              <a:gd name="connsiteX1" fmla="*/ 4477731 w 4477731"/>
              <a:gd name="connsiteY1" fmla="*/ 0 h 4477731"/>
              <a:gd name="connsiteX2" fmla="*/ 4477731 w 4477731"/>
              <a:gd name="connsiteY2" fmla="*/ 4477731 h 4477731"/>
              <a:gd name="connsiteX3" fmla="*/ 0 w 4477731"/>
              <a:gd name="connsiteY3" fmla="*/ 4477731 h 447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7731" h="4477731">
                <a:moveTo>
                  <a:pt x="0" y="0"/>
                </a:moveTo>
                <a:lnTo>
                  <a:pt x="4477731" y="0"/>
                </a:lnTo>
                <a:lnTo>
                  <a:pt x="4477731" y="4477731"/>
                </a:lnTo>
                <a:lnTo>
                  <a:pt x="0" y="4477731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313070" y="3493395"/>
            <a:ext cx="2985154" cy="2985154"/>
          </a:xfrm>
          <a:custGeom>
            <a:avLst/>
            <a:gdLst>
              <a:gd name="connsiteX0" fmla="*/ 0 w 4477731"/>
              <a:gd name="connsiteY0" fmla="*/ 0 h 4477731"/>
              <a:gd name="connsiteX1" fmla="*/ 4477731 w 4477731"/>
              <a:gd name="connsiteY1" fmla="*/ 0 h 4477731"/>
              <a:gd name="connsiteX2" fmla="*/ 4477731 w 4477731"/>
              <a:gd name="connsiteY2" fmla="*/ 4477731 h 4477731"/>
              <a:gd name="connsiteX3" fmla="*/ 0 w 4477731"/>
              <a:gd name="connsiteY3" fmla="*/ 4477731 h 447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7731" h="4477731">
                <a:moveTo>
                  <a:pt x="0" y="0"/>
                </a:moveTo>
                <a:lnTo>
                  <a:pt x="4477731" y="0"/>
                </a:lnTo>
                <a:lnTo>
                  <a:pt x="4477731" y="4477731"/>
                </a:lnTo>
                <a:lnTo>
                  <a:pt x="0" y="4477731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580003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948053" y="2036619"/>
            <a:ext cx="2424545" cy="3117273"/>
          </a:xfrm>
          <a:custGeom>
            <a:avLst/>
            <a:gdLst>
              <a:gd name="connsiteX0" fmla="*/ 0 w 3636818"/>
              <a:gd name="connsiteY0" fmla="*/ 0 h 4675909"/>
              <a:gd name="connsiteX1" fmla="*/ 3636818 w 3636818"/>
              <a:gd name="connsiteY1" fmla="*/ 0 h 4675909"/>
              <a:gd name="connsiteX2" fmla="*/ 3636818 w 3636818"/>
              <a:gd name="connsiteY2" fmla="*/ 4675909 h 4675909"/>
              <a:gd name="connsiteX3" fmla="*/ 0 w 3636818"/>
              <a:gd name="connsiteY3" fmla="*/ 4675909 h 46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6818" h="4675909">
                <a:moveTo>
                  <a:pt x="0" y="0"/>
                </a:moveTo>
                <a:lnTo>
                  <a:pt x="3636818" y="0"/>
                </a:lnTo>
                <a:lnTo>
                  <a:pt x="3636818" y="4675909"/>
                </a:lnTo>
                <a:lnTo>
                  <a:pt x="0" y="4675909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571836" y="2036618"/>
            <a:ext cx="2424545" cy="3117273"/>
          </a:xfrm>
          <a:custGeom>
            <a:avLst/>
            <a:gdLst>
              <a:gd name="connsiteX0" fmla="*/ 0 w 3636818"/>
              <a:gd name="connsiteY0" fmla="*/ 0 h 4675909"/>
              <a:gd name="connsiteX1" fmla="*/ 3636818 w 3636818"/>
              <a:gd name="connsiteY1" fmla="*/ 0 h 4675909"/>
              <a:gd name="connsiteX2" fmla="*/ 3636818 w 3636818"/>
              <a:gd name="connsiteY2" fmla="*/ 4675909 h 4675909"/>
              <a:gd name="connsiteX3" fmla="*/ 0 w 3636818"/>
              <a:gd name="connsiteY3" fmla="*/ 4675909 h 46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6818" h="4675909">
                <a:moveTo>
                  <a:pt x="0" y="0"/>
                </a:moveTo>
                <a:lnTo>
                  <a:pt x="3636818" y="0"/>
                </a:lnTo>
                <a:lnTo>
                  <a:pt x="3636818" y="4675909"/>
                </a:lnTo>
                <a:lnTo>
                  <a:pt x="0" y="4675909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195620" y="2036618"/>
            <a:ext cx="2424545" cy="3117273"/>
          </a:xfrm>
          <a:custGeom>
            <a:avLst/>
            <a:gdLst>
              <a:gd name="connsiteX0" fmla="*/ 0 w 3636818"/>
              <a:gd name="connsiteY0" fmla="*/ 0 h 4675909"/>
              <a:gd name="connsiteX1" fmla="*/ 3636818 w 3636818"/>
              <a:gd name="connsiteY1" fmla="*/ 0 h 4675909"/>
              <a:gd name="connsiteX2" fmla="*/ 3636818 w 3636818"/>
              <a:gd name="connsiteY2" fmla="*/ 4675909 h 4675909"/>
              <a:gd name="connsiteX3" fmla="*/ 0 w 3636818"/>
              <a:gd name="connsiteY3" fmla="*/ 4675909 h 46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6818" h="4675909">
                <a:moveTo>
                  <a:pt x="0" y="0"/>
                </a:moveTo>
                <a:lnTo>
                  <a:pt x="3636818" y="0"/>
                </a:lnTo>
                <a:lnTo>
                  <a:pt x="3636818" y="4675909"/>
                </a:lnTo>
                <a:lnTo>
                  <a:pt x="0" y="4675909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8819403" y="2036618"/>
            <a:ext cx="2424545" cy="3117273"/>
          </a:xfrm>
          <a:custGeom>
            <a:avLst/>
            <a:gdLst>
              <a:gd name="connsiteX0" fmla="*/ 0 w 3636818"/>
              <a:gd name="connsiteY0" fmla="*/ 0 h 4675909"/>
              <a:gd name="connsiteX1" fmla="*/ 3636818 w 3636818"/>
              <a:gd name="connsiteY1" fmla="*/ 0 h 4675909"/>
              <a:gd name="connsiteX2" fmla="*/ 3636818 w 3636818"/>
              <a:gd name="connsiteY2" fmla="*/ 4675909 h 4675909"/>
              <a:gd name="connsiteX3" fmla="*/ 0 w 3636818"/>
              <a:gd name="connsiteY3" fmla="*/ 4675909 h 46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6818" h="4675909">
                <a:moveTo>
                  <a:pt x="0" y="0"/>
                </a:moveTo>
                <a:lnTo>
                  <a:pt x="3636818" y="0"/>
                </a:lnTo>
                <a:lnTo>
                  <a:pt x="3636818" y="4675909"/>
                </a:lnTo>
                <a:lnTo>
                  <a:pt x="0" y="4675909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049819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312155" y="3750776"/>
            <a:ext cx="2466111" cy="2466111"/>
          </a:xfrm>
          <a:custGeom>
            <a:avLst/>
            <a:gdLst>
              <a:gd name="connsiteX0" fmla="*/ 0 w 3699166"/>
              <a:gd name="connsiteY0" fmla="*/ 0 h 3699166"/>
              <a:gd name="connsiteX1" fmla="*/ 3699166 w 3699166"/>
              <a:gd name="connsiteY1" fmla="*/ 0 h 3699166"/>
              <a:gd name="connsiteX2" fmla="*/ 3699166 w 3699166"/>
              <a:gd name="connsiteY2" fmla="*/ 3699166 h 3699166"/>
              <a:gd name="connsiteX3" fmla="*/ 0 w 3699166"/>
              <a:gd name="connsiteY3" fmla="*/ 3699166 h 369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9166" h="3699166">
                <a:moveTo>
                  <a:pt x="0" y="0"/>
                </a:moveTo>
                <a:lnTo>
                  <a:pt x="3699166" y="0"/>
                </a:lnTo>
                <a:lnTo>
                  <a:pt x="3699166" y="3699166"/>
                </a:lnTo>
                <a:lnTo>
                  <a:pt x="0" y="3699166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19755" y="3750776"/>
            <a:ext cx="2466111" cy="2466111"/>
          </a:xfrm>
          <a:custGeom>
            <a:avLst/>
            <a:gdLst>
              <a:gd name="connsiteX0" fmla="*/ 0 w 3699166"/>
              <a:gd name="connsiteY0" fmla="*/ 0 h 3699166"/>
              <a:gd name="connsiteX1" fmla="*/ 3699166 w 3699166"/>
              <a:gd name="connsiteY1" fmla="*/ 0 h 3699166"/>
              <a:gd name="connsiteX2" fmla="*/ 3699166 w 3699166"/>
              <a:gd name="connsiteY2" fmla="*/ 3699166 h 3699166"/>
              <a:gd name="connsiteX3" fmla="*/ 0 w 3699166"/>
              <a:gd name="connsiteY3" fmla="*/ 3699166 h 369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9166" h="3699166">
                <a:moveTo>
                  <a:pt x="0" y="0"/>
                </a:moveTo>
                <a:lnTo>
                  <a:pt x="3699166" y="0"/>
                </a:lnTo>
                <a:lnTo>
                  <a:pt x="3699166" y="3699166"/>
                </a:lnTo>
                <a:lnTo>
                  <a:pt x="0" y="3699166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6104638" y="1001726"/>
            <a:ext cx="2466111" cy="2466111"/>
          </a:xfrm>
          <a:custGeom>
            <a:avLst/>
            <a:gdLst>
              <a:gd name="connsiteX0" fmla="*/ 0 w 3699166"/>
              <a:gd name="connsiteY0" fmla="*/ 0 h 3699166"/>
              <a:gd name="connsiteX1" fmla="*/ 3699166 w 3699166"/>
              <a:gd name="connsiteY1" fmla="*/ 0 h 3699166"/>
              <a:gd name="connsiteX2" fmla="*/ 3699166 w 3699166"/>
              <a:gd name="connsiteY2" fmla="*/ 3699166 h 3699166"/>
              <a:gd name="connsiteX3" fmla="*/ 0 w 3699166"/>
              <a:gd name="connsiteY3" fmla="*/ 3699166 h 369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9166" h="3699166">
                <a:moveTo>
                  <a:pt x="0" y="0"/>
                </a:moveTo>
                <a:lnTo>
                  <a:pt x="3699166" y="0"/>
                </a:lnTo>
                <a:lnTo>
                  <a:pt x="3699166" y="3699166"/>
                </a:lnTo>
                <a:lnTo>
                  <a:pt x="0" y="3699166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8797039" y="1001726"/>
            <a:ext cx="2466110" cy="2466111"/>
          </a:xfrm>
          <a:custGeom>
            <a:avLst/>
            <a:gdLst>
              <a:gd name="connsiteX0" fmla="*/ 0 w 3699165"/>
              <a:gd name="connsiteY0" fmla="*/ 0 h 3699166"/>
              <a:gd name="connsiteX1" fmla="*/ 3699165 w 3699165"/>
              <a:gd name="connsiteY1" fmla="*/ 0 h 3699166"/>
              <a:gd name="connsiteX2" fmla="*/ 3699165 w 3699165"/>
              <a:gd name="connsiteY2" fmla="*/ 3699166 h 3699166"/>
              <a:gd name="connsiteX3" fmla="*/ 0 w 3699165"/>
              <a:gd name="connsiteY3" fmla="*/ 3699166 h 369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9165" h="3699166">
                <a:moveTo>
                  <a:pt x="0" y="0"/>
                </a:moveTo>
                <a:lnTo>
                  <a:pt x="3699165" y="0"/>
                </a:lnTo>
                <a:lnTo>
                  <a:pt x="3699165" y="3699166"/>
                </a:lnTo>
                <a:lnTo>
                  <a:pt x="0" y="3699166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373479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2854036"/>
          </a:xfrm>
          <a:custGeom>
            <a:avLst/>
            <a:gdLst>
              <a:gd name="connsiteX0" fmla="*/ 0 w 3699166"/>
              <a:gd name="connsiteY0" fmla="*/ 0 h 3699166"/>
              <a:gd name="connsiteX1" fmla="*/ 3699166 w 3699166"/>
              <a:gd name="connsiteY1" fmla="*/ 0 h 3699166"/>
              <a:gd name="connsiteX2" fmla="*/ 3699166 w 3699166"/>
              <a:gd name="connsiteY2" fmla="*/ 3699166 h 3699166"/>
              <a:gd name="connsiteX3" fmla="*/ 0 w 3699166"/>
              <a:gd name="connsiteY3" fmla="*/ 3699166 h 369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9166" h="3699166">
                <a:moveTo>
                  <a:pt x="0" y="0"/>
                </a:moveTo>
                <a:lnTo>
                  <a:pt x="3699166" y="0"/>
                </a:lnTo>
                <a:lnTo>
                  <a:pt x="3699166" y="3699166"/>
                </a:lnTo>
                <a:lnTo>
                  <a:pt x="0" y="3699166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188036" y="1662545"/>
            <a:ext cx="3034145" cy="2854036"/>
          </a:xfrm>
          <a:custGeom>
            <a:avLst/>
            <a:gdLst>
              <a:gd name="connsiteX0" fmla="*/ 0 w 4551218"/>
              <a:gd name="connsiteY0" fmla="*/ 0 h 4281054"/>
              <a:gd name="connsiteX1" fmla="*/ 4551218 w 4551218"/>
              <a:gd name="connsiteY1" fmla="*/ 0 h 4281054"/>
              <a:gd name="connsiteX2" fmla="*/ 4551218 w 4551218"/>
              <a:gd name="connsiteY2" fmla="*/ 4281054 h 4281054"/>
              <a:gd name="connsiteX3" fmla="*/ 0 w 4551218"/>
              <a:gd name="connsiteY3" fmla="*/ 4281054 h 428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1218" h="4281054">
                <a:moveTo>
                  <a:pt x="0" y="0"/>
                </a:moveTo>
                <a:lnTo>
                  <a:pt x="4551218" y="0"/>
                </a:lnTo>
                <a:lnTo>
                  <a:pt x="4551218" y="4281054"/>
                </a:lnTo>
                <a:lnTo>
                  <a:pt x="0" y="4281054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501214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240982" cy="5198053"/>
          </a:xfrm>
          <a:custGeom>
            <a:avLst/>
            <a:gdLst>
              <a:gd name="connsiteX0" fmla="*/ 0 w 3699166"/>
              <a:gd name="connsiteY0" fmla="*/ 0 h 3699166"/>
              <a:gd name="connsiteX1" fmla="*/ 3699166 w 3699166"/>
              <a:gd name="connsiteY1" fmla="*/ 0 h 3699166"/>
              <a:gd name="connsiteX2" fmla="*/ 3699166 w 3699166"/>
              <a:gd name="connsiteY2" fmla="*/ 3699166 h 3699166"/>
              <a:gd name="connsiteX3" fmla="*/ 0 w 3699166"/>
              <a:gd name="connsiteY3" fmla="*/ 3699166 h 369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9166" h="3699166">
                <a:moveTo>
                  <a:pt x="0" y="0"/>
                </a:moveTo>
                <a:lnTo>
                  <a:pt x="3699166" y="0"/>
                </a:lnTo>
                <a:lnTo>
                  <a:pt x="3699166" y="3699166"/>
                </a:lnTo>
                <a:lnTo>
                  <a:pt x="0" y="3699166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626878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261122" y="3880632"/>
            <a:ext cx="1669758" cy="1936921"/>
          </a:xfrm>
          <a:custGeom>
            <a:avLst/>
            <a:gdLst>
              <a:gd name="connsiteX0" fmla="*/ 1252318 w 2504637"/>
              <a:gd name="connsiteY0" fmla="*/ 0 h 2905381"/>
              <a:gd name="connsiteX1" fmla="*/ 2504637 w 2504637"/>
              <a:gd name="connsiteY1" fmla="*/ 626160 h 2905381"/>
              <a:gd name="connsiteX2" fmla="*/ 2504637 w 2504637"/>
              <a:gd name="connsiteY2" fmla="*/ 2279221 h 2905381"/>
              <a:gd name="connsiteX3" fmla="*/ 1252318 w 2504637"/>
              <a:gd name="connsiteY3" fmla="*/ 2905381 h 2905381"/>
              <a:gd name="connsiteX4" fmla="*/ 0 w 2504637"/>
              <a:gd name="connsiteY4" fmla="*/ 2279221 h 2905381"/>
              <a:gd name="connsiteX5" fmla="*/ 0 w 2504637"/>
              <a:gd name="connsiteY5" fmla="*/ 626160 h 290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4637" h="2905381">
                <a:moveTo>
                  <a:pt x="1252318" y="0"/>
                </a:moveTo>
                <a:lnTo>
                  <a:pt x="2504637" y="626160"/>
                </a:lnTo>
                <a:lnTo>
                  <a:pt x="2504637" y="2279221"/>
                </a:lnTo>
                <a:lnTo>
                  <a:pt x="1252318" y="2905381"/>
                </a:lnTo>
                <a:lnTo>
                  <a:pt x="0" y="2279221"/>
                </a:lnTo>
                <a:lnTo>
                  <a:pt x="0" y="626160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  <a:ln w="127000" cap="rnd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707280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6858001"/>
          </a:xfrm>
          <a:custGeom>
            <a:avLst/>
            <a:gdLst>
              <a:gd name="connsiteX0" fmla="*/ 0 w 3699166"/>
              <a:gd name="connsiteY0" fmla="*/ 0 h 3699166"/>
              <a:gd name="connsiteX1" fmla="*/ 3699166 w 3699166"/>
              <a:gd name="connsiteY1" fmla="*/ 0 h 3699166"/>
              <a:gd name="connsiteX2" fmla="*/ 3699166 w 3699166"/>
              <a:gd name="connsiteY2" fmla="*/ 3699166 h 3699166"/>
              <a:gd name="connsiteX3" fmla="*/ 0 w 3699166"/>
              <a:gd name="connsiteY3" fmla="*/ 3699166 h 369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9166" h="3699166">
                <a:moveTo>
                  <a:pt x="0" y="0"/>
                </a:moveTo>
                <a:lnTo>
                  <a:pt x="3699166" y="0"/>
                </a:lnTo>
                <a:lnTo>
                  <a:pt x="3699166" y="3699166"/>
                </a:lnTo>
                <a:lnTo>
                  <a:pt x="0" y="3699166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34522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377133" y="2271744"/>
            <a:ext cx="2410691" cy="3054928"/>
          </a:xfrm>
          <a:custGeom>
            <a:avLst/>
            <a:gdLst>
              <a:gd name="connsiteX0" fmla="*/ 0 w 3616037"/>
              <a:gd name="connsiteY0" fmla="*/ 0 h 4582392"/>
              <a:gd name="connsiteX1" fmla="*/ 3616037 w 3616037"/>
              <a:gd name="connsiteY1" fmla="*/ 0 h 4582392"/>
              <a:gd name="connsiteX2" fmla="*/ 3616037 w 3616037"/>
              <a:gd name="connsiteY2" fmla="*/ 4582392 h 4582392"/>
              <a:gd name="connsiteX3" fmla="*/ 0 w 3616037"/>
              <a:gd name="connsiteY3" fmla="*/ 4582392 h 4582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037" h="4582392">
                <a:moveTo>
                  <a:pt x="0" y="0"/>
                </a:moveTo>
                <a:lnTo>
                  <a:pt x="3616037" y="0"/>
                </a:lnTo>
                <a:lnTo>
                  <a:pt x="3616037" y="4582392"/>
                </a:lnTo>
                <a:lnTo>
                  <a:pt x="0" y="4582392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9171709" y="3562307"/>
            <a:ext cx="2410691" cy="2410691"/>
          </a:xfrm>
          <a:custGeom>
            <a:avLst/>
            <a:gdLst>
              <a:gd name="connsiteX0" fmla="*/ 0 w 3616037"/>
              <a:gd name="connsiteY0" fmla="*/ 0 h 3616037"/>
              <a:gd name="connsiteX1" fmla="*/ 3616037 w 3616037"/>
              <a:gd name="connsiteY1" fmla="*/ 0 h 3616037"/>
              <a:gd name="connsiteX2" fmla="*/ 3616037 w 3616037"/>
              <a:gd name="connsiteY2" fmla="*/ 3616037 h 3616037"/>
              <a:gd name="connsiteX3" fmla="*/ 0 w 3616037"/>
              <a:gd name="connsiteY3" fmla="*/ 3616037 h 361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037" h="3616037">
                <a:moveTo>
                  <a:pt x="0" y="0"/>
                </a:moveTo>
                <a:lnTo>
                  <a:pt x="3616037" y="0"/>
                </a:lnTo>
                <a:lnTo>
                  <a:pt x="3616037" y="3616037"/>
                </a:lnTo>
                <a:lnTo>
                  <a:pt x="0" y="3616037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" y="2271744"/>
            <a:ext cx="2410691" cy="3054928"/>
          </a:xfrm>
          <a:custGeom>
            <a:avLst/>
            <a:gdLst>
              <a:gd name="connsiteX0" fmla="*/ 0 w 3616037"/>
              <a:gd name="connsiteY0" fmla="*/ 0 h 4582392"/>
              <a:gd name="connsiteX1" fmla="*/ 3616037 w 3616037"/>
              <a:gd name="connsiteY1" fmla="*/ 0 h 4582392"/>
              <a:gd name="connsiteX2" fmla="*/ 3616037 w 3616037"/>
              <a:gd name="connsiteY2" fmla="*/ 4582392 h 4582392"/>
              <a:gd name="connsiteX3" fmla="*/ 0 w 3616037"/>
              <a:gd name="connsiteY3" fmla="*/ 4582392 h 4582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037" h="4582392">
                <a:moveTo>
                  <a:pt x="0" y="0"/>
                </a:moveTo>
                <a:lnTo>
                  <a:pt x="3616037" y="0"/>
                </a:lnTo>
                <a:lnTo>
                  <a:pt x="3616037" y="4582392"/>
                </a:lnTo>
                <a:lnTo>
                  <a:pt x="0" y="4582392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582557" y="3562308"/>
            <a:ext cx="2410691" cy="2410691"/>
          </a:xfrm>
          <a:custGeom>
            <a:avLst/>
            <a:gdLst>
              <a:gd name="connsiteX0" fmla="*/ 0 w 3616037"/>
              <a:gd name="connsiteY0" fmla="*/ 0 h 3616037"/>
              <a:gd name="connsiteX1" fmla="*/ 3616037 w 3616037"/>
              <a:gd name="connsiteY1" fmla="*/ 0 h 3616037"/>
              <a:gd name="connsiteX2" fmla="*/ 3616037 w 3616037"/>
              <a:gd name="connsiteY2" fmla="*/ 3616037 h 3616037"/>
              <a:gd name="connsiteX3" fmla="*/ 0 w 3616037"/>
              <a:gd name="connsiteY3" fmla="*/ 3616037 h 361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037" h="3616037">
                <a:moveTo>
                  <a:pt x="0" y="0"/>
                </a:moveTo>
                <a:lnTo>
                  <a:pt x="3616037" y="0"/>
                </a:lnTo>
                <a:lnTo>
                  <a:pt x="3616037" y="3616037"/>
                </a:lnTo>
                <a:lnTo>
                  <a:pt x="0" y="3616037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294347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00545" y="990600"/>
            <a:ext cx="4118263" cy="4994564"/>
          </a:xfrm>
          <a:custGeom>
            <a:avLst/>
            <a:gdLst>
              <a:gd name="connsiteX0" fmla="*/ 0 w 6177394"/>
              <a:gd name="connsiteY0" fmla="*/ 0 h 7668491"/>
              <a:gd name="connsiteX1" fmla="*/ 6177394 w 6177394"/>
              <a:gd name="connsiteY1" fmla="*/ 0 h 7668491"/>
              <a:gd name="connsiteX2" fmla="*/ 6177394 w 6177394"/>
              <a:gd name="connsiteY2" fmla="*/ 7668491 h 7668491"/>
              <a:gd name="connsiteX3" fmla="*/ 0 w 6177394"/>
              <a:gd name="connsiteY3" fmla="*/ 7668491 h 766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7394" h="7668491">
                <a:moveTo>
                  <a:pt x="0" y="0"/>
                </a:moveTo>
                <a:lnTo>
                  <a:pt x="6177394" y="0"/>
                </a:lnTo>
                <a:lnTo>
                  <a:pt x="6177394" y="7668491"/>
                </a:lnTo>
                <a:lnTo>
                  <a:pt x="0" y="766849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304350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066801" y="2429163"/>
            <a:ext cx="3158836" cy="2636007"/>
          </a:xfrm>
          <a:custGeom>
            <a:avLst/>
            <a:gdLst>
              <a:gd name="connsiteX0" fmla="*/ 0 w 4738254"/>
              <a:gd name="connsiteY0" fmla="*/ 0 h 3954011"/>
              <a:gd name="connsiteX1" fmla="*/ 4738254 w 4738254"/>
              <a:gd name="connsiteY1" fmla="*/ 0 h 3954011"/>
              <a:gd name="connsiteX2" fmla="*/ 4738254 w 4738254"/>
              <a:gd name="connsiteY2" fmla="*/ 3954011 h 3954011"/>
              <a:gd name="connsiteX3" fmla="*/ 0 w 4738254"/>
              <a:gd name="connsiteY3" fmla="*/ 3954011 h 395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8254" h="3954011">
                <a:moveTo>
                  <a:pt x="0" y="0"/>
                </a:moveTo>
                <a:lnTo>
                  <a:pt x="4738254" y="0"/>
                </a:lnTo>
                <a:lnTo>
                  <a:pt x="4738254" y="3954011"/>
                </a:lnTo>
                <a:lnTo>
                  <a:pt x="0" y="3954011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4516582" y="2429159"/>
            <a:ext cx="3158836" cy="2636007"/>
          </a:xfrm>
          <a:custGeom>
            <a:avLst/>
            <a:gdLst>
              <a:gd name="connsiteX0" fmla="*/ 0 w 4738254"/>
              <a:gd name="connsiteY0" fmla="*/ 0 h 3954011"/>
              <a:gd name="connsiteX1" fmla="*/ 4738254 w 4738254"/>
              <a:gd name="connsiteY1" fmla="*/ 0 h 3954011"/>
              <a:gd name="connsiteX2" fmla="*/ 4738254 w 4738254"/>
              <a:gd name="connsiteY2" fmla="*/ 3954011 h 3954011"/>
              <a:gd name="connsiteX3" fmla="*/ 0 w 4738254"/>
              <a:gd name="connsiteY3" fmla="*/ 3954011 h 395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8254" h="3954011">
                <a:moveTo>
                  <a:pt x="0" y="0"/>
                </a:moveTo>
                <a:lnTo>
                  <a:pt x="4738254" y="0"/>
                </a:lnTo>
                <a:lnTo>
                  <a:pt x="4738254" y="3954011"/>
                </a:lnTo>
                <a:lnTo>
                  <a:pt x="0" y="3954011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7966363" y="2429160"/>
            <a:ext cx="3158836" cy="2636007"/>
          </a:xfrm>
          <a:custGeom>
            <a:avLst/>
            <a:gdLst>
              <a:gd name="connsiteX0" fmla="*/ 0 w 4738254"/>
              <a:gd name="connsiteY0" fmla="*/ 0 h 3954011"/>
              <a:gd name="connsiteX1" fmla="*/ 4738254 w 4738254"/>
              <a:gd name="connsiteY1" fmla="*/ 0 h 3954011"/>
              <a:gd name="connsiteX2" fmla="*/ 4738254 w 4738254"/>
              <a:gd name="connsiteY2" fmla="*/ 3954011 h 3954011"/>
              <a:gd name="connsiteX3" fmla="*/ 0 w 4738254"/>
              <a:gd name="connsiteY3" fmla="*/ 3954011 h 395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8254" h="3954011">
                <a:moveTo>
                  <a:pt x="0" y="0"/>
                </a:moveTo>
                <a:lnTo>
                  <a:pt x="4738254" y="0"/>
                </a:lnTo>
                <a:lnTo>
                  <a:pt x="4738254" y="3954011"/>
                </a:lnTo>
                <a:lnTo>
                  <a:pt x="0" y="3954011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362969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3BDB1E-6AFF-4CE5-B9BB-B03713797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7096" y="1776198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35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515FE798-3204-4BD0-ACF3-94CE5BB0E88D}"/>
              </a:ext>
            </a:extLst>
          </p:cNvPr>
          <p:cNvSpPr/>
          <p:nvPr userDrawn="1"/>
        </p:nvSpPr>
        <p:spPr>
          <a:xfrm rot="4425433">
            <a:off x="5450417" y="233892"/>
            <a:ext cx="1947333" cy="1947333"/>
          </a:xfrm>
          <a:prstGeom prst="rtTriangle">
            <a:avLst/>
          </a:prstGeom>
          <a:solidFill>
            <a:srgbClr val="191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E30A1D-8C08-4225-9292-79FB984A1E42}"/>
              </a:ext>
            </a:extLst>
          </p:cNvPr>
          <p:cNvSpPr/>
          <p:nvPr userDrawn="1"/>
        </p:nvSpPr>
        <p:spPr>
          <a:xfrm>
            <a:off x="9794876" y="0"/>
            <a:ext cx="2397125" cy="6858000"/>
          </a:xfrm>
          <a:prstGeom prst="rect">
            <a:avLst/>
          </a:prstGeom>
          <a:solidFill>
            <a:srgbClr val="191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251200" y="0"/>
            <a:ext cx="6543963" cy="6858000"/>
          </a:xfrm>
          <a:custGeom>
            <a:avLst/>
            <a:gdLst>
              <a:gd name="connsiteX0" fmla="*/ 5939202 w 10292476"/>
              <a:gd name="connsiteY0" fmla="*/ 0 h 10287000"/>
              <a:gd name="connsiteX1" fmla="*/ 10292476 w 10292476"/>
              <a:gd name="connsiteY1" fmla="*/ 0 h 10287000"/>
              <a:gd name="connsiteX2" fmla="*/ 10292476 w 10292476"/>
              <a:gd name="connsiteY2" fmla="*/ 10287000 h 10287000"/>
              <a:gd name="connsiteX3" fmla="*/ 0 w 1029247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2476" h="10287000">
                <a:moveTo>
                  <a:pt x="5939202" y="0"/>
                </a:moveTo>
                <a:lnTo>
                  <a:pt x="10292476" y="0"/>
                </a:lnTo>
                <a:lnTo>
                  <a:pt x="10292476" y="10287000"/>
                </a:lnTo>
                <a:lnTo>
                  <a:pt x="0" y="10287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007134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ADD1BB-8390-4333-9DC1-77A4ACF82080}"/>
              </a:ext>
            </a:extLst>
          </p:cNvPr>
          <p:cNvSpPr/>
          <p:nvPr userDrawn="1"/>
        </p:nvSpPr>
        <p:spPr>
          <a:xfrm>
            <a:off x="4710642" y="0"/>
            <a:ext cx="7481358" cy="2923117"/>
          </a:xfrm>
          <a:prstGeom prst="rect">
            <a:avLst/>
          </a:prstGeom>
          <a:solidFill>
            <a:srgbClr val="252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9600" y="990600"/>
            <a:ext cx="2777946" cy="2761967"/>
          </a:xfrm>
          <a:custGeom>
            <a:avLst/>
            <a:gdLst>
              <a:gd name="connsiteX0" fmla="*/ 0 w 4166919"/>
              <a:gd name="connsiteY0" fmla="*/ 0 h 4142950"/>
              <a:gd name="connsiteX1" fmla="*/ 4166919 w 4166919"/>
              <a:gd name="connsiteY1" fmla="*/ 0 h 4142950"/>
              <a:gd name="connsiteX2" fmla="*/ 4166919 w 4166919"/>
              <a:gd name="connsiteY2" fmla="*/ 4142950 h 4142950"/>
              <a:gd name="connsiteX3" fmla="*/ 0 w 4166919"/>
              <a:gd name="connsiteY3" fmla="*/ 4142950 h 41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6919" h="4142950">
                <a:moveTo>
                  <a:pt x="0" y="0"/>
                </a:moveTo>
                <a:lnTo>
                  <a:pt x="4166919" y="0"/>
                </a:lnTo>
                <a:lnTo>
                  <a:pt x="4166919" y="4142950"/>
                </a:lnTo>
                <a:lnTo>
                  <a:pt x="0" y="4142950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567546" y="990600"/>
            <a:ext cx="2777946" cy="2761967"/>
          </a:xfrm>
          <a:custGeom>
            <a:avLst/>
            <a:gdLst>
              <a:gd name="connsiteX0" fmla="*/ 0 w 4166919"/>
              <a:gd name="connsiteY0" fmla="*/ 0 h 4142950"/>
              <a:gd name="connsiteX1" fmla="*/ 4166919 w 4166919"/>
              <a:gd name="connsiteY1" fmla="*/ 0 h 4142950"/>
              <a:gd name="connsiteX2" fmla="*/ 4166919 w 4166919"/>
              <a:gd name="connsiteY2" fmla="*/ 4142950 h 4142950"/>
              <a:gd name="connsiteX3" fmla="*/ 0 w 4166919"/>
              <a:gd name="connsiteY3" fmla="*/ 4142950 h 41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6919" h="4142950">
                <a:moveTo>
                  <a:pt x="0" y="0"/>
                </a:moveTo>
                <a:lnTo>
                  <a:pt x="4166919" y="0"/>
                </a:lnTo>
                <a:lnTo>
                  <a:pt x="4166919" y="4142950"/>
                </a:lnTo>
                <a:lnTo>
                  <a:pt x="0" y="4142950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789375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" y="2959188"/>
            <a:ext cx="5213927" cy="3898812"/>
          </a:xfrm>
          <a:custGeom>
            <a:avLst/>
            <a:gdLst>
              <a:gd name="connsiteX0" fmla="*/ 0 w 4166919"/>
              <a:gd name="connsiteY0" fmla="*/ 0 h 4142950"/>
              <a:gd name="connsiteX1" fmla="*/ 4166919 w 4166919"/>
              <a:gd name="connsiteY1" fmla="*/ 0 h 4142950"/>
              <a:gd name="connsiteX2" fmla="*/ 4166919 w 4166919"/>
              <a:gd name="connsiteY2" fmla="*/ 4142950 h 4142950"/>
              <a:gd name="connsiteX3" fmla="*/ 0 w 4166919"/>
              <a:gd name="connsiteY3" fmla="*/ 4142950 h 41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6919" h="4142950">
                <a:moveTo>
                  <a:pt x="0" y="0"/>
                </a:moveTo>
                <a:lnTo>
                  <a:pt x="4166919" y="0"/>
                </a:lnTo>
                <a:lnTo>
                  <a:pt x="4166919" y="4142950"/>
                </a:lnTo>
                <a:lnTo>
                  <a:pt x="0" y="4142950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5652655" y="457201"/>
            <a:ext cx="3532909" cy="4253346"/>
          </a:xfrm>
          <a:custGeom>
            <a:avLst/>
            <a:gdLst>
              <a:gd name="connsiteX0" fmla="*/ 0 w 5299363"/>
              <a:gd name="connsiteY0" fmla="*/ 0 h 6208436"/>
              <a:gd name="connsiteX1" fmla="*/ 5299363 w 5299363"/>
              <a:gd name="connsiteY1" fmla="*/ 0 h 6208436"/>
              <a:gd name="connsiteX2" fmla="*/ 5299363 w 5299363"/>
              <a:gd name="connsiteY2" fmla="*/ 6208436 h 6208436"/>
              <a:gd name="connsiteX3" fmla="*/ 0 w 5299363"/>
              <a:gd name="connsiteY3" fmla="*/ 6208436 h 620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9363" h="6208436">
                <a:moveTo>
                  <a:pt x="0" y="0"/>
                </a:moveTo>
                <a:lnTo>
                  <a:pt x="5299363" y="0"/>
                </a:lnTo>
                <a:lnTo>
                  <a:pt x="5299363" y="6208436"/>
                </a:lnTo>
                <a:lnTo>
                  <a:pt x="0" y="6208436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4120291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" y="2188299"/>
            <a:ext cx="3491345" cy="1932709"/>
          </a:xfrm>
          <a:custGeom>
            <a:avLst/>
            <a:gdLst>
              <a:gd name="connsiteX0" fmla="*/ 0 w 5237018"/>
              <a:gd name="connsiteY0" fmla="*/ 0 h 2899064"/>
              <a:gd name="connsiteX1" fmla="*/ 5237018 w 5237018"/>
              <a:gd name="connsiteY1" fmla="*/ 0 h 2899064"/>
              <a:gd name="connsiteX2" fmla="*/ 5237018 w 5237018"/>
              <a:gd name="connsiteY2" fmla="*/ 2899064 h 2899064"/>
              <a:gd name="connsiteX3" fmla="*/ 0 w 5237018"/>
              <a:gd name="connsiteY3" fmla="*/ 2899064 h 289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7018" h="2899064">
                <a:moveTo>
                  <a:pt x="0" y="0"/>
                </a:moveTo>
                <a:lnTo>
                  <a:pt x="5237018" y="0"/>
                </a:lnTo>
                <a:lnTo>
                  <a:pt x="5237018" y="2899064"/>
                </a:lnTo>
                <a:lnTo>
                  <a:pt x="0" y="2899064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100944" y="4121008"/>
            <a:ext cx="3990113" cy="1932709"/>
          </a:xfrm>
          <a:custGeom>
            <a:avLst/>
            <a:gdLst>
              <a:gd name="connsiteX0" fmla="*/ 0 w 5237018"/>
              <a:gd name="connsiteY0" fmla="*/ 0 h 2899064"/>
              <a:gd name="connsiteX1" fmla="*/ 5237018 w 5237018"/>
              <a:gd name="connsiteY1" fmla="*/ 0 h 2899064"/>
              <a:gd name="connsiteX2" fmla="*/ 5237018 w 5237018"/>
              <a:gd name="connsiteY2" fmla="*/ 2899064 h 2899064"/>
              <a:gd name="connsiteX3" fmla="*/ 0 w 5237018"/>
              <a:gd name="connsiteY3" fmla="*/ 2899064 h 289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7018" h="2899064">
                <a:moveTo>
                  <a:pt x="0" y="0"/>
                </a:moveTo>
                <a:lnTo>
                  <a:pt x="5237018" y="0"/>
                </a:lnTo>
                <a:lnTo>
                  <a:pt x="5237018" y="2899064"/>
                </a:lnTo>
                <a:lnTo>
                  <a:pt x="0" y="2899064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8091057" y="2188299"/>
            <a:ext cx="3491345" cy="1932709"/>
          </a:xfrm>
          <a:custGeom>
            <a:avLst/>
            <a:gdLst>
              <a:gd name="connsiteX0" fmla="*/ 0 w 5237018"/>
              <a:gd name="connsiteY0" fmla="*/ 0 h 2899064"/>
              <a:gd name="connsiteX1" fmla="*/ 5237018 w 5237018"/>
              <a:gd name="connsiteY1" fmla="*/ 0 h 2899064"/>
              <a:gd name="connsiteX2" fmla="*/ 5237018 w 5237018"/>
              <a:gd name="connsiteY2" fmla="*/ 2899064 h 2899064"/>
              <a:gd name="connsiteX3" fmla="*/ 0 w 5237018"/>
              <a:gd name="connsiteY3" fmla="*/ 2899064 h 289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7018" h="2899064">
                <a:moveTo>
                  <a:pt x="0" y="0"/>
                </a:moveTo>
                <a:lnTo>
                  <a:pt x="5237018" y="0"/>
                </a:lnTo>
                <a:lnTo>
                  <a:pt x="5237018" y="2899064"/>
                </a:lnTo>
                <a:lnTo>
                  <a:pt x="0" y="2899064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5110910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289236-59BB-46FF-8E14-81198A326986}"/>
              </a:ext>
            </a:extLst>
          </p:cNvPr>
          <p:cNvSpPr/>
          <p:nvPr userDrawn="1"/>
        </p:nvSpPr>
        <p:spPr>
          <a:xfrm>
            <a:off x="8049684" y="0"/>
            <a:ext cx="4142317" cy="6858000"/>
          </a:xfrm>
          <a:prstGeom prst="rect">
            <a:avLst/>
          </a:prstGeom>
          <a:solidFill>
            <a:srgbClr val="252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049491" cy="6858000"/>
          </a:xfrm>
          <a:custGeom>
            <a:avLst/>
            <a:gdLst>
              <a:gd name="connsiteX0" fmla="*/ 0 w 4597400"/>
              <a:gd name="connsiteY0" fmla="*/ 0 h 7366000"/>
              <a:gd name="connsiteX1" fmla="*/ 4597400 w 4597400"/>
              <a:gd name="connsiteY1" fmla="*/ 0 h 7366000"/>
              <a:gd name="connsiteX2" fmla="*/ 4597400 w 4597400"/>
              <a:gd name="connsiteY2" fmla="*/ 7366000 h 7366000"/>
              <a:gd name="connsiteX3" fmla="*/ 0 w 4597400"/>
              <a:gd name="connsiteY3" fmla="*/ 7366000 h 736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400" h="7366000">
                <a:moveTo>
                  <a:pt x="0" y="0"/>
                </a:moveTo>
                <a:lnTo>
                  <a:pt x="4597400" y="0"/>
                </a:lnTo>
                <a:lnTo>
                  <a:pt x="4597400" y="7366000"/>
                </a:lnTo>
                <a:lnTo>
                  <a:pt x="0" y="7366000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839808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8950" y="2146300"/>
            <a:ext cx="4152900" cy="28956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4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92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8891377-7CC6-4863-82BA-28C1582A86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20219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7A5FAA3-14D5-48BB-87E5-2AC055B2DB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3598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DA8F48-EDBB-4027-B53C-314DC32C4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6840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3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6A7255-4F0D-4145-94C3-8CBD2CAFFE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7500" y="2399488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ACD10-4C92-4844-A80F-4199C1EA76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8675" y="2401405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201409-272C-497D-844E-ABBF1781E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325" y="2397571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8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BB9371-57EE-486D-8764-7F470EEBF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206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EB96A87-B4ED-4401-8364-E6A315E92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7359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6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FB10B9-C62F-43F3-9589-3F399DA15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79096" y="0"/>
            <a:ext cx="3812904" cy="6858000"/>
          </a:xfrm>
          <a:custGeom>
            <a:avLst/>
            <a:gdLst>
              <a:gd name="connsiteX0" fmla="*/ 0 w 3812904"/>
              <a:gd name="connsiteY0" fmla="*/ 0 h 6858000"/>
              <a:gd name="connsiteX1" fmla="*/ 3812904 w 3812904"/>
              <a:gd name="connsiteY1" fmla="*/ 0 h 6858000"/>
              <a:gd name="connsiteX2" fmla="*/ 3812904 w 3812904"/>
              <a:gd name="connsiteY2" fmla="*/ 6858000 h 6858000"/>
              <a:gd name="connsiteX3" fmla="*/ 0 w 3812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904" h="6858000">
                <a:moveTo>
                  <a:pt x="0" y="0"/>
                </a:moveTo>
                <a:lnTo>
                  <a:pt x="3812904" y="0"/>
                </a:lnTo>
                <a:lnTo>
                  <a:pt x="38129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4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A">
            <a:alpha val="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84178E8-46FC-4CA1-92CD-1826922E3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CC3B3B-64BB-4552-92B5-8E4245D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8" r:id="rId3"/>
    <p:sldLayoutId id="2147483657" r:id="rId4"/>
    <p:sldLayoutId id="2147483659" r:id="rId5"/>
    <p:sldLayoutId id="2147483656" r:id="rId6"/>
    <p:sldLayoutId id="2147483655" r:id="rId7"/>
    <p:sldLayoutId id="2147483654" r:id="rId8"/>
    <p:sldLayoutId id="2147483652" r:id="rId9"/>
    <p:sldLayoutId id="2147483653" r:id="rId10"/>
    <p:sldLayoutId id="2147483650" r:id="rId11"/>
    <p:sldLayoutId id="2147483651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9" r:id="rId3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orient="horz" pos="4080">
          <p15:clr>
            <a:srgbClr val="F26B43"/>
          </p15:clr>
        </p15:guide>
        <p15:guide id="5" pos="384">
          <p15:clr>
            <a:srgbClr val="F26B43"/>
          </p15:clr>
        </p15:guide>
        <p15:guide id="6" pos="3840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23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8.png"/><Relationship Id="rId7" Type="http://schemas.openxmlformats.org/officeDocument/2006/relationships/image" Target="../media/image2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4.sv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4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4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4.sv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.sv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.sv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Placeholder 3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3CD04FC2-B140-0134-D6F7-46FA5E6017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" b="16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52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C6D3F1F-EFDE-4948-BF06-DC513E8B5459}"/>
              </a:ext>
            </a:extLst>
          </p:cNvPr>
          <p:cNvSpPr/>
          <p:nvPr/>
        </p:nvSpPr>
        <p:spPr>
          <a:xfrm>
            <a:off x="5327650" y="3493029"/>
            <a:ext cx="2985559" cy="2985559"/>
          </a:xfrm>
          <a:custGeom>
            <a:avLst/>
            <a:gdLst>
              <a:gd name="connsiteX0" fmla="*/ 0 w 4477731"/>
              <a:gd name="connsiteY0" fmla="*/ 0 h 4477731"/>
              <a:gd name="connsiteX1" fmla="*/ 4477731 w 4477731"/>
              <a:gd name="connsiteY1" fmla="*/ 0 h 4477731"/>
              <a:gd name="connsiteX2" fmla="*/ 4477731 w 4477731"/>
              <a:gd name="connsiteY2" fmla="*/ 4477731 h 4477731"/>
              <a:gd name="connsiteX3" fmla="*/ 0 w 4477731"/>
              <a:gd name="connsiteY3" fmla="*/ 4477731 h 447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7731" h="4477731">
                <a:moveTo>
                  <a:pt x="0" y="0"/>
                </a:moveTo>
                <a:lnTo>
                  <a:pt x="4477731" y="0"/>
                </a:lnTo>
                <a:lnTo>
                  <a:pt x="4477731" y="4477731"/>
                </a:lnTo>
                <a:lnTo>
                  <a:pt x="0" y="4477731"/>
                </a:lnTo>
                <a:close/>
              </a:path>
            </a:pathLst>
          </a:custGeom>
          <a:solidFill>
            <a:srgbClr val="25212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solidFill>
                <a:schemeClr val="bg1"/>
              </a:solidFill>
            </a:endParaRPr>
          </a:p>
        </p:txBody>
      </p:sp>
      <p:pic>
        <p:nvPicPr>
          <p:cNvPr id="18435" name="Graphic 72" descr="Scales of justice with solid fill">
            <a:extLst>
              <a:ext uri="{FF2B5EF4-FFF2-40B4-BE49-F238E27FC236}">
                <a16:creationId xmlns:a16="http://schemas.microsoft.com/office/drawing/2014/main" id="{52CDEFFC-9ECF-4A21-8599-85B577D2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3990975"/>
            <a:ext cx="528108" cy="52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76">
            <a:extLst>
              <a:ext uri="{FF2B5EF4-FFF2-40B4-BE49-F238E27FC236}">
                <a16:creationId xmlns:a16="http://schemas.microsoft.com/office/drawing/2014/main" id="{753E187E-0C25-415E-84F0-54BB73D01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649259"/>
            <a:ext cx="1601259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333">
                <a:solidFill>
                  <a:schemeClr val="bg1"/>
                </a:solidFill>
                <a:latin typeface="Playfair Display Black" pitchFamily="2" charset="0"/>
                <a:cs typeface="Poppins SemiBold" panose="00000700000000000000" pitchFamily="2" charset="0"/>
              </a:rPr>
              <a:t>Law Consultant</a:t>
            </a:r>
            <a:endParaRPr lang="en-ID" altLang="en-US" sz="1333">
              <a:solidFill>
                <a:schemeClr val="bg1"/>
              </a:solidFill>
              <a:latin typeface="Playfair Display Black" pitchFamily="2" charset="0"/>
              <a:cs typeface="Poppins SemiBold" panose="000007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91AD632-8956-4491-B543-6D41BF559354}"/>
              </a:ext>
            </a:extLst>
          </p:cNvPr>
          <p:cNvSpPr txBox="1"/>
          <p:nvPr/>
        </p:nvSpPr>
        <p:spPr>
          <a:xfrm>
            <a:off x="5672667" y="4992159"/>
            <a:ext cx="2296583" cy="11672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endParaRPr lang="en-ID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50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18438" name="TextBox 3">
            <a:extLst>
              <a:ext uri="{FF2B5EF4-FFF2-40B4-BE49-F238E27FC236}">
                <a16:creationId xmlns:a16="http://schemas.microsoft.com/office/drawing/2014/main" id="{95E2AD54-5205-4A0F-A59A-A7AB39216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59" y="1001664"/>
            <a:ext cx="4043891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933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The best solution for your legal case</a:t>
            </a:r>
            <a:endParaRPr lang="en-ID" altLang="en-US" sz="2933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pic>
        <p:nvPicPr>
          <p:cNvPr id="18440" name="Graphic 28" descr="Gavel with solid fill">
            <a:extLst>
              <a:ext uri="{FF2B5EF4-FFF2-40B4-BE49-F238E27FC236}">
                <a16:creationId xmlns:a16="http://schemas.microsoft.com/office/drawing/2014/main" id="{E8F9CAE6-FFBA-4D6F-AFEE-7813ED9E0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75" y="4731231"/>
            <a:ext cx="431800" cy="43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Box 30">
            <a:extLst>
              <a:ext uri="{FF2B5EF4-FFF2-40B4-BE49-F238E27FC236}">
                <a16:creationId xmlns:a16="http://schemas.microsoft.com/office/drawing/2014/main" id="{9ECEA9B5-96B8-4329-95CD-DE7BF7388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575" y="3530023"/>
            <a:ext cx="2540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Business &amp; Tax Law</a:t>
            </a:r>
            <a:endParaRPr lang="en-ID" altLang="en-US" sz="1333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8CDAC7-4287-4AE4-9438-F45B78E38395}"/>
              </a:ext>
            </a:extLst>
          </p:cNvPr>
          <p:cNvSpPr txBox="1"/>
          <p:nvPr/>
        </p:nvSpPr>
        <p:spPr>
          <a:xfrm>
            <a:off x="1410575" y="3833764"/>
            <a:ext cx="2985558" cy="6132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18443" name="TextBox 32">
            <a:extLst>
              <a:ext uri="{FF2B5EF4-FFF2-40B4-BE49-F238E27FC236}">
                <a16:creationId xmlns:a16="http://schemas.microsoft.com/office/drawing/2014/main" id="{83E840A0-46EA-445C-966D-1AE75CE61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575" y="4684664"/>
            <a:ext cx="2540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Legal Solutions</a:t>
            </a:r>
            <a:endParaRPr lang="en-ID" altLang="en-US" sz="1333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575805-8E44-4733-9FA7-BA248471BB53}"/>
              </a:ext>
            </a:extLst>
          </p:cNvPr>
          <p:cNvSpPr txBox="1"/>
          <p:nvPr/>
        </p:nvSpPr>
        <p:spPr>
          <a:xfrm>
            <a:off x="1410575" y="4987348"/>
            <a:ext cx="2985558" cy="8902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18445" name="TextBox 35">
            <a:extLst>
              <a:ext uri="{FF2B5EF4-FFF2-40B4-BE49-F238E27FC236}">
                <a16:creationId xmlns:a16="http://schemas.microsoft.com/office/drawing/2014/main" id="{9FCF8347-2919-4A4D-9A1F-5E33BD5CA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575" y="2376439"/>
            <a:ext cx="160125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Criminal Case</a:t>
            </a:r>
            <a:endParaRPr lang="en-ID" altLang="en-US" sz="1333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242694-1CEF-4921-A59A-7900B9B49E4C}"/>
              </a:ext>
            </a:extLst>
          </p:cNvPr>
          <p:cNvSpPr txBox="1"/>
          <p:nvPr/>
        </p:nvSpPr>
        <p:spPr>
          <a:xfrm>
            <a:off x="1410575" y="2679123"/>
            <a:ext cx="2985558" cy="6132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pic>
        <p:nvPicPr>
          <p:cNvPr id="18447" name="Graphic 75" descr="Handcuffs with solid fill">
            <a:extLst>
              <a:ext uri="{FF2B5EF4-FFF2-40B4-BE49-F238E27FC236}">
                <a16:creationId xmlns:a16="http://schemas.microsoft.com/office/drawing/2014/main" id="{D18FC137-3BA0-4952-9385-2FE6088A1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75" y="2376439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Graphic 81" descr="Group brainstorm with solid fill">
            <a:extLst>
              <a:ext uri="{FF2B5EF4-FFF2-40B4-BE49-F238E27FC236}">
                <a16:creationId xmlns:a16="http://schemas.microsoft.com/office/drawing/2014/main" id="{019EC7C3-E757-4693-8789-78B6BAF2C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9" y="3530023"/>
            <a:ext cx="431800" cy="43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41E65D3-631F-4256-A2BC-C8B3BCC3A37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/>
        </p:blipFill>
        <p:spPr>
          <a:xfrm>
            <a:off x="5327917" y="508242"/>
            <a:ext cx="2985154" cy="2985154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689226D-34EA-4964-8A22-D506C02E1A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4" r="16684"/>
          <a:stretch/>
        </p:blipFill>
        <p:spPr>
          <a:xfrm>
            <a:off x="8313070" y="508241"/>
            <a:ext cx="2985154" cy="2985154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EF483E9-ABD3-46D4-B41C-DA5D703E0A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1" r="16631"/>
          <a:stretch/>
        </p:blipFill>
        <p:spPr>
          <a:xfrm>
            <a:off x="8313738" y="3494088"/>
            <a:ext cx="2984500" cy="2984500"/>
          </a:xfr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D2DF745A-D5B6-420B-AD73-30A8B01CD7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>
            <a:extLst>
              <a:ext uri="{FF2B5EF4-FFF2-40B4-BE49-F238E27FC236}">
                <a16:creationId xmlns:a16="http://schemas.microsoft.com/office/drawing/2014/main" id="{22385DDC-E1C6-432F-9E56-500E7C7EC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855" y="864595"/>
            <a:ext cx="53962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933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Professional Best </a:t>
            </a:r>
            <a:r>
              <a:rPr lang="en-US" altLang="en-US" sz="32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Lawyers</a:t>
            </a:r>
            <a:endParaRPr lang="en-ID" altLang="en-US" sz="2933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E6EAAF-C0C7-4BB3-8E11-99E58CF95235}"/>
              </a:ext>
            </a:extLst>
          </p:cNvPr>
          <p:cNvSpPr txBox="1"/>
          <p:nvPr/>
        </p:nvSpPr>
        <p:spPr>
          <a:xfrm>
            <a:off x="5321300" y="575670"/>
            <a:ext cx="15494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spc="67" dirty="0">
                <a:solidFill>
                  <a:srgbClr val="D4A96C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OUR TEAM</a:t>
            </a:r>
            <a:endParaRPr lang="en-ID" sz="1400" spc="67" dirty="0">
              <a:solidFill>
                <a:srgbClr val="D4A96C"/>
              </a:solidFill>
              <a:latin typeface="Montserrat Medium" panose="000006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D991173-7130-4FDA-8035-4E4B97299DF5}"/>
              </a:ext>
            </a:extLst>
          </p:cNvPr>
          <p:cNvSpPr/>
          <p:nvPr/>
        </p:nvSpPr>
        <p:spPr>
          <a:xfrm>
            <a:off x="948267" y="5154084"/>
            <a:ext cx="2424642" cy="941917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9461" name="TextBox 29">
            <a:extLst>
              <a:ext uri="{FF2B5EF4-FFF2-40B4-BE49-F238E27FC236}">
                <a16:creationId xmlns:a16="http://schemas.microsoft.com/office/drawing/2014/main" id="{463ED6EC-21A8-4D2B-964F-E1BF2AF30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675" y="5374217"/>
            <a:ext cx="19007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 err="1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Pricilia</a:t>
            </a:r>
            <a:r>
              <a:rPr lang="en-US" altLang="en-US" sz="1400" dirty="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 Constanta</a:t>
            </a:r>
            <a:endParaRPr lang="en-ID" altLang="en-US" sz="1400" dirty="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19462" name="TextBox 35">
            <a:extLst>
              <a:ext uri="{FF2B5EF4-FFF2-40B4-BE49-F238E27FC236}">
                <a16:creationId xmlns:a16="http://schemas.microsoft.com/office/drawing/2014/main" id="{F28AD081-85D0-41BF-8572-523ADCF97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959" y="5597525"/>
            <a:ext cx="1516591" cy="31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ID" altLang="en-US" sz="1100" dirty="0">
                <a:solidFill>
                  <a:schemeClr val="bg1"/>
                </a:solidFill>
                <a:latin typeface="Montserrat" panose="00000500000000000000" pitchFamily="50" charset="0"/>
                <a:ea typeface="Inter" pitchFamily="2" charset="0"/>
                <a:cs typeface="Open Sans" panose="020B0606030504020204" pitchFamily="34" charset="0"/>
              </a:rPr>
              <a:t>Job Positions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7FD5CCC-9BCA-4B50-A075-E3DF61B92153}"/>
              </a:ext>
            </a:extLst>
          </p:cNvPr>
          <p:cNvSpPr/>
          <p:nvPr/>
        </p:nvSpPr>
        <p:spPr>
          <a:xfrm>
            <a:off x="3571876" y="5154084"/>
            <a:ext cx="2424641" cy="941917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9464" name="TextBox 39">
            <a:extLst>
              <a:ext uri="{FF2B5EF4-FFF2-40B4-BE49-F238E27FC236}">
                <a16:creationId xmlns:a16="http://schemas.microsoft.com/office/drawing/2014/main" id="{31942026-4509-4561-8D20-7BFE0718C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284" y="5374217"/>
            <a:ext cx="19018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William Markus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19465" name="TextBox 40">
            <a:extLst>
              <a:ext uri="{FF2B5EF4-FFF2-40B4-BE49-F238E27FC236}">
                <a16:creationId xmlns:a16="http://schemas.microsoft.com/office/drawing/2014/main" id="{94F4339B-DB67-49D5-90E8-646814DD0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567" y="5597525"/>
            <a:ext cx="1516592" cy="31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ID" altLang="en-US" sz="1100">
                <a:solidFill>
                  <a:schemeClr val="bg1"/>
                </a:solidFill>
                <a:latin typeface="Montserrat" panose="00000500000000000000" pitchFamily="50" charset="0"/>
                <a:ea typeface="Inter" pitchFamily="2" charset="0"/>
                <a:cs typeface="Open Sans" panose="020B0606030504020204" pitchFamily="34" charset="0"/>
              </a:rPr>
              <a:t>Job Positions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E48949B-75F9-45A3-8EFD-BBAE5BF64DD4}"/>
              </a:ext>
            </a:extLst>
          </p:cNvPr>
          <p:cNvSpPr/>
          <p:nvPr/>
        </p:nvSpPr>
        <p:spPr>
          <a:xfrm>
            <a:off x="6195484" y="5154084"/>
            <a:ext cx="2424642" cy="941917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9467" name="TextBox 43">
            <a:extLst>
              <a:ext uri="{FF2B5EF4-FFF2-40B4-BE49-F238E27FC236}">
                <a16:creationId xmlns:a16="http://schemas.microsoft.com/office/drawing/2014/main" id="{CC2FA554-51AB-4B03-9040-E6A6E080D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892" y="5374217"/>
            <a:ext cx="19018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Felysia Rustanam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19468" name="TextBox 44">
            <a:extLst>
              <a:ext uri="{FF2B5EF4-FFF2-40B4-BE49-F238E27FC236}">
                <a16:creationId xmlns:a16="http://schemas.microsoft.com/office/drawing/2014/main" id="{57AA7B56-1897-453B-8B67-AC4A01B2D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176" y="5597525"/>
            <a:ext cx="1516591" cy="31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ID" altLang="en-US" sz="1100">
                <a:solidFill>
                  <a:schemeClr val="bg1"/>
                </a:solidFill>
                <a:latin typeface="Montserrat" panose="00000500000000000000" pitchFamily="50" charset="0"/>
                <a:ea typeface="Inter" pitchFamily="2" charset="0"/>
                <a:cs typeface="Open Sans" panose="020B0606030504020204" pitchFamily="34" charset="0"/>
              </a:rPr>
              <a:t>Job Positions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276336B-F7EE-4ED8-81A7-7B756A1A6A75}"/>
              </a:ext>
            </a:extLst>
          </p:cNvPr>
          <p:cNvSpPr/>
          <p:nvPr/>
        </p:nvSpPr>
        <p:spPr>
          <a:xfrm>
            <a:off x="8819092" y="5154084"/>
            <a:ext cx="2424641" cy="941917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9470" name="TextBox 47">
            <a:extLst>
              <a:ext uri="{FF2B5EF4-FFF2-40B4-BE49-F238E27FC236}">
                <a16:creationId xmlns:a16="http://schemas.microsoft.com/office/drawing/2014/main" id="{491E0687-FD4D-4A31-93B8-B735A286E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1559" y="5374217"/>
            <a:ext cx="19007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Steve Gedions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19471" name="TextBox 48">
            <a:extLst>
              <a:ext uri="{FF2B5EF4-FFF2-40B4-BE49-F238E27FC236}">
                <a16:creationId xmlns:a16="http://schemas.microsoft.com/office/drawing/2014/main" id="{D3D3A8D8-CD37-44A8-986D-6F403ED01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0783" y="5597525"/>
            <a:ext cx="1516592" cy="31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ID" altLang="en-US" sz="1100">
                <a:solidFill>
                  <a:schemeClr val="bg1"/>
                </a:solidFill>
                <a:latin typeface="Montserrat" panose="00000500000000000000" pitchFamily="50" charset="0"/>
                <a:ea typeface="Inter" pitchFamily="2" charset="0"/>
                <a:cs typeface="Open Sans" panose="020B0606030504020204" pitchFamily="34" charset="0"/>
              </a:rPr>
              <a:t>Job Positions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E73FED2-04AF-4A88-834B-DBDA4F85DE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5" b="7155"/>
          <a:stretch>
            <a:fillRect/>
          </a:stretch>
        </p:blipFill>
        <p:spPr>
          <a:xfrm>
            <a:off x="947738" y="2036763"/>
            <a:ext cx="2425700" cy="3117850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895D66A-0E86-45F4-BD0B-2B9AFF27A0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7" b="7127"/>
          <a:stretch>
            <a:fillRect/>
          </a:stretch>
        </p:blipFill>
        <p:spPr>
          <a:xfrm>
            <a:off x="3571875" y="2036763"/>
            <a:ext cx="2424113" cy="3117850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EF17B7B-C8BE-404B-A46F-9AB31655C0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2" b="7132"/>
          <a:stretch>
            <a:fillRect/>
          </a:stretch>
        </p:blipFill>
        <p:spPr>
          <a:xfrm>
            <a:off x="6196013" y="2036763"/>
            <a:ext cx="2424112" cy="3117850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5924DB6-78CF-400E-95ED-4B9D99F84A7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1" r="24111"/>
          <a:stretch>
            <a:fillRect/>
          </a:stretch>
        </p:blipFill>
        <p:spPr>
          <a:xfrm>
            <a:off x="8818563" y="2036763"/>
            <a:ext cx="2425700" cy="3117850"/>
          </a:xfr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FD25DC0-0B16-4E1F-A0BE-8755CCCBD7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D7832FC-248C-4A0A-BB78-5941D0A378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2" b="16652"/>
          <a:stretch>
            <a:fillRect/>
          </a:stretch>
        </p:blipFill>
        <p:spPr>
          <a:xfrm>
            <a:off x="3311525" y="3751263"/>
            <a:ext cx="2466975" cy="2465387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D041617-7C9C-47E0-A50B-1E1B2A6BEF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9" b="11589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5BA41B8-AE8E-4986-BA52-62017C6E47A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r="16702"/>
          <a:stretch>
            <a:fillRect/>
          </a:stretch>
        </p:blipFill>
        <p:spPr>
          <a:xfrm>
            <a:off x="6103938" y="1001713"/>
            <a:ext cx="2466975" cy="2465387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8AD6A264-0411-44C9-A240-AC84167E8D1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4172" r="-401" b="29212"/>
          <a:stretch/>
        </p:blipFill>
        <p:spPr>
          <a:xfrm>
            <a:off x="8797039" y="1001726"/>
            <a:ext cx="2466110" cy="2466111"/>
          </a:xfrm>
        </p:spPr>
      </p:pic>
      <p:sp>
        <p:nvSpPr>
          <p:cNvPr id="20486" name="TextBox 1">
            <a:extLst>
              <a:ext uri="{FF2B5EF4-FFF2-40B4-BE49-F238E27FC236}">
                <a16:creationId xmlns:a16="http://schemas.microsoft.com/office/drawing/2014/main" id="{0093C0A9-37F4-4723-BE5B-AD6B2D78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20" y="1279524"/>
            <a:ext cx="4043892" cy="14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933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Meet Our Most Talented &amp; Qualified Attorneys</a:t>
            </a:r>
            <a:endParaRPr lang="en-ID" altLang="en-US" sz="2933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F9E695-ED9C-433B-BAA6-829A568215CF}"/>
              </a:ext>
            </a:extLst>
          </p:cNvPr>
          <p:cNvSpPr txBox="1"/>
          <p:nvPr/>
        </p:nvSpPr>
        <p:spPr>
          <a:xfrm>
            <a:off x="641320" y="990600"/>
            <a:ext cx="1549400" cy="256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67" spc="67">
                <a:solidFill>
                  <a:srgbClr val="D4A96C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OUR TEAM</a:t>
            </a:r>
            <a:endParaRPr lang="en-ID" sz="1067" spc="67">
              <a:solidFill>
                <a:srgbClr val="D4A96C"/>
              </a:solidFill>
              <a:latin typeface="Montserrat Medium" panose="000006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8DC346D-41B5-4D5C-8CA6-34115F9E5C56}"/>
              </a:ext>
            </a:extLst>
          </p:cNvPr>
          <p:cNvSpPr/>
          <p:nvPr/>
        </p:nvSpPr>
        <p:spPr>
          <a:xfrm>
            <a:off x="826659" y="5867400"/>
            <a:ext cx="2085975" cy="609600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20490" name="TextBox 32">
            <a:extLst>
              <a:ext uri="{FF2B5EF4-FFF2-40B4-BE49-F238E27FC236}">
                <a16:creationId xmlns:a16="http://schemas.microsoft.com/office/drawing/2014/main" id="{359A8FD3-A86A-40BD-94A9-45BF6C558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734" y="5904504"/>
            <a:ext cx="1901825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333" dirty="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Kevin Andreas</a:t>
            </a:r>
            <a:endParaRPr lang="en-ID" altLang="en-US" sz="1333" dirty="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0491" name="TextBox 33">
            <a:extLst>
              <a:ext uri="{FF2B5EF4-FFF2-40B4-BE49-F238E27FC236}">
                <a16:creationId xmlns:a16="http://schemas.microsoft.com/office/drawing/2014/main" id="{60D2EF61-4B1F-4788-B7B9-41B7C247F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51" y="6127813"/>
            <a:ext cx="1516591" cy="30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ID" altLang="en-US" sz="1067">
                <a:solidFill>
                  <a:schemeClr val="bg1"/>
                </a:solidFill>
                <a:latin typeface="Montserrat" panose="00000500000000000000" pitchFamily="50" charset="0"/>
                <a:ea typeface="Inter" pitchFamily="2" charset="0"/>
                <a:cs typeface="Open Sans" panose="020B0606030504020204" pitchFamily="34" charset="0"/>
              </a:rPr>
              <a:t>Job Positions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6D0F868-8BE8-4B2C-A4A4-2322EDD13E33}"/>
              </a:ext>
            </a:extLst>
          </p:cNvPr>
          <p:cNvSpPr txBox="1"/>
          <p:nvPr/>
        </p:nvSpPr>
        <p:spPr>
          <a:xfrm>
            <a:off x="7391400" y="4746625"/>
            <a:ext cx="3861859" cy="8902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D41F1C2-E22F-4975-84C3-FD0988EFD96E}"/>
              </a:ext>
            </a:extLst>
          </p:cNvPr>
          <p:cNvSpPr/>
          <p:nvPr/>
        </p:nvSpPr>
        <p:spPr>
          <a:xfrm>
            <a:off x="6814609" y="4427009"/>
            <a:ext cx="374650" cy="373591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20502" name="Graphic 46" descr="Checkmark with solid fill">
            <a:extLst>
              <a:ext uri="{FF2B5EF4-FFF2-40B4-BE49-F238E27FC236}">
                <a16:creationId xmlns:a16="http://schemas.microsoft.com/office/drawing/2014/main" id="{860706DB-1289-46FE-8138-E3D1C34DC42D}"/>
              </a:ext>
            </a:extLst>
          </p:cNvPr>
          <p:cNvSpPr>
            <a:spLocks/>
          </p:cNvSpPr>
          <p:nvPr/>
        </p:nvSpPr>
        <p:spPr bwMode="auto">
          <a:xfrm>
            <a:off x="6909859" y="4549246"/>
            <a:ext cx="184150" cy="129117"/>
          </a:xfrm>
          <a:custGeom>
            <a:avLst/>
            <a:gdLst>
              <a:gd name="T0" fmla="*/ 252011 w 277199"/>
              <a:gd name="T1" fmla="*/ 0 h 194699"/>
              <a:gd name="T2" fmla="*/ 98951 w 277199"/>
              <a:gd name="T3" fmla="*/ 144436 h 194699"/>
              <a:gd name="T4" fmla="*/ 25410 w 277199"/>
              <a:gd name="T5" fmla="*/ 69234 h 194699"/>
              <a:gd name="T6" fmla="*/ 0 w 277199"/>
              <a:gd name="T7" fmla="*/ 93406 h 194699"/>
              <a:gd name="T8" fmla="*/ 97755 w 277199"/>
              <a:gd name="T9" fmla="*/ 193676 h 194699"/>
              <a:gd name="T10" fmla="*/ 123465 w 277199"/>
              <a:gd name="T11" fmla="*/ 169802 h 194699"/>
              <a:gd name="T12" fmla="*/ 276226 w 277199"/>
              <a:gd name="T13" fmla="*/ 25067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/>
          </a:p>
        </p:txBody>
      </p:sp>
      <p:sp>
        <p:nvSpPr>
          <p:cNvPr id="20503" name="TextBox 55">
            <a:extLst>
              <a:ext uri="{FF2B5EF4-FFF2-40B4-BE49-F238E27FC236}">
                <a16:creationId xmlns:a16="http://schemas.microsoft.com/office/drawing/2014/main" id="{EBA0813D-834E-465E-9F70-7CBAA7BDB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427009"/>
            <a:ext cx="2540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Professional Attorney</a:t>
            </a:r>
            <a:endParaRPr lang="en-ID" altLang="en-US" sz="1333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83D05B8-C6F5-448E-B589-206B5304BB27}"/>
              </a:ext>
            </a:extLst>
          </p:cNvPr>
          <p:cNvSpPr/>
          <p:nvPr/>
        </p:nvSpPr>
        <p:spPr>
          <a:xfrm>
            <a:off x="3502223" y="5867400"/>
            <a:ext cx="2085975" cy="609600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20492" name="TextBox 36">
            <a:extLst>
              <a:ext uri="{FF2B5EF4-FFF2-40B4-BE49-F238E27FC236}">
                <a16:creationId xmlns:a16="http://schemas.microsoft.com/office/drawing/2014/main" id="{D7B43E69-30F9-452C-81E3-89BDD8D77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217" y="5915414"/>
            <a:ext cx="1901825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333" dirty="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Jonathan Cristian</a:t>
            </a:r>
            <a:endParaRPr lang="en-ID" altLang="en-US" sz="1333" dirty="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0493" name="TextBox 37">
            <a:extLst>
              <a:ext uri="{FF2B5EF4-FFF2-40B4-BE49-F238E27FC236}">
                <a16:creationId xmlns:a16="http://schemas.microsoft.com/office/drawing/2014/main" id="{211D141F-5C72-4878-847C-958DAECC7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834" y="6138723"/>
            <a:ext cx="1516591" cy="30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ID" altLang="en-US" sz="1067">
                <a:solidFill>
                  <a:schemeClr val="bg1"/>
                </a:solidFill>
                <a:latin typeface="Montserrat" panose="00000500000000000000" pitchFamily="50" charset="0"/>
                <a:ea typeface="Inter" pitchFamily="2" charset="0"/>
                <a:cs typeface="Open Sans" panose="020B0606030504020204" pitchFamily="34" charset="0"/>
              </a:rPr>
              <a:t>Job Positions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DC8CB41-59B6-421E-8E27-BA14E8F8655C}"/>
              </a:ext>
            </a:extLst>
          </p:cNvPr>
          <p:cNvSpPr/>
          <p:nvPr/>
        </p:nvSpPr>
        <p:spPr>
          <a:xfrm>
            <a:off x="6294706" y="3200364"/>
            <a:ext cx="2085975" cy="609600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31" name="TextBox 48">
            <a:extLst>
              <a:ext uri="{FF2B5EF4-FFF2-40B4-BE49-F238E27FC236}">
                <a16:creationId xmlns:a16="http://schemas.microsoft.com/office/drawing/2014/main" id="{52AD9557-2663-47B0-AC64-B78FB838F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220" y="3250019"/>
            <a:ext cx="1901825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333" dirty="0" err="1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Shintya</a:t>
            </a:r>
            <a:r>
              <a:rPr lang="en-US" altLang="en-US" sz="1333" dirty="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 Consina</a:t>
            </a:r>
            <a:endParaRPr lang="en-ID" altLang="en-US" sz="1333" dirty="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1520B99-94B5-4049-8F54-923FF7631A95}"/>
              </a:ext>
            </a:extLst>
          </p:cNvPr>
          <p:cNvSpPr/>
          <p:nvPr/>
        </p:nvSpPr>
        <p:spPr>
          <a:xfrm>
            <a:off x="8947187" y="3174118"/>
            <a:ext cx="2085975" cy="609600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 dirty="0"/>
          </a:p>
        </p:txBody>
      </p:sp>
      <p:sp>
        <p:nvSpPr>
          <p:cNvPr id="32" name="TextBox 49">
            <a:extLst>
              <a:ext uri="{FF2B5EF4-FFF2-40B4-BE49-F238E27FC236}">
                <a16:creationId xmlns:a16="http://schemas.microsoft.com/office/drawing/2014/main" id="{87895BFF-699C-48D2-BD34-3A9AFD100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1836" y="3473328"/>
            <a:ext cx="1516592" cy="30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ID" altLang="en-US" sz="1067" dirty="0">
                <a:solidFill>
                  <a:schemeClr val="bg1"/>
                </a:solidFill>
                <a:latin typeface="Montserrat" panose="00000500000000000000" pitchFamily="50" charset="0"/>
                <a:ea typeface="Inter" pitchFamily="2" charset="0"/>
                <a:cs typeface="Open Sans" panose="020B0606030504020204" pitchFamily="34" charset="0"/>
              </a:rPr>
              <a:t>Job Positions</a:t>
            </a:r>
          </a:p>
        </p:txBody>
      </p:sp>
      <p:sp>
        <p:nvSpPr>
          <p:cNvPr id="20498" name="TextBox 50">
            <a:extLst>
              <a:ext uri="{FF2B5EF4-FFF2-40B4-BE49-F238E27FC236}">
                <a16:creationId xmlns:a16="http://schemas.microsoft.com/office/drawing/2014/main" id="{4557CA44-4195-460B-A5CA-A6399317D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9262" y="3212638"/>
            <a:ext cx="1901825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333" dirty="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Roberto Steve</a:t>
            </a:r>
            <a:endParaRPr lang="en-ID" altLang="en-US" sz="1333" dirty="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0499" name="TextBox 51">
            <a:extLst>
              <a:ext uri="{FF2B5EF4-FFF2-40B4-BE49-F238E27FC236}">
                <a16:creationId xmlns:a16="http://schemas.microsoft.com/office/drawing/2014/main" id="{3EC3852D-57B9-4119-85BF-95AF0B069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1878" y="3435947"/>
            <a:ext cx="1516592" cy="30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ID" altLang="en-US" sz="1067" dirty="0">
                <a:solidFill>
                  <a:schemeClr val="bg1"/>
                </a:solidFill>
                <a:latin typeface="Montserrat" panose="00000500000000000000" pitchFamily="50" charset="0"/>
                <a:ea typeface="Inter" pitchFamily="2" charset="0"/>
                <a:cs typeface="Open Sans" panose="020B0606030504020204" pitchFamily="34" charset="0"/>
              </a:rPr>
              <a:t>Job Positions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780A5EBB-16FA-456C-AE55-7085C03EC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E30EFC9-4BDC-4FE3-990D-4BEC67BD73B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1" b="32441"/>
          <a:stretch>
            <a:fillRect/>
          </a:stretch>
        </p:blipFill>
        <p:spPr/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8F75E2E-F8A7-4EAE-8863-EC5A7E472DDF}"/>
              </a:ext>
            </a:extLst>
          </p:cNvPr>
          <p:cNvSpPr/>
          <p:nvPr/>
        </p:nvSpPr>
        <p:spPr>
          <a:xfrm>
            <a:off x="0" y="0"/>
            <a:ext cx="12192000" cy="2854325"/>
          </a:xfrm>
          <a:prstGeom prst="rect">
            <a:avLst/>
          </a:prstGeom>
          <a:solidFill>
            <a:srgbClr val="25212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 dirty="0">
              <a:latin typeface="Montserrat" panose="00000500000000000000" pitchFamily="50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DC4F77C-5CEF-4C3A-B9DB-18A82543A720}"/>
              </a:ext>
            </a:extLst>
          </p:cNvPr>
          <p:cNvSpPr/>
          <p:nvPr/>
        </p:nvSpPr>
        <p:spPr>
          <a:xfrm>
            <a:off x="8188326" y="4516967"/>
            <a:ext cx="3034241" cy="2341033"/>
          </a:xfrm>
          <a:prstGeom prst="rect">
            <a:avLst/>
          </a:prstGeom>
          <a:solidFill>
            <a:srgbClr val="D4A96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 dirty="0">
              <a:latin typeface="Montserrat" panose="00000500000000000000" pitchFamily="50" charset="0"/>
            </a:endParaRPr>
          </a:p>
        </p:txBody>
      </p:sp>
      <p:sp>
        <p:nvSpPr>
          <p:cNvPr id="21509" name="TextBox 59">
            <a:extLst>
              <a:ext uri="{FF2B5EF4-FFF2-40B4-BE49-F238E27FC236}">
                <a16:creationId xmlns:a16="http://schemas.microsoft.com/office/drawing/2014/main" id="{BC95BBD7-9B73-4545-B016-70A9076C9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92" y="1337734"/>
            <a:ext cx="3159125" cy="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933" dirty="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William Markus</a:t>
            </a:r>
            <a:endParaRPr lang="en-ID" altLang="en-US" sz="2933" dirty="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1510" name="TextBox 60">
            <a:extLst>
              <a:ext uri="{FF2B5EF4-FFF2-40B4-BE49-F238E27FC236}">
                <a16:creationId xmlns:a16="http://schemas.microsoft.com/office/drawing/2014/main" id="{0AD1DE91-38A8-4B4D-AF69-4E680E5DE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91" y="1783292"/>
            <a:ext cx="1976967" cy="36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ID" altLang="en-US" sz="1333" dirty="0">
                <a:solidFill>
                  <a:schemeClr val="bg1"/>
                </a:solidFill>
                <a:latin typeface="Montserrat Medium" panose="00000600000000000000" pitchFamily="50" charset="0"/>
                <a:ea typeface="Inter" pitchFamily="2" charset="0"/>
                <a:cs typeface="Open Sans" panose="020B0606030504020204" pitchFamily="34" charset="0"/>
              </a:rPr>
              <a:t>Professional </a:t>
            </a:r>
            <a:r>
              <a:rPr lang="en-ID" altLang="en-US" sz="1333" dirty="0">
                <a:solidFill>
                  <a:srgbClr val="D4A96C"/>
                </a:solidFill>
                <a:latin typeface="Montserrat Medium" panose="00000600000000000000" pitchFamily="50" charset="0"/>
                <a:ea typeface="Inter" pitchFamily="2" charset="0"/>
                <a:cs typeface="Open Sans" panose="020B0606030504020204" pitchFamily="34" charset="0"/>
              </a:rPr>
              <a:t>Lawyer</a:t>
            </a:r>
          </a:p>
        </p:txBody>
      </p:sp>
      <p:sp>
        <p:nvSpPr>
          <p:cNvPr id="21511" name="TextBox 63">
            <a:extLst>
              <a:ext uri="{FF2B5EF4-FFF2-40B4-BE49-F238E27FC236}">
                <a16:creationId xmlns:a16="http://schemas.microsoft.com/office/drawing/2014/main" id="{AAA9FDFF-89D8-4252-A708-E00AAE11C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99" y="3298825"/>
            <a:ext cx="2541059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Short Biography</a:t>
            </a:r>
            <a:endParaRPr lang="en-ID" altLang="en-US" sz="1333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41E3F3-F5D5-4EE9-BC7A-78E985FABC36}"/>
              </a:ext>
            </a:extLst>
          </p:cNvPr>
          <p:cNvSpPr txBox="1"/>
          <p:nvPr/>
        </p:nvSpPr>
        <p:spPr>
          <a:xfrm>
            <a:off x="629800" y="3606800"/>
            <a:ext cx="5575057" cy="890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Vulputate ut pharetra sit amet aliquam. Purus faucibus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ornare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huasu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legalu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advisor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suspendisse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sed. Ut pharetra sit amet aliquam id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diam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maecen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atun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morba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enimus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nunc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faucibus a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pellentesque</a:t>
            </a:r>
            <a:endParaRPr lang="en-ID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50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21513" name="TextBox 65">
            <a:extLst>
              <a:ext uri="{FF2B5EF4-FFF2-40B4-BE49-F238E27FC236}">
                <a16:creationId xmlns:a16="http://schemas.microsoft.com/office/drawing/2014/main" id="{EE4846AB-595A-4BBE-BCCB-52B0333B7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99" y="4758267"/>
            <a:ext cx="2541059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Areas of Expertise</a:t>
            </a:r>
            <a:endParaRPr lang="en-ID" altLang="en-US" sz="1333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95B9C1E-0947-4A03-94B5-82D40834D09C}"/>
              </a:ext>
            </a:extLst>
          </p:cNvPr>
          <p:cNvSpPr/>
          <p:nvPr/>
        </p:nvSpPr>
        <p:spPr>
          <a:xfrm>
            <a:off x="686950" y="5221817"/>
            <a:ext cx="283633" cy="282575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" panose="00000500000000000000" pitchFamily="50" charset="0"/>
            </a:endParaRPr>
          </a:p>
        </p:txBody>
      </p:sp>
      <p:sp>
        <p:nvSpPr>
          <p:cNvPr id="21515" name="Graphic 46" descr="Checkmark with solid fill">
            <a:extLst>
              <a:ext uri="{FF2B5EF4-FFF2-40B4-BE49-F238E27FC236}">
                <a16:creationId xmlns:a16="http://schemas.microsoft.com/office/drawing/2014/main" id="{A402EF69-C288-452B-AF81-7164235E64A9}"/>
              </a:ext>
            </a:extLst>
          </p:cNvPr>
          <p:cNvSpPr>
            <a:spLocks/>
          </p:cNvSpPr>
          <p:nvPr/>
        </p:nvSpPr>
        <p:spPr bwMode="auto">
          <a:xfrm>
            <a:off x="757858" y="5313892"/>
            <a:ext cx="141817" cy="98425"/>
          </a:xfrm>
          <a:custGeom>
            <a:avLst/>
            <a:gdLst>
              <a:gd name="T0" fmla="*/ 148208 w 277199"/>
              <a:gd name="T1" fmla="*/ 0 h 194699"/>
              <a:gd name="T2" fmla="*/ 58193 w 277199"/>
              <a:gd name="T3" fmla="*/ 84081 h 194699"/>
              <a:gd name="T4" fmla="*/ 14944 w 277199"/>
              <a:gd name="T5" fmla="*/ 40303 h 194699"/>
              <a:gd name="T6" fmla="*/ 0 w 277199"/>
              <a:gd name="T7" fmla="*/ 54374 h 194699"/>
              <a:gd name="T8" fmla="*/ 57490 w 277199"/>
              <a:gd name="T9" fmla="*/ 112745 h 194699"/>
              <a:gd name="T10" fmla="*/ 72610 w 277199"/>
              <a:gd name="T11" fmla="*/ 98847 h 194699"/>
              <a:gd name="T12" fmla="*/ 162449 w 277199"/>
              <a:gd name="T13" fmla="*/ 14592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>
              <a:latin typeface="Montserrat" panose="00000500000000000000" pitchFamily="50" charset="0"/>
            </a:endParaRPr>
          </a:p>
        </p:txBody>
      </p:sp>
      <p:sp>
        <p:nvSpPr>
          <p:cNvPr id="21516" name="TextBox 68">
            <a:extLst>
              <a:ext uri="{FF2B5EF4-FFF2-40B4-BE49-F238E27FC236}">
                <a16:creationId xmlns:a16="http://schemas.microsoft.com/office/drawing/2014/main" id="{6D22577B-5A59-4475-8628-387DDFE54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91" y="5250392"/>
            <a:ext cx="18954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191514"/>
                </a:solidFill>
                <a:latin typeface="Montserrat" panose="00000500000000000000" pitchFamily="50" charset="0"/>
                <a:ea typeface="Inter" pitchFamily="2" charset="0"/>
                <a:cs typeface="Poppins SemiBold" panose="00000700000000000000" pitchFamily="2" charset="0"/>
              </a:rPr>
              <a:t>Corporate Business Law</a:t>
            </a:r>
            <a:endParaRPr lang="en-ID" altLang="en-US" sz="900" dirty="0">
              <a:solidFill>
                <a:srgbClr val="191514"/>
              </a:solidFill>
              <a:latin typeface="Montserrat" panose="00000500000000000000" pitchFamily="50" charset="0"/>
              <a:ea typeface="Inter" pitchFamily="2" charset="0"/>
              <a:cs typeface="Poppins SemiBold" panose="00000700000000000000" pitchFamily="2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47F8FC5-84A7-4733-A24F-E4CDBF236F92}"/>
              </a:ext>
            </a:extLst>
          </p:cNvPr>
          <p:cNvSpPr/>
          <p:nvPr/>
        </p:nvSpPr>
        <p:spPr>
          <a:xfrm>
            <a:off x="686950" y="5598584"/>
            <a:ext cx="283633" cy="282575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" panose="00000500000000000000" pitchFamily="50" charset="0"/>
            </a:endParaRPr>
          </a:p>
        </p:txBody>
      </p:sp>
      <p:sp>
        <p:nvSpPr>
          <p:cNvPr id="21518" name="Graphic 46" descr="Checkmark with solid fill">
            <a:extLst>
              <a:ext uri="{FF2B5EF4-FFF2-40B4-BE49-F238E27FC236}">
                <a16:creationId xmlns:a16="http://schemas.microsoft.com/office/drawing/2014/main" id="{A6E2BD2F-8404-46B0-B77C-C2D5CE07BFD4}"/>
              </a:ext>
            </a:extLst>
          </p:cNvPr>
          <p:cNvSpPr>
            <a:spLocks/>
          </p:cNvSpPr>
          <p:nvPr/>
        </p:nvSpPr>
        <p:spPr bwMode="auto">
          <a:xfrm>
            <a:off x="757858" y="5690659"/>
            <a:ext cx="141817" cy="98425"/>
          </a:xfrm>
          <a:custGeom>
            <a:avLst/>
            <a:gdLst>
              <a:gd name="T0" fmla="*/ 148208 w 277199"/>
              <a:gd name="T1" fmla="*/ 0 h 194699"/>
              <a:gd name="T2" fmla="*/ 58193 w 277199"/>
              <a:gd name="T3" fmla="*/ 84081 h 194699"/>
              <a:gd name="T4" fmla="*/ 14944 w 277199"/>
              <a:gd name="T5" fmla="*/ 40303 h 194699"/>
              <a:gd name="T6" fmla="*/ 0 w 277199"/>
              <a:gd name="T7" fmla="*/ 54374 h 194699"/>
              <a:gd name="T8" fmla="*/ 57490 w 277199"/>
              <a:gd name="T9" fmla="*/ 112745 h 194699"/>
              <a:gd name="T10" fmla="*/ 72610 w 277199"/>
              <a:gd name="T11" fmla="*/ 98847 h 194699"/>
              <a:gd name="T12" fmla="*/ 162449 w 277199"/>
              <a:gd name="T13" fmla="*/ 14592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>
              <a:latin typeface="Montserrat" panose="00000500000000000000" pitchFamily="50" charset="0"/>
            </a:endParaRPr>
          </a:p>
        </p:txBody>
      </p:sp>
      <p:sp>
        <p:nvSpPr>
          <p:cNvPr id="21519" name="TextBox 80">
            <a:extLst>
              <a:ext uri="{FF2B5EF4-FFF2-40B4-BE49-F238E27FC236}">
                <a16:creationId xmlns:a16="http://schemas.microsoft.com/office/drawing/2014/main" id="{D543D380-0F2C-46F0-A919-1BBED3EEA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91" y="5627159"/>
            <a:ext cx="18954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191514"/>
                </a:solidFill>
                <a:latin typeface="Montserrat" panose="00000500000000000000" pitchFamily="50" charset="0"/>
                <a:ea typeface="Inter" pitchFamily="2" charset="0"/>
                <a:cs typeface="Poppins SemiBold" panose="00000700000000000000" pitchFamily="2" charset="0"/>
              </a:rPr>
              <a:t>Criminal Lawyer</a:t>
            </a:r>
            <a:endParaRPr lang="en-ID" altLang="en-US" sz="900">
              <a:solidFill>
                <a:srgbClr val="191514"/>
              </a:solidFill>
              <a:latin typeface="Montserrat" panose="00000500000000000000" pitchFamily="50" charset="0"/>
              <a:ea typeface="Inter" pitchFamily="2" charset="0"/>
              <a:cs typeface="Poppins SemiBold" panose="00000700000000000000" pitchFamily="2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BD57DA9-3174-40B9-9D02-CF7668CD9E80}"/>
              </a:ext>
            </a:extLst>
          </p:cNvPr>
          <p:cNvSpPr/>
          <p:nvPr/>
        </p:nvSpPr>
        <p:spPr>
          <a:xfrm>
            <a:off x="686950" y="5973234"/>
            <a:ext cx="283633" cy="283633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" panose="00000500000000000000" pitchFamily="50" charset="0"/>
            </a:endParaRPr>
          </a:p>
        </p:txBody>
      </p:sp>
      <p:sp>
        <p:nvSpPr>
          <p:cNvPr id="21521" name="Graphic 46" descr="Checkmark with solid fill">
            <a:extLst>
              <a:ext uri="{FF2B5EF4-FFF2-40B4-BE49-F238E27FC236}">
                <a16:creationId xmlns:a16="http://schemas.microsoft.com/office/drawing/2014/main" id="{2025B06E-99E4-4D35-8FAA-55293C1FBE0D}"/>
              </a:ext>
            </a:extLst>
          </p:cNvPr>
          <p:cNvSpPr>
            <a:spLocks/>
          </p:cNvSpPr>
          <p:nvPr/>
        </p:nvSpPr>
        <p:spPr bwMode="auto">
          <a:xfrm>
            <a:off x="757858" y="6065309"/>
            <a:ext cx="141817" cy="99483"/>
          </a:xfrm>
          <a:custGeom>
            <a:avLst/>
            <a:gdLst>
              <a:gd name="T0" fmla="*/ 148208 w 277199"/>
              <a:gd name="T1" fmla="*/ 0 h 194699"/>
              <a:gd name="T2" fmla="*/ 58193 w 277199"/>
              <a:gd name="T3" fmla="*/ 84985 h 194699"/>
              <a:gd name="T4" fmla="*/ 14944 w 277199"/>
              <a:gd name="T5" fmla="*/ 40736 h 194699"/>
              <a:gd name="T6" fmla="*/ 0 w 277199"/>
              <a:gd name="T7" fmla="*/ 54959 h 194699"/>
              <a:gd name="T8" fmla="*/ 57490 w 277199"/>
              <a:gd name="T9" fmla="*/ 113957 h 194699"/>
              <a:gd name="T10" fmla="*/ 72610 w 277199"/>
              <a:gd name="T11" fmla="*/ 99910 h 194699"/>
              <a:gd name="T12" fmla="*/ 162449 w 277199"/>
              <a:gd name="T13" fmla="*/ 14749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>
              <a:latin typeface="Montserrat" panose="00000500000000000000" pitchFamily="50" charset="0"/>
            </a:endParaRPr>
          </a:p>
        </p:txBody>
      </p:sp>
      <p:sp>
        <p:nvSpPr>
          <p:cNvPr id="21522" name="TextBox 83">
            <a:extLst>
              <a:ext uri="{FF2B5EF4-FFF2-40B4-BE49-F238E27FC236}">
                <a16:creationId xmlns:a16="http://schemas.microsoft.com/office/drawing/2014/main" id="{B83B15A1-F591-4430-9A4E-BF83362C7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91" y="6001809"/>
            <a:ext cx="18954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191514"/>
                </a:solidFill>
                <a:latin typeface="Montserrat" panose="00000500000000000000" pitchFamily="50" charset="0"/>
                <a:ea typeface="Inter" pitchFamily="2" charset="0"/>
                <a:cs typeface="Poppins SemiBold" panose="00000700000000000000" pitchFamily="2" charset="0"/>
              </a:rPr>
              <a:t>Law Consultancy</a:t>
            </a:r>
            <a:endParaRPr lang="en-ID" altLang="en-US" sz="900">
              <a:solidFill>
                <a:srgbClr val="191514"/>
              </a:solidFill>
              <a:latin typeface="Montserrat" panose="00000500000000000000" pitchFamily="50" charset="0"/>
              <a:ea typeface="Inter" pitchFamily="2" charset="0"/>
              <a:cs typeface="Poppins SemiBold" panose="00000700000000000000" pitchFamily="2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63D5C71-2B93-4E7A-B4C6-C6FB9D476F49}"/>
              </a:ext>
            </a:extLst>
          </p:cNvPr>
          <p:cNvSpPr/>
          <p:nvPr/>
        </p:nvSpPr>
        <p:spPr>
          <a:xfrm>
            <a:off x="3580433" y="5221817"/>
            <a:ext cx="283633" cy="282575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" panose="00000500000000000000" pitchFamily="50" charset="0"/>
            </a:endParaRPr>
          </a:p>
        </p:txBody>
      </p:sp>
      <p:sp>
        <p:nvSpPr>
          <p:cNvPr id="21524" name="Graphic 46" descr="Checkmark with solid fill">
            <a:extLst>
              <a:ext uri="{FF2B5EF4-FFF2-40B4-BE49-F238E27FC236}">
                <a16:creationId xmlns:a16="http://schemas.microsoft.com/office/drawing/2014/main" id="{3A58F764-A8AF-4DDD-AB3E-9E1260BBA0CE}"/>
              </a:ext>
            </a:extLst>
          </p:cNvPr>
          <p:cNvSpPr>
            <a:spLocks/>
          </p:cNvSpPr>
          <p:nvPr/>
        </p:nvSpPr>
        <p:spPr bwMode="auto">
          <a:xfrm>
            <a:off x="3652399" y="5313892"/>
            <a:ext cx="140759" cy="98425"/>
          </a:xfrm>
          <a:custGeom>
            <a:avLst/>
            <a:gdLst>
              <a:gd name="T0" fmla="*/ 147102 w 277199"/>
              <a:gd name="T1" fmla="*/ 0 h 194699"/>
              <a:gd name="T2" fmla="*/ 57759 w 277199"/>
              <a:gd name="T3" fmla="*/ 84081 h 194699"/>
              <a:gd name="T4" fmla="*/ 14832 w 277199"/>
              <a:gd name="T5" fmla="*/ 40303 h 194699"/>
              <a:gd name="T6" fmla="*/ 0 w 277199"/>
              <a:gd name="T7" fmla="*/ 54374 h 194699"/>
              <a:gd name="T8" fmla="*/ 57061 w 277199"/>
              <a:gd name="T9" fmla="*/ 112745 h 194699"/>
              <a:gd name="T10" fmla="*/ 72068 w 277199"/>
              <a:gd name="T11" fmla="*/ 98847 h 194699"/>
              <a:gd name="T12" fmla="*/ 161237 w 277199"/>
              <a:gd name="T13" fmla="*/ 14592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>
              <a:latin typeface="Montserrat" panose="00000500000000000000" pitchFamily="50" charset="0"/>
            </a:endParaRPr>
          </a:p>
        </p:txBody>
      </p:sp>
      <p:sp>
        <p:nvSpPr>
          <p:cNvPr id="21525" name="TextBox 86">
            <a:extLst>
              <a:ext uri="{FF2B5EF4-FFF2-40B4-BE49-F238E27FC236}">
                <a16:creationId xmlns:a16="http://schemas.microsoft.com/office/drawing/2014/main" id="{121647BD-6FF6-4405-9E19-2B875D400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4975" y="5250392"/>
            <a:ext cx="18954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191514"/>
                </a:solidFill>
                <a:latin typeface="Montserrat" panose="00000500000000000000" pitchFamily="50" charset="0"/>
                <a:ea typeface="Inter" pitchFamily="2" charset="0"/>
                <a:cs typeface="Poppins SemiBold" panose="00000700000000000000" pitchFamily="2" charset="0"/>
              </a:rPr>
              <a:t>Protect Legal Cases</a:t>
            </a:r>
            <a:endParaRPr lang="en-ID" altLang="en-US" sz="900" dirty="0">
              <a:solidFill>
                <a:srgbClr val="191514"/>
              </a:solidFill>
              <a:latin typeface="Montserrat" panose="00000500000000000000" pitchFamily="50" charset="0"/>
              <a:ea typeface="Inter" pitchFamily="2" charset="0"/>
              <a:cs typeface="Poppins SemiBold" panose="00000700000000000000" pitchFamily="2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A90A669-DB8C-4DE6-A63B-4A36FEDCDFDE}"/>
              </a:ext>
            </a:extLst>
          </p:cNvPr>
          <p:cNvSpPr/>
          <p:nvPr/>
        </p:nvSpPr>
        <p:spPr>
          <a:xfrm>
            <a:off x="3580433" y="5598584"/>
            <a:ext cx="283633" cy="282575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" panose="00000500000000000000" pitchFamily="50" charset="0"/>
            </a:endParaRPr>
          </a:p>
        </p:txBody>
      </p:sp>
      <p:sp>
        <p:nvSpPr>
          <p:cNvPr id="21527" name="Graphic 46" descr="Checkmark with solid fill">
            <a:extLst>
              <a:ext uri="{FF2B5EF4-FFF2-40B4-BE49-F238E27FC236}">
                <a16:creationId xmlns:a16="http://schemas.microsoft.com/office/drawing/2014/main" id="{16AEACF0-4AFE-44B6-9937-2EC9C203EBBE}"/>
              </a:ext>
            </a:extLst>
          </p:cNvPr>
          <p:cNvSpPr>
            <a:spLocks/>
          </p:cNvSpPr>
          <p:nvPr/>
        </p:nvSpPr>
        <p:spPr bwMode="auto">
          <a:xfrm>
            <a:off x="3652399" y="5690659"/>
            <a:ext cx="140759" cy="98425"/>
          </a:xfrm>
          <a:custGeom>
            <a:avLst/>
            <a:gdLst>
              <a:gd name="T0" fmla="*/ 147102 w 277199"/>
              <a:gd name="T1" fmla="*/ 0 h 194699"/>
              <a:gd name="T2" fmla="*/ 57759 w 277199"/>
              <a:gd name="T3" fmla="*/ 84081 h 194699"/>
              <a:gd name="T4" fmla="*/ 14832 w 277199"/>
              <a:gd name="T5" fmla="*/ 40303 h 194699"/>
              <a:gd name="T6" fmla="*/ 0 w 277199"/>
              <a:gd name="T7" fmla="*/ 54374 h 194699"/>
              <a:gd name="T8" fmla="*/ 57061 w 277199"/>
              <a:gd name="T9" fmla="*/ 112745 h 194699"/>
              <a:gd name="T10" fmla="*/ 72068 w 277199"/>
              <a:gd name="T11" fmla="*/ 98847 h 194699"/>
              <a:gd name="T12" fmla="*/ 161237 w 277199"/>
              <a:gd name="T13" fmla="*/ 14592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>
              <a:latin typeface="Montserrat" panose="00000500000000000000" pitchFamily="50" charset="0"/>
            </a:endParaRPr>
          </a:p>
        </p:txBody>
      </p:sp>
      <p:sp>
        <p:nvSpPr>
          <p:cNvPr id="21528" name="TextBox 89">
            <a:extLst>
              <a:ext uri="{FF2B5EF4-FFF2-40B4-BE49-F238E27FC236}">
                <a16:creationId xmlns:a16="http://schemas.microsoft.com/office/drawing/2014/main" id="{C983504C-2BCE-4BD5-9D3D-8C6669E22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4975" y="5627159"/>
            <a:ext cx="18954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191514"/>
                </a:solidFill>
                <a:latin typeface="Montserrat" panose="00000500000000000000" pitchFamily="50" charset="0"/>
                <a:ea typeface="Inter" pitchFamily="2" charset="0"/>
                <a:cs typeface="Poppins SemiBold" panose="00000700000000000000" pitchFamily="2" charset="0"/>
              </a:rPr>
              <a:t>Legal Solutions</a:t>
            </a:r>
            <a:endParaRPr lang="en-ID" altLang="en-US" sz="900">
              <a:solidFill>
                <a:srgbClr val="191514"/>
              </a:solidFill>
              <a:latin typeface="Montserrat" panose="00000500000000000000" pitchFamily="50" charset="0"/>
              <a:ea typeface="Inter" pitchFamily="2" charset="0"/>
              <a:cs typeface="Poppins SemiBold" panose="00000700000000000000" pitchFamily="2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33243C7-1DD8-4CDB-8C81-6361395F4812}"/>
              </a:ext>
            </a:extLst>
          </p:cNvPr>
          <p:cNvSpPr/>
          <p:nvPr/>
        </p:nvSpPr>
        <p:spPr>
          <a:xfrm>
            <a:off x="3580433" y="5973234"/>
            <a:ext cx="283633" cy="283633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" panose="00000500000000000000" pitchFamily="50" charset="0"/>
            </a:endParaRPr>
          </a:p>
        </p:txBody>
      </p:sp>
      <p:sp>
        <p:nvSpPr>
          <p:cNvPr id="21530" name="Graphic 46" descr="Checkmark with solid fill">
            <a:extLst>
              <a:ext uri="{FF2B5EF4-FFF2-40B4-BE49-F238E27FC236}">
                <a16:creationId xmlns:a16="http://schemas.microsoft.com/office/drawing/2014/main" id="{0B54128A-1324-4C28-84FC-55C1ADEA2A5C}"/>
              </a:ext>
            </a:extLst>
          </p:cNvPr>
          <p:cNvSpPr>
            <a:spLocks/>
          </p:cNvSpPr>
          <p:nvPr/>
        </p:nvSpPr>
        <p:spPr bwMode="auto">
          <a:xfrm>
            <a:off x="3652399" y="6065309"/>
            <a:ext cx="140759" cy="99483"/>
          </a:xfrm>
          <a:custGeom>
            <a:avLst/>
            <a:gdLst>
              <a:gd name="T0" fmla="*/ 147102 w 277199"/>
              <a:gd name="T1" fmla="*/ 0 h 194699"/>
              <a:gd name="T2" fmla="*/ 57759 w 277199"/>
              <a:gd name="T3" fmla="*/ 84985 h 194699"/>
              <a:gd name="T4" fmla="*/ 14832 w 277199"/>
              <a:gd name="T5" fmla="*/ 40736 h 194699"/>
              <a:gd name="T6" fmla="*/ 0 w 277199"/>
              <a:gd name="T7" fmla="*/ 54959 h 194699"/>
              <a:gd name="T8" fmla="*/ 57061 w 277199"/>
              <a:gd name="T9" fmla="*/ 113957 h 194699"/>
              <a:gd name="T10" fmla="*/ 72068 w 277199"/>
              <a:gd name="T11" fmla="*/ 99910 h 194699"/>
              <a:gd name="T12" fmla="*/ 161237 w 277199"/>
              <a:gd name="T13" fmla="*/ 14749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>
              <a:latin typeface="Montserrat" panose="00000500000000000000" pitchFamily="50" charset="0"/>
            </a:endParaRPr>
          </a:p>
        </p:txBody>
      </p:sp>
      <p:sp>
        <p:nvSpPr>
          <p:cNvPr id="21531" name="TextBox 92">
            <a:extLst>
              <a:ext uri="{FF2B5EF4-FFF2-40B4-BE49-F238E27FC236}">
                <a16:creationId xmlns:a16="http://schemas.microsoft.com/office/drawing/2014/main" id="{2F650061-F30D-4F2F-83C9-3FB1D9D42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4975" y="6001809"/>
            <a:ext cx="18954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191514"/>
                </a:solidFill>
                <a:latin typeface="Montserrat" panose="00000500000000000000" pitchFamily="50" charset="0"/>
                <a:ea typeface="Inter" pitchFamily="2" charset="0"/>
                <a:cs typeface="Poppins SemiBold" panose="00000700000000000000" pitchFamily="2" charset="0"/>
              </a:rPr>
              <a:t>Family &amp; Education Law</a:t>
            </a:r>
            <a:endParaRPr lang="en-ID" altLang="en-US" sz="900">
              <a:solidFill>
                <a:srgbClr val="191514"/>
              </a:solidFill>
              <a:latin typeface="Montserrat" panose="00000500000000000000" pitchFamily="50" charset="0"/>
              <a:ea typeface="Inter" pitchFamily="2" charset="0"/>
              <a:cs typeface="Poppins SemiBold" panose="00000700000000000000" pitchFamily="2" charset="0"/>
            </a:endParaRPr>
          </a:p>
        </p:txBody>
      </p:sp>
      <p:sp>
        <p:nvSpPr>
          <p:cNvPr id="21532" name="TextBox 95">
            <a:extLst>
              <a:ext uri="{FF2B5EF4-FFF2-40B4-BE49-F238E27FC236}">
                <a16:creationId xmlns:a16="http://schemas.microsoft.com/office/drawing/2014/main" id="{19BF7C92-04D8-4F68-AF1B-1B5AF7EC2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475" y="5766859"/>
            <a:ext cx="13790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Experience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1533" name="TextBox 96">
            <a:extLst>
              <a:ext uri="{FF2B5EF4-FFF2-40B4-BE49-F238E27FC236}">
                <a16:creationId xmlns:a16="http://schemas.microsoft.com/office/drawing/2014/main" id="{CCCD0CF5-A6A0-4A7D-8B07-905C74AA6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475" y="6069542"/>
            <a:ext cx="2555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>
                <a:solidFill>
                  <a:schemeClr val="bg1"/>
                </a:solidFill>
                <a:latin typeface="Montserrat" panose="00000500000000000000" pitchFamily="50" charset="0"/>
                <a:ea typeface="Inter Medium" pitchFamily="34" charset="0"/>
                <a:cs typeface="Poppins SemiBold" panose="00000700000000000000" pitchFamily="2" charset="0"/>
              </a:rPr>
              <a:t>Business Lawyer, Juristic First Office, 2015 - Now </a:t>
            </a:r>
            <a:endParaRPr lang="en-ID" altLang="en-US" sz="1000">
              <a:solidFill>
                <a:schemeClr val="bg1"/>
              </a:solidFill>
              <a:latin typeface="Montserrat" panose="00000500000000000000" pitchFamily="50" charset="0"/>
              <a:ea typeface="Inter Medium" pitchFamily="34" charset="0"/>
              <a:cs typeface="Poppins SemiBold" panose="00000700000000000000" pitchFamily="2" charset="0"/>
            </a:endParaRPr>
          </a:p>
        </p:txBody>
      </p:sp>
      <p:sp>
        <p:nvSpPr>
          <p:cNvPr id="21534" name="TextBox 97">
            <a:extLst>
              <a:ext uri="{FF2B5EF4-FFF2-40B4-BE49-F238E27FC236}">
                <a16:creationId xmlns:a16="http://schemas.microsoft.com/office/drawing/2014/main" id="{5058D4EA-45B6-4CE3-AE26-D1EAC135F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475" y="4872567"/>
            <a:ext cx="13790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Education</a:t>
            </a:r>
            <a:endParaRPr lang="en-ID" altLang="en-US" sz="1400" dirty="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1535" name="TextBox 98">
            <a:extLst>
              <a:ext uri="{FF2B5EF4-FFF2-40B4-BE49-F238E27FC236}">
                <a16:creationId xmlns:a16="http://schemas.microsoft.com/office/drawing/2014/main" id="{F22B8B2C-185A-4C8B-AFD2-7C41F6457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475" y="5175250"/>
            <a:ext cx="2555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bg1"/>
                </a:solidFill>
                <a:latin typeface="Montserrat" panose="00000500000000000000" pitchFamily="50" charset="0"/>
                <a:ea typeface="Inter Medium" pitchFamily="34" charset="0"/>
                <a:cs typeface="Poppins SemiBold" panose="00000700000000000000" pitchFamily="2" charset="0"/>
              </a:rPr>
              <a:t>Faculty of Economics, </a:t>
            </a:r>
            <a:r>
              <a:rPr lang="en-US" altLang="en-US" sz="1000" dirty="0" err="1">
                <a:solidFill>
                  <a:schemeClr val="bg1"/>
                </a:solidFill>
                <a:latin typeface="Montserrat" panose="00000500000000000000" pitchFamily="50" charset="0"/>
                <a:ea typeface="Inter Medium" pitchFamily="34" charset="0"/>
                <a:cs typeface="Poppins SemiBold" panose="00000700000000000000" pitchFamily="2" charset="0"/>
              </a:rPr>
              <a:t>Standford</a:t>
            </a:r>
            <a:r>
              <a:rPr lang="en-US" altLang="en-US" sz="1000" dirty="0">
                <a:solidFill>
                  <a:schemeClr val="bg1"/>
                </a:solidFill>
                <a:latin typeface="Montserrat" panose="00000500000000000000" pitchFamily="50" charset="0"/>
                <a:ea typeface="Inter Medium" pitchFamily="34" charset="0"/>
                <a:cs typeface="Poppins SemiBold" panose="00000700000000000000" pitchFamily="2" charset="0"/>
              </a:rPr>
              <a:t> University, 2007 - 2011</a:t>
            </a:r>
            <a:endParaRPr lang="en-ID" altLang="en-US" sz="1000" dirty="0">
              <a:solidFill>
                <a:schemeClr val="bg1"/>
              </a:solidFill>
              <a:latin typeface="Montserrat" panose="00000500000000000000" pitchFamily="50" charset="0"/>
              <a:ea typeface="Inter Medium" pitchFamily="34" charset="0"/>
              <a:cs typeface="Poppins SemiBold" panose="00000700000000000000" pitchFamily="2" charset="0"/>
            </a:endParaRP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C0FF87F-8D6A-4AA7-BC85-6E40431BA7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2" r="14632"/>
          <a:stretch>
            <a:fillRect/>
          </a:stretch>
        </p:blipFill>
        <p:spPr/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C1F2A276-3CB9-42F7-A260-C80EFC320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C65A763-E39F-4514-98BF-6F0BD49B6D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4" b="7804"/>
          <a:stretch>
            <a:fillRect/>
          </a:stretch>
        </p:blipFill>
        <p:spPr>
          <a:xfrm>
            <a:off x="0" y="0"/>
            <a:ext cx="9240838" cy="5199063"/>
          </a:xfr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69A229-BE59-49F6-93AA-7CEEE3EC92BA}"/>
              </a:ext>
            </a:extLst>
          </p:cNvPr>
          <p:cNvSpPr/>
          <p:nvPr/>
        </p:nvSpPr>
        <p:spPr>
          <a:xfrm>
            <a:off x="5984876" y="3429000"/>
            <a:ext cx="6207125" cy="3429000"/>
          </a:xfrm>
          <a:custGeom>
            <a:avLst/>
            <a:gdLst>
              <a:gd name="connsiteX0" fmla="*/ 0 w 5694218"/>
              <a:gd name="connsiteY0" fmla="*/ 0 h 5694218"/>
              <a:gd name="connsiteX1" fmla="*/ 5694218 w 5694218"/>
              <a:gd name="connsiteY1" fmla="*/ 0 h 5694218"/>
              <a:gd name="connsiteX2" fmla="*/ 5694218 w 5694218"/>
              <a:gd name="connsiteY2" fmla="*/ 5694218 h 5694218"/>
              <a:gd name="connsiteX3" fmla="*/ 0 w 5694218"/>
              <a:gd name="connsiteY3" fmla="*/ 5694218 h 569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4218" h="5694218">
                <a:moveTo>
                  <a:pt x="0" y="0"/>
                </a:moveTo>
                <a:lnTo>
                  <a:pt x="5694218" y="0"/>
                </a:lnTo>
                <a:lnTo>
                  <a:pt x="5694218" y="5694218"/>
                </a:lnTo>
                <a:lnTo>
                  <a:pt x="0" y="5694218"/>
                </a:lnTo>
                <a:close/>
              </a:path>
            </a:pathLst>
          </a:custGeom>
          <a:solidFill>
            <a:srgbClr val="25212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22532" name="TextBox 11">
            <a:extLst>
              <a:ext uri="{FF2B5EF4-FFF2-40B4-BE49-F238E27FC236}">
                <a16:creationId xmlns:a16="http://schemas.microsoft.com/office/drawing/2014/main" id="{9AEA91FC-1BB1-44C1-BDC6-EF7D5B235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076" y="4310592"/>
            <a:ext cx="4094691" cy="14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933" dirty="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Our expert team is ready to help all your legal needs</a:t>
            </a:r>
            <a:endParaRPr lang="en-ID" altLang="en-US" sz="2933" dirty="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2533" name="TextBox 14">
            <a:extLst>
              <a:ext uri="{FF2B5EF4-FFF2-40B4-BE49-F238E27FC236}">
                <a16:creationId xmlns:a16="http://schemas.microsoft.com/office/drawing/2014/main" id="{16A84B96-CDB4-4580-A661-BEC731D49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076" y="3916893"/>
            <a:ext cx="2252133" cy="36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ID" altLang="en-US" sz="1333">
                <a:solidFill>
                  <a:schemeClr val="bg1"/>
                </a:solidFill>
                <a:latin typeface="Montserrat Medium" panose="00000600000000000000" pitchFamily="50" charset="0"/>
                <a:ea typeface="Inter" pitchFamily="2" charset="0"/>
                <a:cs typeface="Open Sans" panose="020B0606030504020204" pitchFamily="34" charset="0"/>
              </a:rPr>
              <a:t>Professional </a:t>
            </a:r>
            <a:r>
              <a:rPr lang="en-ID" altLang="en-US" sz="1333">
                <a:solidFill>
                  <a:srgbClr val="D4A96C"/>
                </a:solidFill>
                <a:latin typeface="Montserrat Medium" panose="00000600000000000000" pitchFamily="50" charset="0"/>
                <a:ea typeface="Inter" pitchFamily="2" charset="0"/>
                <a:cs typeface="Open Sans" panose="020B0606030504020204" pitchFamily="34" charset="0"/>
              </a:rPr>
              <a:t>Lawyer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EF3A09-38B8-4D80-B0EB-EE52BE304443}"/>
              </a:ext>
            </a:extLst>
          </p:cNvPr>
          <p:cNvSpPr txBox="1"/>
          <p:nvPr/>
        </p:nvSpPr>
        <p:spPr>
          <a:xfrm>
            <a:off x="6823076" y="5786967"/>
            <a:ext cx="5097991" cy="6132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A75A32-5910-43C4-BC08-EF540CF0CBC1}"/>
              </a:ext>
            </a:extLst>
          </p:cNvPr>
          <p:cNvSpPr/>
          <p:nvPr/>
        </p:nvSpPr>
        <p:spPr>
          <a:xfrm>
            <a:off x="10694459" y="3109384"/>
            <a:ext cx="714375" cy="713317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pic>
        <p:nvPicPr>
          <p:cNvPr id="22536" name="Graphic 20" descr="Scales of justice with solid fill">
            <a:extLst>
              <a:ext uri="{FF2B5EF4-FFF2-40B4-BE49-F238E27FC236}">
                <a16:creationId xmlns:a16="http://schemas.microsoft.com/office/drawing/2014/main" id="{46609964-BB6A-480E-9654-5DA70EF19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217" y="3250142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FA642FA-6807-4011-B719-82FA90FE0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>
            <a:extLst>
              <a:ext uri="{FF2B5EF4-FFF2-40B4-BE49-F238E27FC236}">
                <a16:creationId xmlns:a16="http://schemas.microsoft.com/office/drawing/2014/main" id="{95EB7547-B704-47FC-B99F-75C9E1D31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1290305"/>
            <a:ext cx="4700710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933" dirty="0">
                <a:solidFill>
                  <a:srgbClr val="191514"/>
                </a:solidFill>
                <a:latin typeface="Montserrat Medium" panose="00000600000000000000" pitchFamily="2" charset="0"/>
                <a:cs typeface="Poppins SemiBold" panose="00000700000000000000" pitchFamily="2" charset="0"/>
              </a:rPr>
              <a:t>Clientake Best Service From Law Firm</a:t>
            </a:r>
            <a:endParaRPr lang="en-ID" altLang="en-US" sz="2933" dirty="0">
              <a:solidFill>
                <a:srgbClr val="191514"/>
              </a:solidFill>
              <a:latin typeface="Montserrat Medium" panose="000006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208BF7-4BF0-40D3-AE57-B41D0E0548DD}"/>
              </a:ext>
            </a:extLst>
          </p:cNvPr>
          <p:cNvSpPr txBox="1"/>
          <p:nvPr/>
        </p:nvSpPr>
        <p:spPr>
          <a:xfrm>
            <a:off x="688975" y="1000322"/>
            <a:ext cx="1548341" cy="256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67" spc="67">
                <a:solidFill>
                  <a:srgbClr val="D4A96C"/>
                </a:solidFill>
                <a:latin typeface="Montserrat" panose="02000505000000020004" pitchFamily="2" charset="0"/>
                <a:ea typeface="Open Sans SemiBold" panose="020B0706030804020204" pitchFamily="34" charset="0"/>
                <a:cs typeface="Poppins Medium" panose="00000600000000000000" pitchFamily="2" charset="0"/>
              </a:rPr>
              <a:t>OUR SERVICES</a:t>
            </a:r>
            <a:endParaRPr lang="en-ID" sz="1067" spc="67">
              <a:solidFill>
                <a:srgbClr val="D4A96C"/>
              </a:solidFill>
              <a:latin typeface="Montserrat" panose="02000505000000020004" pitchFamily="2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CC4B4-C472-4CE0-856F-52788289F441}"/>
              </a:ext>
            </a:extLst>
          </p:cNvPr>
          <p:cNvSpPr/>
          <p:nvPr/>
        </p:nvSpPr>
        <p:spPr>
          <a:xfrm>
            <a:off x="0" y="2840567"/>
            <a:ext cx="12192000" cy="4017433"/>
          </a:xfrm>
          <a:prstGeom prst="rect">
            <a:avLst/>
          </a:prstGeom>
          <a:solidFill>
            <a:srgbClr val="252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E1AB2B-9E48-4A89-806D-91C42D851045}"/>
              </a:ext>
            </a:extLst>
          </p:cNvPr>
          <p:cNvSpPr txBox="1"/>
          <p:nvPr/>
        </p:nvSpPr>
        <p:spPr>
          <a:xfrm>
            <a:off x="1498600" y="3819526"/>
            <a:ext cx="3057525" cy="890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93786E-E87A-4EDF-B04A-F11A36FCC013}"/>
              </a:ext>
            </a:extLst>
          </p:cNvPr>
          <p:cNvSpPr/>
          <p:nvPr/>
        </p:nvSpPr>
        <p:spPr>
          <a:xfrm>
            <a:off x="921809" y="3542243"/>
            <a:ext cx="373591" cy="373591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23559" name="Graphic 46" descr="Checkmark with solid fill">
            <a:extLst>
              <a:ext uri="{FF2B5EF4-FFF2-40B4-BE49-F238E27FC236}">
                <a16:creationId xmlns:a16="http://schemas.microsoft.com/office/drawing/2014/main" id="{DD68DC46-E856-4385-99DB-5195FFD3CC5F}"/>
              </a:ext>
            </a:extLst>
          </p:cNvPr>
          <p:cNvSpPr>
            <a:spLocks/>
          </p:cNvSpPr>
          <p:nvPr/>
        </p:nvSpPr>
        <p:spPr bwMode="auto">
          <a:xfrm>
            <a:off x="1016000" y="3665009"/>
            <a:ext cx="185209" cy="129117"/>
          </a:xfrm>
          <a:custGeom>
            <a:avLst/>
            <a:gdLst>
              <a:gd name="T0" fmla="*/ 253460 w 277199"/>
              <a:gd name="T1" fmla="*/ 0 h 194699"/>
              <a:gd name="T2" fmla="*/ 99520 w 277199"/>
              <a:gd name="T3" fmla="*/ 144436 h 194699"/>
              <a:gd name="T4" fmla="*/ 25556 w 277199"/>
              <a:gd name="T5" fmla="*/ 69234 h 194699"/>
              <a:gd name="T6" fmla="*/ 0 w 277199"/>
              <a:gd name="T7" fmla="*/ 93406 h 194699"/>
              <a:gd name="T8" fmla="*/ 98317 w 277199"/>
              <a:gd name="T9" fmla="*/ 193676 h 194699"/>
              <a:gd name="T10" fmla="*/ 124174 w 277199"/>
              <a:gd name="T11" fmla="*/ 169802 h 194699"/>
              <a:gd name="T12" fmla="*/ 277814 w 277199"/>
              <a:gd name="T13" fmla="*/ 25067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/>
          </a:p>
        </p:txBody>
      </p:sp>
      <p:sp>
        <p:nvSpPr>
          <p:cNvPr id="23560" name="TextBox 11">
            <a:extLst>
              <a:ext uri="{FF2B5EF4-FFF2-40B4-BE49-F238E27FC236}">
                <a16:creationId xmlns:a16="http://schemas.microsoft.com/office/drawing/2014/main" id="{4C25D605-43CA-432A-8A6E-07218D63C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3498850"/>
            <a:ext cx="2540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 dirty="0">
                <a:solidFill>
                  <a:schemeClr val="bg1"/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Family &amp; Business Law</a:t>
            </a:r>
            <a:endParaRPr lang="en-ID" altLang="en-US" sz="1333" dirty="0">
              <a:solidFill>
                <a:schemeClr val="bg1"/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2ED03C-8950-4E83-8CEE-E5BA7CA43B2F}"/>
              </a:ext>
            </a:extLst>
          </p:cNvPr>
          <p:cNvSpPr txBox="1"/>
          <p:nvPr/>
        </p:nvSpPr>
        <p:spPr>
          <a:xfrm>
            <a:off x="1498600" y="5339292"/>
            <a:ext cx="3057525" cy="890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3CEF23-B499-453A-8F61-2C4264444647}"/>
              </a:ext>
            </a:extLst>
          </p:cNvPr>
          <p:cNvSpPr/>
          <p:nvPr/>
        </p:nvSpPr>
        <p:spPr>
          <a:xfrm>
            <a:off x="921809" y="5060950"/>
            <a:ext cx="373591" cy="374650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23563" name="Graphic 46" descr="Checkmark with solid fill">
            <a:extLst>
              <a:ext uri="{FF2B5EF4-FFF2-40B4-BE49-F238E27FC236}">
                <a16:creationId xmlns:a16="http://schemas.microsoft.com/office/drawing/2014/main" id="{6C59A8D0-10BB-4766-9990-928AD5EDFFA1}"/>
              </a:ext>
            </a:extLst>
          </p:cNvPr>
          <p:cNvSpPr>
            <a:spLocks/>
          </p:cNvSpPr>
          <p:nvPr/>
        </p:nvSpPr>
        <p:spPr bwMode="auto">
          <a:xfrm>
            <a:off x="1016000" y="5183717"/>
            <a:ext cx="185209" cy="130175"/>
          </a:xfrm>
          <a:custGeom>
            <a:avLst/>
            <a:gdLst>
              <a:gd name="T0" fmla="*/ 253460 w 277199"/>
              <a:gd name="T1" fmla="*/ 0 h 194699"/>
              <a:gd name="T2" fmla="*/ 99520 w 277199"/>
              <a:gd name="T3" fmla="*/ 145621 h 194699"/>
              <a:gd name="T4" fmla="*/ 25556 w 277199"/>
              <a:gd name="T5" fmla="*/ 69802 h 194699"/>
              <a:gd name="T6" fmla="*/ 0 w 277199"/>
              <a:gd name="T7" fmla="*/ 94172 h 194699"/>
              <a:gd name="T8" fmla="*/ 98317 w 277199"/>
              <a:gd name="T9" fmla="*/ 195264 h 194699"/>
              <a:gd name="T10" fmla="*/ 124174 w 277199"/>
              <a:gd name="T11" fmla="*/ 171194 h 194699"/>
              <a:gd name="T12" fmla="*/ 277814 w 277199"/>
              <a:gd name="T13" fmla="*/ 25273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/>
          </a:p>
        </p:txBody>
      </p:sp>
      <p:sp>
        <p:nvSpPr>
          <p:cNvPr id="23564" name="TextBox 15">
            <a:extLst>
              <a:ext uri="{FF2B5EF4-FFF2-40B4-BE49-F238E27FC236}">
                <a16:creationId xmlns:a16="http://schemas.microsoft.com/office/drawing/2014/main" id="{304AAE06-F6A6-41CF-B0E3-3485FD202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5018617"/>
            <a:ext cx="2540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>
                <a:solidFill>
                  <a:schemeClr val="bg1"/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Investment Law</a:t>
            </a:r>
            <a:endParaRPr lang="en-ID" altLang="en-US" sz="1333">
              <a:solidFill>
                <a:schemeClr val="bg1"/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C07899-7666-4DCE-8F63-D2B2107CFCA3}"/>
              </a:ext>
            </a:extLst>
          </p:cNvPr>
          <p:cNvSpPr txBox="1"/>
          <p:nvPr/>
        </p:nvSpPr>
        <p:spPr>
          <a:xfrm>
            <a:off x="8445500" y="3819526"/>
            <a:ext cx="3057525" cy="890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ED7E7B-55E8-49D5-882C-0350BC74D530}"/>
              </a:ext>
            </a:extLst>
          </p:cNvPr>
          <p:cNvSpPr/>
          <p:nvPr/>
        </p:nvSpPr>
        <p:spPr>
          <a:xfrm>
            <a:off x="7868709" y="3542243"/>
            <a:ext cx="373591" cy="373591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23567" name="Graphic 46" descr="Checkmark with solid fill">
            <a:extLst>
              <a:ext uri="{FF2B5EF4-FFF2-40B4-BE49-F238E27FC236}">
                <a16:creationId xmlns:a16="http://schemas.microsoft.com/office/drawing/2014/main" id="{5318985C-4FF5-4AE9-BE80-6F1BCA064887}"/>
              </a:ext>
            </a:extLst>
          </p:cNvPr>
          <p:cNvSpPr>
            <a:spLocks/>
          </p:cNvSpPr>
          <p:nvPr/>
        </p:nvSpPr>
        <p:spPr bwMode="auto">
          <a:xfrm>
            <a:off x="7962900" y="3665009"/>
            <a:ext cx="185209" cy="129117"/>
          </a:xfrm>
          <a:custGeom>
            <a:avLst/>
            <a:gdLst>
              <a:gd name="T0" fmla="*/ 253460 w 277199"/>
              <a:gd name="T1" fmla="*/ 0 h 194699"/>
              <a:gd name="T2" fmla="*/ 99520 w 277199"/>
              <a:gd name="T3" fmla="*/ 144436 h 194699"/>
              <a:gd name="T4" fmla="*/ 25556 w 277199"/>
              <a:gd name="T5" fmla="*/ 69234 h 194699"/>
              <a:gd name="T6" fmla="*/ 0 w 277199"/>
              <a:gd name="T7" fmla="*/ 93406 h 194699"/>
              <a:gd name="T8" fmla="*/ 98317 w 277199"/>
              <a:gd name="T9" fmla="*/ 193676 h 194699"/>
              <a:gd name="T10" fmla="*/ 124174 w 277199"/>
              <a:gd name="T11" fmla="*/ 169802 h 194699"/>
              <a:gd name="T12" fmla="*/ 277814 w 277199"/>
              <a:gd name="T13" fmla="*/ 25067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/>
          </a:p>
        </p:txBody>
      </p:sp>
      <p:sp>
        <p:nvSpPr>
          <p:cNvPr id="23568" name="TextBox 21">
            <a:extLst>
              <a:ext uri="{FF2B5EF4-FFF2-40B4-BE49-F238E27FC236}">
                <a16:creationId xmlns:a16="http://schemas.microsoft.com/office/drawing/2014/main" id="{66B953EA-A12A-48E9-8C22-F4A6DA8E1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0" y="3498850"/>
            <a:ext cx="2540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 dirty="0">
                <a:solidFill>
                  <a:schemeClr val="bg1"/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Industrial Cases</a:t>
            </a:r>
            <a:endParaRPr lang="en-ID" altLang="en-US" sz="1333" dirty="0">
              <a:solidFill>
                <a:schemeClr val="bg1"/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7D21AB-1F5D-4130-818B-A628FFD9ED3C}"/>
              </a:ext>
            </a:extLst>
          </p:cNvPr>
          <p:cNvSpPr txBox="1"/>
          <p:nvPr/>
        </p:nvSpPr>
        <p:spPr>
          <a:xfrm>
            <a:off x="8445500" y="5339292"/>
            <a:ext cx="3057525" cy="890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8A6160-28D9-452E-80EF-5B783C3AAABA}"/>
              </a:ext>
            </a:extLst>
          </p:cNvPr>
          <p:cNvSpPr/>
          <p:nvPr/>
        </p:nvSpPr>
        <p:spPr>
          <a:xfrm>
            <a:off x="7868709" y="5060950"/>
            <a:ext cx="373591" cy="374650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23571" name="Graphic 46" descr="Checkmark with solid fill">
            <a:extLst>
              <a:ext uri="{FF2B5EF4-FFF2-40B4-BE49-F238E27FC236}">
                <a16:creationId xmlns:a16="http://schemas.microsoft.com/office/drawing/2014/main" id="{7A185270-5D94-42D9-BB90-C001D4906F27}"/>
              </a:ext>
            </a:extLst>
          </p:cNvPr>
          <p:cNvSpPr>
            <a:spLocks/>
          </p:cNvSpPr>
          <p:nvPr/>
        </p:nvSpPr>
        <p:spPr bwMode="auto">
          <a:xfrm>
            <a:off x="7962900" y="5183717"/>
            <a:ext cx="185209" cy="130175"/>
          </a:xfrm>
          <a:custGeom>
            <a:avLst/>
            <a:gdLst>
              <a:gd name="T0" fmla="*/ 253460 w 277199"/>
              <a:gd name="T1" fmla="*/ 0 h 194699"/>
              <a:gd name="T2" fmla="*/ 99520 w 277199"/>
              <a:gd name="T3" fmla="*/ 145621 h 194699"/>
              <a:gd name="T4" fmla="*/ 25556 w 277199"/>
              <a:gd name="T5" fmla="*/ 69802 h 194699"/>
              <a:gd name="T6" fmla="*/ 0 w 277199"/>
              <a:gd name="T7" fmla="*/ 94172 h 194699"/>
              <a:gd name="T8" fmla="*/ 98317 w 277199"/>
              <a:gd name="T9" fmla="*/ 195264 h 194699"/>
              <a:gd name="T10" fmla="*/ 124174 w 277199"/>
              <a:gd name="T11" fmla="*/ 171194 h 194699"/>
              <a:gd name="T12" fmla="*/ 277814 w 277199"/>
              <a:gd name="T13" fmla="*/ 25273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/>
          </a:p>
        </p:txBody>
      </p:sp>
      <p:sp>
        <p:nvSpPr>
          <p:cNvPr id="23572" name="TextBox 25">
            <a:extLst>
              <a:ext uri="{FF2B5EF4-FFF2-40B4-BE49-F238E27FC236}">
                <a16:creationId xmlns:a16="http://schemas.microsoft.com/office/drawing/2014/main" id="{CD13B855-F12D-4007-9B4A-473614ADA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0" y="5018617"/>
            <a:ext cx="2540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>
                <a:solidFill>
                  <a:schemeClr val="bg1"/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Legal Solution</a:t>
            </a:r>
            <a:endParaRPr lang="en-ID" altLang="en-US" sz="1333">
              <a:solidFill>
                <a:schemeClr val="bg1"/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F74146-2DEC-4EF2-B88E-8486EA451866}"/>
              </a:ext>
            </a:extLst>
          </p:cNvPr>
          <p:cNvSpPr txBox="1"/>
          <p:nvPr/>
        </p:nvSpPr>
        <p:spPr>
          <a:xfrm>
            <a:off x="6136217" y="1534966"/>
            <a:ext cx="4700710" cy="89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rhoncus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imperdiet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lobortis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maximus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pic>
        <p:nvPicPr>
          <p:cNvPr id="23574" name="Graphic 42" descr="Scales of justice with solid fill">
            <a:extLst>
              <a:ext uri="{FF2B5EF4-FFF2-40B4-BE49-F238E27FC236}">
                <a16:creationId xmlns:a16="http://schemas.microsoft.com/office/drawing/2014/main" id="{F8EBB232-CE09-4B0D-AF74-85C80ADC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862" y="1019009"/>
            <a:ext cx="43285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TextBox 43">
            <a:extLst>
              <a:ext uri="{FF2B5EF4-FFF2-40B4-BE49-F238E27FC236}">
                <a16:creationId xmlns:a16="http://schemas.microsoft.com/office/drawing/2014/main" id="{B4FE827B-EFAE-4B4B-8851-7441A3903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2371" y="1205664"/>
            <a:ext cx="254105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 dirty="0">
                <a:solidFill>
                  <a:srgbClr val="191514"/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Family &amp; Business Law</a:t>
            </a:r>
            <a:endParaRPr lang="en-ID" altLang="en-US" sz="1333" dirty="0">
              <a:solidFill>
                <a:srgbClr val="191514"/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DF509C9-DEED-48DC-B075-4F0A18F2AD4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0" r="21260"/>
          <a:stretch>
            <a:fillRect/>
          </a:stretch>
        </p:blipFill>
        <p:spPr>
          <a:xfrm>
            <a:off x="5260975" y="3881438"/>
            <a:ext cx="1670050" cy="1936750"/>
          </a:xfr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30CF8B8E-629E-4B0A-96AF-53DCFA0FE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5A6BE969-8FE1-426C-ABCD-56FC5DDA4F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151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" panose="00000500000000000000" pitchFamily="50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F988CF2-0469-4C94-A025-00DDFE767DD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>
          <a:xfrm>
            <a:off x="0" y="0"/>
            <a:ext cx="12192000" cy="6858000"/>
          </a:xfrm>
          <a:ln>
            <a:noFill/>
          </a:ln>
        </p:spPr>
      </p:pic>
      <p:sp>
        <p:nvSpPr>
          <p:cNvPr id="24580" name="TextBox 1">
            <a:extLst>
              <a:ext uri="{FF2B5EF4-FFF2-40B4-BE49-F238E27FC236}">
                <a16:creationId xmlns:a16="http://schemas.microsoft.com/office/drawing/2014/main" id="{75CA2BAF-0037-413D-8D6F-C8E4493D4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5301" y="992354"/>
            <a:ext cx="4781399" cy="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933" dirty="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Clientake Best Service</a:t>
            </a:r>
            <a:endParaRPr lang="en-ID" altLang="en-US" sz="2933" dirty="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8336B1-4ECB-410B-9583-27891D21E155}"/>
              </a:ext>
            </a:extLst>
          </p:cNvPr>
          <p:cNvSpPr txBox="1"/>
          <p:nvPr/>
        </p:nvSpPr>
        <p:spPr>
          <a:xfrm>
            <a:off x="5321300" y="703429"/>
            <a:ext cx="1549400" cy="256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67" spc="67">
                <a:solidFill>
                  <a:srgbClr val="D4A96C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OUR SERVICES</a:t>
            </a:r>
            <a:endParaRPr lang="en-ID" sz="1067" spc="67">
              <a:solidFill>
                <a:srgbClr val="D4A96C"/>
              </a:solidFill>
              <a:latin typeface="Montserrat Medium" panose="000006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BF57D5-BEE7-4AF3-8E23-908451E91DF1}"/>
              </a:ext>
            </a:extLst>
          </p:cNvPr>
          <p:cNvSpPr txBox="1"/>
          <p:nvPr/>
        </p:nvSpPr>
        <p:spPr>
          <a:xfrm>
            <a:off x="1490133" y="2596092"/>
            <a:ext cx="2540000" cy="6132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7EFD4B-9505-4F38-8BEB-6AFE899ABEA0}"/>
              </a:ext>
            </a:extLst>
          </p:cNvPr>
          <p:cNvSpPr/>
          <p:nvPr/>
        </p:nvSpPr>
        <p:spPr>
          <a:xfrm>
            <a:off x="913342" y="2373843"/>
            <a:ext cx="374650" cy="373591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" panose="00000500000000000000" pitchFamily="50" charset="0"/>
            </a:endParaRPr>
          </a:p>
        </p:txBody>
      </p:sp>
      <p:sp>
        <p:nvSpPr>
          <p:cNvPr id="24584" name="Graphic 46" descr="Checkmark with solid fill">
            <a:extLst>
              <a:ext uri="{FF2B5EF4-FFF2-40B4-BE49-F238E27FC236}">
                <a16:creationId xmlns:a16="http://schemas.microsoft.com/office/drawing/2014/main" id="{C3698BD5-9675-4554-94CE-60590CFFAD76}"/>
              </a:ext>
            </a:extLst>
          </p:cNvPr>
          <p:cNvSpPr>
            <a:spLocks/>
          </p:cNvSpPr>
          <p:nvPr/>
        </p:nvSpPr>
        <p:spPr bwMode="auto">
          <a:xfrm>
            <a:off x="1007534" y="2496609"/>
            <a:ext cx="185209" cy="129117"/>
          </a:xfrm>
          <a:custGeom>
            <a:avLst/>
            <a:gdLst>
              <a:gd name="T0" fmla="*/ 253460 w 277199"/>
              <a:gd name="T1" fmla="*/ 0 h 194699"/>
              <a:gd name="T2" fmla="*/ 99520 w 277199"/>
              <a:gd name="T3" fmla="*/ 144436 h 194699"/>
              <a:gd name="T4" fmla="*/ 25556 w 277199"/>
              <a:gd name="T5" fmla="*/ 69234 h 194699"/>
              <a:gd name="T6" fmla="*/ 0 w 277199"/>
              <a:gd name="T7" fmla="*/ 93406 h 194699"/>
              <a:gd name="T8" fmla="*/ 98317 w 277199"/>
              <a:gd name="T9" fmla="*/ 193676 h 194699"/>
              <a:gd name="T10" fmla="*/ 124174 w 277199"/>
              <a:gd name="T11" fmla="*/ 169802 h 194699"/>
              <a:gd name="T12" fmla="*/ 277814 w 277199"/>
              <a:gd name="T13" fmla="*/ 25067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>
              <a:latin typeface="Montserrat" panose="00000500000000000000" pitchFamily="50" charset="0"/>
            </a:endParaRPr>
          </a:p>
        </p:txBody>
      </p:sp>
      <p:sp>
        <p:nvSpPr>
          <p:cNvPr id="24585" name="TextBox 10">
            <a:extLst>
              <a:ext uri="{FF2B5EF4-FFF2-40B4-BE49-F238E27FC236}">
                <a16:creationId xmlns:a16="http://schemas.microsoft.com/office/drawing/2014/main" id="{A19C168C-443E-4022-B005-7191F7A06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133" y="2331509"/>
            <a:ext cx="254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Business Law</a:t>
            </a:r>
            <a:endParaRPr lang="en-ID" altLang="en-US" sz="1400" dirty="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5182C2-8A02-49DB-BF10-919EF85B9B47}"/>
              </a:ext>
            </a:extLst>
          </p:cNvPr>
          <p:cNvSpPr txBox="1"/>
          <p:nvPr/>
        </p:nvSpPr>
        <p:spPr>
          <a:xfrm>
            <a:off x="1490133" y="3994150"/>
            <a:ext cx="2540000" cy="6132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062515-4441-437B-9E48-402380628BA0}"/>
              </a:ext>
            </a:extLst>
          </p:cNvPr>
          <p:cNvSpPr/>
          <p:nvPr/>
        </p:nvSpPr>
        <p:spPr>
          <a:xfrm>
            <a:off x="913342" y="3771900"/>
            <a:ext cx="374650" cy="373592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" panose="00000500000000000000" pitchFamily="50" charset="0"/>
            </a:endParaRPr>
          </a:p>
        </p:txBody>
      </p:sp>
      <p:sp>
        <p:nvSpPr>
          <p:cNvPr id="24588" name="Graphic 46" descr="Checkmark with solid fill">
            <a:extLst>
              <a:ext uri="{FF2B5EF4-FFF2-40B4-BE49-F238E27FC236}">
                <a16:creationId xmlns:a16="http://schemas.microsoft.com/office/drawing/2014/main" id="{3021E932-9FCB-43A3-8169-CE5552A2CB61}"/>
              </a:ext>
            </a:extLst>
          </p:cNvPr>
          <p:cNvSpPr>
            <a:spLocks/>
          </p:cNvSpPr>
          <p:nvPr/>
        </p:nvSpPr>
        <p:spPr bwMode="auto">
          <a:xfrm>
            <a:off x="1007534" y="3894667"/>
            <a:ext cx="185209" cy="129117"/>
          </a:xfrm>
          <a:custGeom>
            <a:avLst/>
            <a:gdLst>
              <a:gd name="T0" fmla="*/ 253460 w 277199"/>
              <a:gd name="T1" fmla="*/ 0 h 194699"/>
              <a:gd name="T2" fmla="*/ 99520 w 277199"/>
              <a:gd name="T3" fmla="*/ 144436 h 194699"/>
              <a:gd name="T4" fmla="*/ 25556 w 277199"/>
              <a:gd name="T5" fmla="*/ 69234 h 194699"/>
              <a:gd name="T6" fmla="*/ 0 w 277199"/>
              <a:gd name="T7" fmla="*/ 93406 h 194699"/>
              <a:gd name="T8" fmla="*/ 98317 w 277199"/>
              <a:gd name="T9" fmla="*/ 193676 h 194699"/>
              <a:gd name="T10" fmla="*/ 124174 w 277199"/>
              <a:gd name="T11" fmla="*/ 169802 h 194699"/>
              <a:gd name="T12" fmla="*/ 277814 w 277199"/>
              <a:gd name="T13" fmla="*/ 25067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>
              <a:latin typeface="Montserrat" panose="00000500000000000000" pitchFamily="50" charset="0"/>
            </a:endParaRPr>
          </a:p>
        </p:txBody>
      </p:sp>
      <p:sp>
        <p:nvSpPr>
          <p:cNvPr id="24589" name="TextBox 14">
            <a:extLst>
              <a:ext uri="{FF2B5EF4-FFF2-40B4-BE49-F238E27FC236}">
                <a16:creationId xmlns:a16="http://schemas.microsoft.com/office/drawing/2014/main" id="{D7CACC1D-721A-4E80-A4CE-45DF8FF6E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133" y="3728509"/>
            <a:ext cx="254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Real Estate Law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480A67-036B-4387-BDF9-45689D91D109}"/>
              </a:ext>
            </a:extLst>
          </p:cNvPr>
          <p:cNvSpPr txBox="1"/>
          <p:nvPr/>
        </p:nvSpPr>
        <p:spPr>
          <a:xfrm>
            <a:off x="1490133" y="5558367"/>
            <a:ext cx="2540000" cy="6132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AB6D03-DE20-4A96-A094-A2F0D4CB13B0}"/>
              </a:ext>
            </a:extLst>
          </p:cNvPr>
          <p:cNvSpPr/>
          <p:nvPr/>
        </p:nvSpPr>
        <p:spPr>
          <a:xfrm>
            <a:off x="913342" y="5336117"/>
            <a:ext cx="374650" cy="374650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" panose="00000500000000000000" pitchFamily="50" charset="0"/>
            </a:endParaRPr>
          </a:p>
        </p:txBody>
      </p:sp>
      <p:sp>
        <p:nvSpPr>
          <p:cNvPr id="24592" name="Graphic 46" descr="Checkmark with solid fill">
            <a:extLst>
              <a:ext uri="{FF2B5EF4-FFF2-40B4-BE49-F238E27FC236}">
                <a16:creationId xmlns:a16="http://schemas.microsoft.com/office/drawing/2014/main" id="{038925E7-B76C-4316-AFBF-EB8465FAC8DA}"/>
              </a:ext>
            </a:extLst>
          </p:cNvPr>
          <p:cNvSpPr>
            <a:spLocks/>
          </p:cNvSpPr>
          <p:nvPr/>
        </p:nvSpPr>
        <p:spPr bwMode="auto">
          <a:xfrm>
            <a:off x="1007534" y="5458884"/>
            <a:ext cx="185209" cy="130175"/>
          </a:xfrm>
          <a:custGeom>
            <a:avLst/>
            <a:gdLst>
              <a:gd name="T0" fmla="*/ 253460 w 277199"/>
              <a:gd name="T1" fmla="*/ 0 h 194699"/>
              <a:gd name="T2" fmla="*/ 99520 w 277199"/>
              <a:gd name="T3" fmla="*/ 145621 h 194699"/>
              <a:gd name="T4" fmla="*/ 25556 w 277199"/>
              <a:gd name="T5" fmla="*/ 69802 h 194699"/>
              <a:gd name="T6" fmla="*/ 0 w 277199"/>
              <a:gd name="T7" fmla="*/ 94172 h 194699"/>
              <a:gd name="T8" fmla="*/ 98317 w 277199"/>
              <a:gd name="T9" fmla="*/ 195264 h 194699"/>
              <a:gd name="T10" fmla="*/ 124174 w 277199"/>
              <a:gd name="T11" fmla="*/ 171194 h 194699"/>
              <a:gd name="T12" fmla="*/ 277814 w 277199"/>
              <a:gd name="T13" fmla="*/ 25273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>
              <a:latin typeface="Montserrat" panose="00000500000000000000" pitchFamily="50" charset="0"/>
            </a:endParaRPr>
          </a:p>
        </p:txBody>
      </p:sp>
      <p:sp>
        <p:nvSpPr>
          <p:cNvPr id="24593" name="TextBox 22">
            <a:extLst>
              <a:ext uri="{FF2B5EF4-FFF2-40B4-BE49-F238E27FC236}">
                <a16:creationId xmlns:a16="http://schemas.microsoft.com/office/drawing/2014/main" id="{A6D7ECBF-26B5-4269-BF26-1BC7F4192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133" y="5293783"/>
            <a:ext cx="254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Family Law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06CFC79-6CC3-482E-8EC8-B75E3156179F}"/>
              </a:ext>
            </a:extLst>
          </p:cNvPr>
          <p:cNvSpPr txBox="1"/>
          <p:nvPr/>
        </p:nvSpPr>
        <p:spPr>
          <a:xfrm>
            <a:off x="5113867" y="2596092"/>
            <a:ext cx="2541059" cy="6132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AC1EA04-E99C-40C6-AC02-ABFCDA9BC11B}"/>
              </a:ext>
            </a:extLst>
          </p:cNvPr>
          <p:cNvSpPr/>
          <p:nvPr/>
        </p:nvSpPr>
        <p:spPr>
          <a:xfrm>
            <a:off x="4537076" y="2373843"/>
            <a:ext cx="374650" cy="373591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" panose="00000500000000000000" pitchFamily="50" charset="0"/>
            </a:endParaRPr>
          </a:p>
        </p:txBody>
      </p:sp>
      <p:sp>
        <p:nvSpPr>
          <p:cNvPr id="24596" name="Graphic 46" descr="Checkmark with solid fill">
            <a:extLst>
              <a:ext uri="{FF2B5EF4-FFF2-40B4-BE49-F238E27FC236}">
                <a16:creationId xmlns:a16="http://schemas.microsoft.com/office/drawing/2014/main" id="{79E9DA43-8CA9-4A7A-9718-9876919DB39C}"/>
              </a:ext>
            </a:extLst>
          </p:cNvPr>
          <p:cNvSpPr>
            <a:spLocks/>
          </p:cNvSpPr>
          <p:nvPr/>
        </p:nvSpPr>
        <p:spPr bwMode="auto">
          <a:xfrm>
            <a:off x="4632325" y="2496609"/>
            <a:ext cx="185208" cy="129117"/>
          </a:xfrm>
          <a:custGeom>
            <a:avLst/>
            <a:gdLst>
              <a:gd name="T0" fmla="*/ 253459 w 277199"/>
              <a:gd name="T1" fmla="*/ 0 h 194699"/>
              <a:gd name="T2" fmla="*/ 99520 w 277199"/>
              <a:gd name="T3" fmla="*/ 144436 h 194699"/>
              <a:gd name="T4" fmla="*/ 25556 w 277199"/>
              <a:gd name="T5" fmla="*/ 69234 h 194699"/>
              <a:gd name="T6" fmla="*/ 0 w 277199"/>
              <a:gd name="T7" fmla="*/ 93406 h 194699"/>
              <a:gd name="T8" fmla="*/ 98317 w 277199"/>
              <a:gd name="T9" fmla="*/ 193676 h 194699"/>
              <a:gd name="T10" fmla="*/ 124174 w 277199"/>
              <a:gd name="T11" fmla="*/ 169802 h 194699"/>
              <a:gd name="T12" fmla="*/ 277813 w 277199"/>
              <a:gd name="T13" fmla="*/ 25067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>
              <a:latin typeface="Montserrat" panose="00000500000000000000" pitchFamily="50" charset="0"/>
            </a:endParaRPr>
          </a:p>
        </p:txBody>
      </p:sp>
      <p:sp>
        <p:nvSpPr>
          <p:cNvPr id="24597" name="TextBox 67">
            <a:extLst>
              <a:ext uri="{FF2B5EF4-FFF2-40B4-BE49-F238E27FC236}">
                <a16:creationId xmlns:a16="http://schemas.microsoft.com/office/drawing/2014/main" id="{EB05B6C4-8F98-40D3-8E5C-3FFBE9AF6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867" y="2331509"/>
            <a:ext cx="25410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Education Law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464C532-7F1C-4B7C-98C8-069D5DAABB74}"/>
              </a:ext>
            </a:extLst>
          </p:cNvPr>
          <p:cNvSpPr txBox="1"/>
          <p:nvPr/>
        </p:nvSpPr>
        <p:spPr>
          <a:xfrm>
            <a:off x="5113867" y="3994150"/>
            <a:ext cx="2541059" cy="6132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B4BC628-A27E-44CE-AADE-26FD735D2CB0}"/>
              </a:ext>
            </a:extLst>
          </p:cNvPr>
          <p:cNvSpPr/>
          <p:nvPr/>
        </p:nvSpPr>
        <p:spPr>
          <a:xfrm>
            <a:off x="4537076" y="3771900"/>
            <a:ext cx="374650" cy="373592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" panose="00000500000000000000" pitchFamily="50" charset="0"/>
            </a:endParaRPr>
          </a:p>
        </p:txBody>
      </p:sp>
      <p:sp>
        <p:nvSpPr>
          <p:cNvPr id="24600" name="Graphic 46" descr="Checkmark with solid fill">
            <a:extLst>
              <a:ext uri="{FF2B5EF4-FFF2-40B4-BE49-F238E27FC236}">
                <a16:creationId xmlns:a16="http://schemas.microsoft.com/office/drawing/2014/main" id="{5F7AC061-3CB6-48B6-8378-5816B5DC8345}"/>
              </a:ext>
            </a:extLst>
          </p:cNvPr>
          <p:cNvSpPr>
            <a:spLocks/>
          </p:cNvSpPr>
          <p:nvPr/>
        </p:nvSpPr>
        <p:spPr bwMode="auto">
          <a:xfrm>
            <a:off x="4632325" y="3894667"/>
            <a:ext cx="185208" cy="129117"/>
          </a:xfrm>
          <a:custGeom>
            <a:avLst/>
            <a:gdLst>
              <a:gd name="T0" fmla="*/ 253459 w 277199"/>
              <a:gd name="T1" fmla="*/ 0 h 194699"/>
              <a:gd name="T2" fmla="*/ 99520 w 277199"/>
              <a:gd name="T3" fmla="*/ 144436 h 194699"/>
              <a:gd name="T4" fmla="*/ 25556 w 277199"/>
              <a:gd name="T5" fmla="*/ 69234 h 194699"/>
              <a:gd name="T6" fmla="*/ 0 w 277199"/>
              <a:gd name="T7" fmla="*/ 93406 h 194699"/>
              <a:gd name="T8" fmla="*/ 98317 w 277199"/>
              <a:gd name="T9" fmla="*/ 193676 h 194699"/>
              <a:gd name="T10" fmla="*/ 124174 w 277199"/>
              <a:gd name="T11" fmla="*/ 169802 h 194699"/>
              <a:gd name="T12" fmla="*/ 277813 w 277199"/>
              <a:gd name="T13" fmla="*/ 25067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>
              <a:latin typeface="Montserrat" panose="00000500000000000000" pitchFamily="50" charset="0"/>
            </a:endParaRPr>
          </a:p>
        </p:txBody>
      </p:sp>
      <p:sp>
        <p:nvSpPr>
          <p:cNvPr id="24601" name="TextBox 71">
            <a:extLst>
              <a:ext uri="{FF2B5EF4-FFF2-40B4-BE49-F238E27FC236}">
                <a16:creationId xmlns:a16="http://schemas.microsoft.com/office/drawing/2014/main" id="{259F36AE-98CE-4677-9C16-4AF85D73E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867" y="3728509"/>
            <a:ext cx="25410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Criminal Law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4109F86-A1F0-438D-89D8-393C5E5CCE44}"/>
              </a:ext>
            </a:extLst>
          </p:cNvPr>
          <p:cNvSpPr txBox="1"/>
          <p:nvPr/>
        </p:nvSpPr>
        <p:spPr>
          <a:xfrm>
            <a:off x="5113867" y="5558367"/>
            <a:ext cx="2541059" cy="6132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4F2299B-D83B-4E9F-933A-D2E56258FB2A}"/>
              </a:ext>
            </a:extLst>
          </p:cNvPr>
          <p:cNvSpPr/>
          <p:nvPr/>
        </p:nvSpPr>
        <p:spPr>
          <a:xfrm>
            <a:off x="4537076" y="5336117"/>
            <a:ext cx="374650" cy="374650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" panose="00000500000000000000" pitchFamily="50" charset="0"/>
            </a:endParaRPr>
          </a:p>
        </p:txBody>
      </p:sp>
      <p:sp>
        <p:nvSpPr>
          <p:cNvPr id="24604" name="Graphic 46" descr="Checkmark with solid fill">
            <a:extLst>
              <a:ext uri="{FF2B5EF4-FFF2-40B4-BE49-F238E27FC236}">
                <a16:creationId xmlns:a16="http://schemas.microsoft.com/office/drawing/2014/main" id="{8ED3B120-4F2B-4EA4-BF75-B873623BBCCF}"/>
              </a:ext>
            </a:extLst>
          </p:cNvPr>
          <p:cNvSpPr>
            <a:spLocks/>
          </p:cNvSpPr>
          <p:nvPr/>
        </p:nvSpPr>
        <p:spPr bwMode="auto">
          <a:xfrm>
            <a:off x="4632325" y="5458884"/>
            <a:ext cx="185208" cy="130175"/>
          </a:xfrm>
          <a:custGeom>
            <a:avLst/>
            <a:gdLst>
              <a:gd name="T0" fmla="*/ 253459 w 277199"/>
              <a:gd name="T1" fmla="*/ 0 h 194699"/>
              <a:gd name="T2" fmla="*/ 99520 w 277199"/>
              <a:gd name="T3" fmla="*/ 145621 h 194699"/>
              <a:gd name="T4" fmla="*/ 25556 w 277199"/>
              <a:gd name="T5" fmla="*/ 69802 h 194699"/>
              <a:gd name="T6" fmla="*/ 0 w 277199"/>
              <a:gd name="T7" fmla="*/ 94172 h 194699"/>
              <a:gd name="T8" fmla="*/ 98317 w 277199"/>
              <a:gd name="T9" fmla="*/ 195264 h 194699"/>
              <a:gd name="T10" fmla="*/ 124174 w 277199"/>
              <a:gd name="T11" fmla="*/ 171194 h 194699"/>
              <a:gd name="T12" fmla="*/ 277813 w 277199"/>
              <a:gd name="T13" fmla="*/ 25273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>
              <a:latin typeface="Montserrat" panose="00000500000000000000" pitchFamily="50" charset="0"/>
            </a:endParaRPr>
          </a:p>
        </p:txBody>
      </p:sp>
      <p:sp>
        <p:nvSpPr>
          <p:cNvPr id="24605" name="TextBox 75">
            <a:extLst>
              <a:ext uri="{FF2B5EF4-FFF2-40B4-BE49-F238E27FC236}">
                <a16:creationId xmlns:a16="http://schemas.microsoft.com/office/drawing/2014/main" id="{E01F6843-C310-4DC3-8AB2-03C232525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867" y="5293783"/>
            <a:ext cx="25410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Investment Law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8E3F44F-5247-4307-BD6C-07B7369B7150}"/>
              </a:ext>
            </a:extLst>
          </p:cNvPr>
          <p:cNvSpPr txBox="1"/>
          <p:nvPr/>
        </p:nvSpPr>
        <p:spPr>
          <a:xfrm>
            <a:off x="8738659" y="2596092"/>
            <a:ext cx="2540000" cy="6132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8F9350C-F2AF-4D54-BFE6-AA7B6F317813}"/>
              </a:ext>
            </a:extLst>
          </p:cNvPr>
          <p:cNvSpPr/>
          <p:nvPr/>
        </p:nvSpPr>
        <p:spPr>
          <a:xfrm>
            <a:off x="8161867" y="2373843"/>
            <a:ext cx="374650" cy="373591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" panose="00000500000000000000" pitchFamily="50" charset="0"/>
            </a:endParaRPr>
          </a:p>
        </p:txBody>
      </p:sp>
      <p:sp>
        <p:nvSpPr>
          <p:cNvPr id="24608" name="Graphic 46" descr="Checkmark with solid fill">
            <a:extLst>
              <a:ext uri="{FF2B5EF4-FFF2-40B4-BE49-F238E27FC236}">
                <a16:creationId xmlns:a16="http://schemas.microsoft.com/office/drawing/2014/main" id="{21AB25D9-6C07-4875-A9C9-39690ECE6AC3}"/>
              </a:ext>
            </a:extLst>
          </p:cNvPr>
          <p:cNvSpPr>
            <a:spLocks/>
          </p:cNvSpPr>
          <p:nvPr/>
        </p:nvSpPr>
        <p:spPr bwMode="auto">
          <a:xfrm>
            <a:off x="8256059" y="2496609"/>
            <a:ext cx="185208" cy="129117"/>
          </a:xfrm>
          <a:custGeom>
            <a:avLst/>
            <a:gdLst>
              <a:gd name="T0" fmla="*/ 253459 w 277199"/>
              <a:gd name="T1" fmla="*/ 0 h 194699"/>
              <a:gd name="T2" fmla="*/ 99520 w 277199"/>
              <a:gd name="T3" fmla="*/ 144436 h 194699"/>
              <a:gd name="T4" fmla="*/ 25556 w 277199"/>
              <a:gd name="T5" fmla="*/ 69234 h 194699"/>
              <a:gd name="T6" fmla="*/ 0 w 277199"/>
              <a:gd name="T7" fmla="*/ 93406 h 194699"/>
              <a:gd name="T8" fmla="*/ 98317 w 277199"/>
              <a:gd name="T9" fmla="*/ 193676 h 194699"/>
              <a:gd name="T10" fmla="*/ 124174 w 277199"/>
              <a:gd name="T11" fmla="*/ 169802 h 194699"/>
              <a:gd name="T12" fmla="*/ 277813 w 277199"/>
              <a:gd name="T13" fmla="*/ 25067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>
              <a:latin typeface="Montserrat" panose="00000500000000000000" pitchFamily="50" charset="0"/>
            </a:endParaRPr>
          </a:p>
        </p:txBody>
      </p:sp>
      <p:sp>
        <p:nvSpPr>
          <p:cNvPr id="24609" name="TextBox 80">
            <a:extLst>
              <a:ext uri="{FF2B5EF4-FFF2-40B4-BE49-F238E27FC236}">
                <a16:creationId xmlns:a16="http://schemas.microsoft.com/office/drawing/2014/main" id="{BC99D868-94B5-4982-9AFB-5C03E4680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8659" y="2331509"/>
            <a:ext cx="254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Legal Protection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2C56638-F716-4239-B5FE-512D397D614B}"/>
              </a:ext>
            </a:extLst>
          </p:cNvPr>
          <p:cNvSpPr txBox="1"/>
          <p:nvPr/>
        </p:nvSpPr>
        <p:spPr>
          <a:xfrm>
            <a:off x="8738659" y="3994150"/>
            <a:ext cx="2540000" cy="6132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A38ABA6-1CD8-4397-8FD3-860923E86AA0}"/>
              </a:ext>
            </a:extLst>
          </p:cNvPr>
          <p:cNvSpPr/>
          <p:nvPr/>
        </p:nvSpPr>
        <p:spPr>
          <a:xfrm>
            <a:off x="8161867" y="3771900"/>
            <a:ext cx="374650" cy="373592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" panose="00000500000000000000" pitchFamily="50" charset="0"/>
            </a:endParaRPr>
          </a:p>
        </p:txBody>
      </p:sp>
      <p:sp>
        <p:nvSpPr>
          <p:cNvPr id="24612" name="Graphic 46" descr="Checkmark with solid fill">
            <a:extLst>
              <a:ext uri="{FF2B5EF4-FFF2-40B4-BE49-F238E27FC236}">
                <a16:creationId xmlns:a16="http://schemas.microsoft.com/office/drawing/2014/main" id="{B35E02DF-621D-4053-9972-4DA592CEDCE5}"/>
              </a:ext>
            </a:extLst>
          </p:cNvPr>
          <p:cNvSpPr>
            <a:spLocks/>
          </p:cNvSpPr>
          <p:nvPr/>
        </p:nvSpPr>
        <p:spPr bwMode="auto">
          <a:xfrm>
            <a:off x="8256059" y="3894667"/>
            <a:ext cx="185208" cy="129117"/>
          </a:xfrm>
          <a:custGeom>
            <a:avLst/>
            <a:gdLst>
              <a:gd name="T0" fmla="*/ 253459 w 277199"/>
              <a:gd name="T1" fmla="*/ 0 h 194699"/>
              <a:gd name="T2" fmla="*/ 99520 w 277199"/>
              <a:gd name="T3" fmla="*/ 144436 h 194699"/>
              <a:gd name="T4" fmla="*/ 25556 w 277199"/>
              <a:gd name="T5" fmla="*/ 69234 h 194699"/>
              <a:gd name="T6" fmla="*/ 0 w 277199"/>
              <a:gd name="T7" fmla="*/ 93406 h 194699"/>
              <a:gd name="T8" fmla="*/ 98317 w 277199"/>
              <a:gd name="T9" fmla="*/ 193676 h 194699"/>
              <a:gd name="T10" fmla="*/ 124174 w 277199"/>
              <a:gd name="T11" fmla="*/ 169802 h 194699"/>
              <a:gd name="T12" fmla="*/ 277813 w 277199"/>
              <a:gd name="T13" fmla="*/ 25067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>
              <a:latin typeface="Montserrat" panose="00000500000000000000" pitchFamily="50" charset="0"/>
            </a:endParaRPr>
          </a:p>
        </p:txBody>
      </p:sp>
      <p:sp>
        <p:nvSpPr>
          <p:cNvPr id="24613" name="TextBox 84">
            <a:extLst>
              <a:ext uri="{FF2B5EF4-FFF2-40B4-BE49-F238E27FC236}">
                <a16:creationId xmlns:a16="http://schemas.microsoft.com/office/drawing/2014/main" id="{9A4D7BF3-0799-4182-9CAB-6487C39C6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8659" y="3728509"/>
            <a:ext cx="254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Law Consultant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A59909C-FEEB-464E-9446-A714971EE203}"/>
              </a:ext>
            </a:extLst>
          </p:cNvPr>
          <p:cNvSpPr txBox="1"/>
          <p:nvPr/>
        </p:nvSpPr>
        <p:spPr>
          <a:xfrm>
            <a:off x="8738659" y="5558367"/>
            <a:ext cx="2540000" cy="6132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8BB6DE6-7CE9-4C49-B332-E712D6AB0721}"/>
              </a:ext>
            </a:extLst>
          </p:cNvPr>
          <p:cNvSpPr/>
          <p:nvPr/>
        </p:nvSpPr>
        <p:spPr>
          <a:xfrm>
            <a:off x="8161867" y="5336117"/>
            <a:ext cx="374650" cy="374650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" panose="00000500000000000000" pitchFamily="50" charset="0"/>
            </a:endParaRPr>
          </a:p>
        </p:txBody>
      </p:sp>
      <p:sp>
        <p:nvSpPr>
          <p:cNvPr id="24616" name="Graphic 46" descr="Checkmark with solid fill">
            <a:extLst>
              <a:ext uri="{FF2B5EF4-FFF2-40B4-BE49-F238E27FC236}">
                <a16:creationId xmlns:a16="http://schemas.microsoft.com/office/drawing/2014/main" id="{F9A8C743-20D5-49DD-A207-1D716534E697}"/>
              </a:ext>
            </a:extLst>
          </p:cNvPr>
          <p:cNvSpPr>
            <a:spLocks/>
          </p:cNvSpPr>
          <p:nvPr/>
        </p:nvSpPr>
        <p:spPr bwMode="auto">
          <a:xfrm>
            <a:off x="8256059" y="5458884"/>
            <a:ext cx="185208" cy="130175"/>
          </a:xfrm>
          <a:custGeom>
            <a:avLst/>
            <a:gdLst>
              <a:gd name="T0" fmla="*/ 253459 w 277199"/>
              <a:gd name="T1" fmla="*/ 0 h 194699"/>
              <a:gd name="T2" fmla="*/ 99520 w 277199"/>
              <a:gd name="T3" fmla="*/ 145621 h 194699"/>
              <a:gd name="T4" fmla="*/ 25556 w 277199"/>
              <a:gd name="T5" fmla="*/ 69802 h 194699"/>
              <a:gd name="T6" fmla="*/ 0 w 277199"/>
              <a:gd name="T7" fmla="*/ 94172 h 194699"/>
              <a:gd name="T8" fmla="*/ 98317 w 277199"/>
              <a:gd name="T9" fmla="*/ 195264 h 194699"/>
              <a:gd name="T10" fmla="*/ 124174 w 277199"/>
              <a:gd name="T11" fmla="*/ 171194 h 194699"/>
              <a:gd name="T12" fmla="*/ 277813 w 277199"/>
              <a:gd name="T13" fmla="*/ 25273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>
              <a:latin typeface="Montserrat" panose="00000500000000000000" pitchFamily="50" charset="0"/>
            </a:endParaRPr>
          </a:p>
        </p:txBody>
      </p:sp>
      <p:sp>
        <p:nvSpPr>
          <p:cNvPr id="24617" name="TextBox 88">
            <a:extLst>
              <a:ext uri="{FF2B5EF4-FFF2-40B4-BE49-F238E27FC236}">
                <a16:creationId xmlns:a16="http://schemas.microsoft.com/office/drawing/2014/main" id="{3FE615CD-AFE4-4C9D-A965-C420EFEFD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8659" y="5293783"/>
            <a:ext cx="254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Legal Solutions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CFE7969-6FE2-4540-A6D1-DA031DC4E18E}"/>
              </a:ext>
            </a:extLst>
          </p:cNvPr>
          <p:cNvSpPr/>
          <p:nvPr/>
        </p:nvSpPr>
        <p:spPr>
          <a:xfrm>
            <a:off x="609600" y="2008717"/>
            <a:ext cx="3420533" cy="1420283"/>
          </a:xfrm>
          <a:prstGeom prst="rect">
            <a:avLst/>
          </a:prstGeom>
          <a:noFill/>
          <a:ln w="19050">
            <a:solidFill>
              <a:srgbClr val="D4A9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" panose="00000500000000000000" pitchFamily="50" charset="0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DB2BAAF8-C507-40C2-A85E-B541D5E67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>
            <a:extLst>
              <a:ext uri="{FF2B5EF4-FFF2-40B4-BE49-F238E27FC236}">
                <a16:creationId xmlns:a16="http://schemas.microsoft.com/office/drawing/2014/main" id="{E05A7F28-2969-44CA-8EA7-C0ADF5CAE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63" y="1293190"/>
            <a:ext cx="49217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Clientake Best Service</a:t>
            </a:r>
            <a:endParaRPr lang="en-ID" altLang="en-US" sz="32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6444B0-553C-4A05-8605-282B09D787F7}"/>
              </a:ext>
            </a:extLst>
          </p:cNvPr>
          <p:cNvSpPr txBox="1"/>
          <p:nvPr/>
        </p:nvSpPr>
        <p:spPr>
          <a:xfrm>
            <a:off x="622663" y="1004265"/>
            <a:ext cx="1549400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spc="67">
                <a:solidFill>
                  <a:srgbClr val="D4A96C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OUR SERVICES</a:t>
            </a:r>
            <a:endParaRPr lang="en-ID" sz="1100" spc="67">
              <a:solidFill>
                <a:srgbClr val="D4A96C"/>
              </a:solidFill>
              <a:latin typeface="Montserrat Medium" panose="000006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D4B4B0B-7462-4EC8-B81A-B7607315BCC0}"/>
              </a:ext>
            </a:extLst>
          </p:cNvPr>
          <p:cNvSpPr/>
          <p:nvPr/>
        </p:nvSpPr>
        <p:spPr>
          <a:xfrm>
            <a:off x="609600" y="5328709"/>
            <a:ext cx="2410883" cy="644525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4C3032F-551D-4923-96A3-4DE7B207EAF0}"/>
              </a:ext>
            </a:extLst>
          </p:cNvPr>
          <p:cNvSpPr/>
          <p:nvPr/>
        </p:nvSpPr>
        <p:spPr>
          <a:xfrm>
            <a:off x="3582459" y="2917826"/>
            <a:ext cx="2410883" cy="644525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16EC5BB-0DC5-412D-B3C3-EFF333D22B41}"/>
              </a:ext>
            </a:extLst>
          </p:cNvPr>
          <p:cNvSpPr/>
          <p:nvPr/>
        </p:nvSpPr>
        <p:spPr>
          <a:xfrm>
            <a:off x="9171517" y="2917826"/>
            <a:ext cx="2410883" cy="644525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9CE5FC3-8F48-4BC6-BE11-608BF1DF22B2}"/>
              </a:ext>
            </a:extLst>
          </p:cNvPr>
          <p:cNvSpPr/>
          <p:nvPr/>
        </p:nvSpPr>
        <p:spPr>
          <a:xfrm>
            <a:off x="6376941" y="5326592"/>
            <a:ext cx="2410883" cy="644525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/>
          </a:p>
        </p:txBody>
      </p:sp>
      <p:sp>
        <p:nvSpPr>
          <p:cNvPr id="25608" name="TextBox 19">
            <a:extLst>
              <a:ext uri="{FF2B5EF4-FFF2-40B4-BE49-F238E27FC236}">
                <a16:creationId xmlns:a16="http://schemas.microsoft.com/office/drawing/2014/main" id="{3A23D696-EBF0-4930-BD7F-C0EEE8AEF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66" y="5517092"/>
            <a:ext cx="2012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Business Law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5609" name="TextBox 20">
            <a:extLst>
              <a:ext uri="{FF2B5EF4-FFF2-40B4-BE49-F238E27FC236}">
                <a16:creationId xmlns:a16="http://schemas.microsoft.com/office/drawing/2014/main" id="{43438331-9DE6-4A55-BC76-2FC72BEDD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425" y="3107267"/>
            <a:ext cx="2012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Capital Markets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5610" name="TextBox 21">
            <a:extLst>
              <a:ext uri="{FF2B5EF4-FFF2-40B4-BE49-F238E27FC236}">
                <a16:creationId xmlns:a16="http://schemas.microsoft.com/office/drawing/2014/main" id="{5D844302-72CE-4468-9FA9-637619EB8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907" y="5514975"/>
            <a:ext cx="2012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Law Consultant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5611" name="TextBox 22">
            <a:extLst>
              <a:ext uri="{FF2B5EF4-FFF2-40B4-BE49-F238E27FC236}">
                <a16:creationId xmlns:a16="http://schemas.microsoft.com/office/drawing/2014/main" id="{1018B7E2-3727-4FFD-AD76-0F6B810E3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483" y="3107267"/>
            <a:ext cx="2012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Legal Solution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78A5C2-C490-4806-9680-E002AC71F42A}"/>
              </a:ext>
            </a:extLst>
          </p:cNvPr>
          <p:cNvSpPr txBox="1"/>
          <p:nvPr/>
        </p:nvSpPr>
        <p:spPr>
          <a:xfrm>
            <a:off x="6096000" y="1013039"/>
            <a:ext cx="5623983" cy="10232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rhoncus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at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imperdiet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lobortis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maximus at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544A582A-50F7-4EF5-8D0A-890C458720D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4" r="23854"/>
          <a:stretch>
            <a:fillRect/>
          </a:stretch>
        </p:blipFill>
        <p:spPr>
          <a:xfrm>
            <a:off x="6376988" y="2271713"/>
            <a:ext cx="2411412" cy="3054350"/>
          </a:xfr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174D53B2-4D53-4A62-ADED-8149162E4B8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r="16670"/>
          <a:stretch>
            <a:fillRect/>
          </a:stretch>
        </p:blipFill>
        <p:spPr>
          <a:xfrm>
            <a:off x="9170988" y="3562350"/>
            <a:ext cx="2411412" cy="2411413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04F8D03A-3D30-4581-80DD-A0FE55EB067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3" r="23683"/>
          <a:stretch>
            <a:fillRect/>
          </a:stretch>
        </p:blipFill>
        <p:spPr>
          <a:xfrm>
            <a:off x="609600" y="2271713"/>
            <a:ext cx="2411413" cy="3054350"/>
          </a:xfrm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B97BD0BD-98B3-4142-A49C-4E8A25665FC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689"/>
          <a:stretch>
            <a:fillRect/>
          </a:stretch>
        </p:blipFill>
        <p:spPr>
          <a:xfrm>
            <a:off x="3582988" y="3562350"/>
            <a:ext cx="2409825" cy="2411413"/>
          </a:xfr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9252B107-6B3C-4F29-82F6-A8403D318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A08508E-3187-4D3D-BE90-EA6E3F76AB8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0" b="4520"/>
          <a:stretch/>
        </p:blipFill>
        <p:spPr bwMode="auto">
          <a:xfrm>
            <a:off x="900545" y="990600"/>
            <a:ext cx="4118263" cy="49945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5ADB773-3858-4136-8B3D-9A04576C80BD}"/>
              </a:ext>
            </a:extLst>
          </p:cNvPr>
          <p:cNvSpPr/>
          <p:nvPr/>
        </p:nvSpPr>
        <p:spPr>
          <a:xfrm>
            <a:off x="0" y="5167842"/>
            <a:ext cx="12192000" cy="1690158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ID" sz="1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9427B7-7639-49E5-90D1-870F7B91B01E}"/>
              </a:ext>
            </a:extLst>
          </p:cNvPr>
          <p:cNvSpPr/>
          <p:nvPr/>
        </p:nvSpPr>
        <p:spPr>
          <a:xfrm>
            <a:off x="900114" y="990600"/>
            <a:ext cx="4117974" cy="4177242"/>
          </a:xfrm>
          <a:prstGeom prst="rect">
            <a:avLst/>
          </a:prstGeom>
          <a:solidFill>
            <a:srgbClr val="19151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03FAF7-0FC8-4308-8FB2-35471C3A9A0C}"/>
              </a:ext>
            </a:extLst>
          </p:cNvPr>
          <p:cNvGrpSpPr/>
          <p:nvPr/>
        </p:nvGrpSpPr>
        <p:grpSpPr>
          <a:xfrm>
            <a:off x="1218142" y="2419878"/>
            <a:ext cx="3482975" cy="1237740"/>
            <a:chOff x="1218142" y="2845859"/>
            <a:chExt cx="3482975" cy="12377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9FD70DA-CA9A-40DE-B1F0-D814C77CC1EB}"/>
                </a:ext>
              </a:extLst>
            </p:cNvPr>
            <p:cNvSpPr txBox="1"/>
            <p:nvPr/>
          </p:nvSpPr>
          <p:spPr>
            <a:xfrm>
              <a:off x="2185459" y="2845859"/>
              <a:ext cx="1548341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spc="67">
                  <a:solidFill>
                    <a:srgbClr val="D4A96C"/>
                  </a:solidFill>
                  <a:latin typeface="Montserrat Medium" panose="00000600000000000000" pitchFamily="50" charset="0"/>
                  <a:ea typeface="Open Sans SemiBold" panose="020B0706030804020204" pitchFamily="34" charset="0"/>
                  <a:cs typeface="Poppins Medium" panose="00000600000000000000" pitchFamily="2" charset="0"/>
                </a:rPr>
                <a:t>OUR SERVICES</a:t>
              </a:r>
              <a:endParaRPr lang="en-ID" sz="1200" spc="67">
                <a:solidFill>
                  <a:srgbClr val="D4A96C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endParaRPr>
            </a:p>
          </p:txBody>
        </p:sp>
        <p:sp>
          <p:nvSpPr>
            <p:cNvPr id="26629" name="TextBox 1">
              <a:extLst>
                <a:ext uri="{FF2B5EF4-FFF2-40B4-BE49-F238E27FC236}">
                  <a16:creationId xmlns:a16="http://schemas.microsoft.com/office/drawing/2014/main" id="{0DCB0629-2FC4-41F4-86A6-33B3EADEB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8142" y="3129492"/>
              <a:ext cx="348297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dirty="0">
                  <a:solidFill>
                    <a:schemeClr val="bg1"/>
                  </a:solidFill>
                  <a:latin typeface="Montserrat Medium" panose="00000600000000000000" pitchFamily="50" charset="0"/>
                  <a:cs typeface="Poppins SemiBold" panose="00000700000000000000" pitchFamily="2" charset="0"/>
                </a:rPr>
                <a:t>Best Service For Legal Case</a:t>
              </a:r>
              <a:endParaRPr lang="en-ID" altLang="en-US" sz="2800" dirty="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endParaRPr>
            </a:p>
          </p:txBody>
        </p:sp>
      </p:grpSp>
      <p:sp>
        <p:nvSpPr>
          <p:cNvPr id="26630" name="TextBox 38">
            <a:extLst>
              <a:ext uri="{FF2B5EF4-FFF2-40B4-BE49-F238E27FC236}">
                <a16:creationId xmlns:a16="http://schemas.microsoft.com/office/drawing/2014/main" id="{6984172A-AF56-450C-BD89-FE66254C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1034" y="5524501"/>
            <a:ext cx="4695825" cy="7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1400" dirty="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True public safety requires a collaboration between law enforcement and the community.</a:t>
            </a:r>
            <a:endParaRPr lang="en-ID" altLang="en-US" sz="1400" dirty="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grpSp>
        <p:nvGrpSpPr>
          <p:cNvPr id="58" name="Graphic 52" descr="Gavel outline">
            <a:extLst>
              <a:ext uri="{FF2B5EF4-FFF2-40B4-BE49-F238E27FC236}">
                <a16:creationId xmlns:a16="http://schemas.microsoft.com/office/drawing/2014/main" id="{FD071C45-675E-4FAF-94C8-0E3EAE7FD690}"/>
              </a:ext>
            </a:extLst>
          </p:cNvPr>
          <p:cNvGrpSpPr/>
          <p:nvPr/>
        </p:nvGrpSpPr>
        <p:grpSpPr>
          <a:xfrm>
            <a:off x="11203168" y="5510741"/>
            <a:ext cx="1214486" cy="1224780"/>
            <a:chOff x="16804751" y="8266111"/>
            <a:chExt cx="1821729" cy="1837170"/>
          </a:xfrm>
          <a:solidFill>
            <a:schemeClr val="bg1">
              <a:alpha val="8000"/>
            </a:schemeClr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B9204DF-798C-4838-8E1C-22B02F0E8683}"/>
                </a:ext>
              </a:extLst>
            </p:cNvPr>
            <p:cNvSpPr/>
            <p:nvPr/>
          </p:nvSpPr>
          <p:spPr>
            <a:xfrm>
              <a:off x="17080326" y="8266111"/>
              <a:ext cx="1546153" cy="1546153"/>
            </a:xfrm>
            <a:custGeom>
              <a:avLst/>
              <a:gdLst>
                <a:gd name="connsiteX0" fmla="*/ 1104209 w 1546153"/>
                <a:gd name="connsiteY0" fmla="*/ 568352 h 1546153"/>
                <a:gd name="connsiteX1" fmla="*/ 1201638 w 1546153"/>
                <a:gd name="connsiteY1" fmla="*/ 568361 h 1546153"/>
                <a:gd name="connsiteX2" fmla="*/ 1201647 w 1546153"/>
                <a:gd name="connsiteY2" fmla="*/ 568352 h 1546153"/>
                <a:gd name="connsiteX3" fmla="*/ 1299087 w 1546153"/>
                <a:gd name="connsiteY3" fmla="*/ 470913 h 1546153"/>
                <a:gd name="connsiteX4" fmla="*/ 828174 w 1546153"/>
                <a:gd name="connsiteY4" fmla="*/ 0 h 1546153"/>
                <a:gd name="connsiteX5" fmla="*/ 730735 w 1546153"/>
                <a:gd name="connsiteY5" fmla="*/ 97439 h 1546153"/>
                <a:gd name="connsiteX6" fmla="*/ 730735 w 1546153"/>
                <a:gd name="connsiteY6" fmla="*/ 194855 h 1546153"/>
                <a:gd name="connsiteX7" fmla="*/ 194855 w 1546153"/>
                <a:gd name="connsiteY7" fmla="*/ 730735 h 1546153"/>
                <a:gd name="connsiteX8" fmla="*/ 97439 w 1546153"/>
                <a:gd name="connsiteY8" fmla="*/ 730735 h 1546153"/>
                <a:gd name="connsiteX9" fmla="*/ 0 w 1546153"/>
                <a:gd name="connsiteY9" fmla="*/ 828174 h 1546153"/>
                <a:gd name="connsiteX10" fmla="*/ 470913 w 1546153"/>
                <a:gd name="connsiteY10" fmla="*/ 1299087 h 1546153"/>
                <a:gd name="connsiteX11" fmla="*/ 568352 w 1546153"/>
                <a:gd name="connsiteY11" fmla="*/ 1201648 h 1546153"/>
                <a:gd name="connsiteX12" fmla="*/ 568361 w 1546153"/>
                <a:gd name="connsiteY12" fmla="*/ 1104218 h 1546153"/>
                <a:gd name="connsiteX13" fmla="*/ 568352 w 1546153"/>
                <a:gd name="connsiteY13" fmla="*/ 1104209 h 1546153"/>
                <a:gd name="connsiteX14" fmla="*/ 771336 w 1546153"/>
                <a:gd name="connsiteY14" fmla="*/ 901247 h 1546153"/>
                <a:gd name="connsiteX15" fmla="*/ 1390004 w 1546153"/>
                <a:gd name="connsiteY15" fmla="*/ 1519914 h 1546153"/>
                <a:gd name="connsiteX16" fmla="*/ 1516663 w 1546153"/>
                <a:gd name="connsiteY16" fmla="*/ 1519928 h 1546153"/>
                <a:gd name="connsiteX17" fmla="*/ 1516676 w 1546153"/>
                <a:gd name="connsiteY17" fmla="*/ 1519914 h 1546153"/>
                <a:gd name="connsiteX18" fmla="*/ 1519914 w 1546153"/>
                <a:gd name="connsiteY18" fmla="*/ 1516676 h 1546153"/>
                <a:gd name="connsiteX19" fmla="*/ 1519928 w 1546153"/>
                <a:gd name="connsiteY19" fmla="*/ 1390017 h 1546153"/>
                <a:gd name="connsiteX20" fmla="*/ 1519914 w 1546153"/>
                <a:gd name="connsiteY20" fmla="*/ 1390004 h 1546153"/>
                <a:gd name="connsiteX21" fmla="*/ 901224 w 1546153"/>
                <a:gd name="connsiteY21" fmla="*/ 771336 h 1546153"/>
                <a:gd name="connsiteX22" fmla="*/ 763207 w 1546153"/>
                <a:gd name="connsiteY22" fmla="*/ 129911 h 1546153"/>
                <a:gd name="connsiteX23" fmla="*/ 828174 w 1546153"/>
                <a:gd name="connsiteY23" fmla="*/ 64944 h 1546153"/>
                <a:gd name="connsiteX24" fmla="*/ 1234120 w 1546153"/>
                <a:gd name="connsiteY24" fmla="*/ 470913 h 1546153"/>
                <a:gd name="connsiteX25" fmla="*/ 1169176 w 1546153"/>
                <a:gd name="connsiteY25" fmla="*/ 535857 h 1546153"/>
                <a:gd name="connsiteX26" fmla="*/ 1136699 w 1546153"/>
                <a:gd name="connsiteY26" fmla="*/ 535875 h 1546153"/>
                <a:gd name="connsiteX27" fmla="*/ 1136681 w 1546153"/>
                <a:gd name="connsiteY27" fmla="*/ 535857 h 1546153"/>
                <a:gd name="connsiteX28" fmla="*/ 1104209 w 1546153"/>
                <a:gd name="connsiteY28" fmla="*/ 503385 h 1546153"/>
                <a:gd name="connsiteX29" fmla="*/ 1104209 w 1546153"/>
                <a:gd name="connsiteY29" fmla="*/ 503385 h 1546153"/>
                <a:gd name="connsiteX30" fmla="*/ 779443 w 1546153"/>
                <a:gd name="connsiteY30" fmla="*/ 178619 h 1546153"/>
                <a:gd name="connsiteX31" fmla="*/ 779443 w 1546153"/>
                <a:gd name="connsiteY31" fmla="*/ 178619 h 1546153"/>
                <a:gd name="connsiteX32" fmla="*/ 763207 w 1546153"/>
                <a:gd name="connsiteY32" fmla="*/ 162383 h 1546153"/>
                <a:gd name="connsiteX33" fmla="*/ 763207 w 1546153"/>
                <a:gd name="connsiteY33" fmla="*/ 129911 h 1546153"/>
                <a:gd name="connsiteX34" fmla="*/ 535857 w 1546153"/>
                <a:gd name="connsiteY34" fmla="*/ 1169176 h 1546153"/>
                <a:gd name="connsiteX35" fmla="*/ 470913 w 1546153"/>
                <a:gd name="connsiteY35" fmla="*/ 1234120 h 1546153"/>
                <a:gd name="connsiteX36" fmla="*/ 64944 w 1546153"/>
                <a:gd name="connsiteY36" fmla="*/ 828174 h 1546153"/>
                <a:gd name="connsiteX37" fmla="*/ 129911 w 1546153"/>
                <a:gd name="connsiteY37" fmla="*/ 763207 h 1546153"/>
                <a:gd name="connsiteX38" fmla="*/ 162383 w 1546153"/>
                <a:gd name="connsiteY38" fmla="*/ 763207 h 1546153"/>
                <a:gd name="connsiteX39" fmla="*/ 194855 w 1546153"/>
                <a:gd name="connsiteY39" fmla="*/ 795679 h 1546153"/>
                <a:gd name="connsiteX40" fmla="*/ 194855 w 1546153"/>
                <a:gd name="connsiteY40" fmla="*/ 795679 h 1546153"/>
                <a:gd name="connsiteX41" fmla="*/ 503408 w 1546153"/>
                <a:gd name="connsiteY41" fmla="*/ 1104209 h 1546153"/>
                <a:gd name="connsiteX42" fmla="*/ 503408 w 1546153"/>
                <a:gd name="connsiteY42" fmla="*/ 1104209 h 1546153"/>
                <a:gd name="connsiteX43" fmla="*/ 535880 w 1546153"/>
                <a:gd name="connsiteY43" fmla="*/ 1136750 h 1546153"/>
                <a:gd name="connsiteX44" fmla="*/ 535880 w 1546153"/>
                <a:gd name="connsiteY44" fmla="*/ 1169176 h 1546153"/>
                <a:gd name="connsiteX45" fmla="*/ 535857 w 1546153"/>
                <a:gd name="connsiteY45" fmla="*/ 1071737 h 1546153"/>
                <a:gd name="connsiteX46" fmla="*/ 227350 w 1546153"/>
                <a:gd name="connsiteY46" fmla="*/ 763207 h 1546153"/>
                <a:gd name="connsiteX47" fmla="*/ 763207 w 1546153"/>
                <a:gd name="connsiteY47" fmla="*/ 227350 h 1546153"/>
                <a:gd name="connsiteX48" fmla="*/ 763207 w 1546153"/>
                <a:gd name="connsiteY48" fmla="*/ 227350 h 1546153"/>
                <a:gd name="connsiteX49" fmla="*/ 1071737 w 1546153"/>
                <a:gd name="connsiteY49" fmla="*/ 535857 h 1546153"/>
                <a:gd name="connsiteX50" fmla="*/ 1487443 w 1546153"/>
                <a:gd name="connsiteY50" fmla="*/ 1422498 h 1546153"/>
                <a:gd name="connsiteX51" fmla="*/ 1487466 w 1546153"/>
                <a:gd name="connsiteY51" fmla="*/ 1484204 h 1546153"/>
                <a:gd name="connsiteX52" fmla="*/ 1487443 w 1546153"/>
                <a:gd name="connsiteY52" fmla="*/ 1484227 h 1546153"/>
                <a:gd name="connsiteX53" fmla="*/ 1484227 w 1546153"/>
                <a:gd name="connsiteY53" fmla="*/ 1487443 h 1546153"/>
                <a:gd name="connsiteX54" fmla="*/ 1422521 w 1546153"/>
                <a:gd name="connsiteY54" fmla="*/ 1487443 h 1546153"/>
                <a:gd name="connsiteX55" fmla="*/ 803762 w 1546153"/>
                <a:gd name="connsiteY55" fmla="*/ 868752 h 1546153"/>
                <a:gd name="connsiteX56" fmla="*/ 868752 w 1546153"/>
                <a:gd name="connsiteY56" fmla="*/ 803762 h 15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546153" h="1546153">
                  <a:moveTo>
                    <a:pt x="1104209" y="568352"/>
                  </a:moveTo>
                  <a:cubicBezTo>
                    <a:pt x="1131112" y="595259"/>
                    <a:pt x="1174733" y="595262"/>
                    <a:pt x="1201638" y="568361"/>
                  </a:cubicBezTo>
                  <a:cubicBezTo>
                    <a:pt x="1201643" y="568356"/>
                    <a:pt x="1201645" y="568354"/>
                    <a:pt x="1201647" y="568352"/>
                  </a:cubicBezTo>
                  <a:lnTo>
                    <a:pt x="1299087" y="470913"/>
                  </a:lnTo>
                  <a:lnTo>
                    <a:pt x="828174" y="0"/>
                  </a:lnTo>
                  <a:lnTo>
                    <a:pt x="730735" y="97439"/>
                  </a:lnTo>
                  <a:cubicBezTo>
                    <a:pt x="703841" y="124342"/>
                    <a:pt x="703841" y="167952"/>
                    <a:pt x="730735" y="194855"/>
                  </a:cubicBezTo>
                  <a:lnTo>
                    <a:pt x="194855" y="730735"/>
                  </a:lnTo>
                  <a:cubicBezTo>
                    <a:pt x="167952" y="703841"/>
                    <a:pt x="124342" y="703841"/>
                    <a:pt x="97439" y="730735"/>
                  </a:cubicBezTo>
                  <a:lnTo>
                    <a:pt x="0" y="828174"/>
                  </a:lnTo>
                  <a:lnTo>
                    <a:pt x="470913" y="1299087"/>
                  </a:lnTo>
                  <a:lnTo>
                    <a:pt x="568352" y="1201648"/>
                  </a:lnTo>
                  <a:cubicBezTo>
                    <a:pt x="595259" y="1174744"/>
                    <a:pt x="595262" y="1131123"/>
                    <a:pt x="568361" y="1104218"/>
                  </a:cubicBezTo>
                  <a:cubicBezTo>
                    <a:pt x="568356" y="1104213"/>
                    <a:pt x="568354" y="1104211"/>
                    <a:pt x="568352" y="1104209"/>
                  </a:cubicBezTo>
                  <a:lnTo>
                    <a:pt x="771336" y="901247"/>
                  </a:lnTo>
                  <a:lnTo>
                    <a:pt x="1390004" y="1519914"/>
                  </a:lnTo>
                  <a:cubicBezTo>
                    <a:pt x="1424976" y="1554894"/>
                    <a:pt x="1481683" y="1554901"/>
                    <a:pt x="1516663" y="1519928"/>
                  </a:cubicBezTo>
                  <a:cubicBezTo>
                    <a:pt x="1516667" y="1519924"/>
                    <a:pt x="1516672" y="1519919"/>
                    <a:pt x="1516676" y="1519914"/>
                  </a:cubicBezTo>
                  <a:lnTo>
                    <a:pt x="1519914" y="1516676"/>
                  </a:lnTo>
                  <a:cubicBezTo>
                    <a:pt x="1554894" y="1481704"/>
                    <a:pt x="1554901" y="1424997"/>
                    <a:pt x="1519928" y="1390017"/>
                  </a:cubicBezTo>
                  <a:cubicBezTo>
                    <a:pt x="1519924" y="1390013"/>
                    <a:pt x="1519919" y="1390008"/>
                    <a:pt x="1519914" y="1390004"/>
                  </a:cubicBezTo>
                  <a:lnTo>
                    <a:pt x="901224" y="771336"/>
                  </a:lnTo>
                  <a:close/>
                  <a:moveTo>
                    <a:pt x="763207" y="129911"/>
                  </a:moveTo>
                  <a:lnTo>
                    <a:pt x="828174" y="64944"/>
                  </a:lnTo>
                  <a:lnTo>
                    <a:pt x="1234120" y="470913"/>
                  </a:lnTo>
                  <a:lnTo>
                    <a:pt x="1169176" y="535857"/>
                  </a:lnTo>
                  <a:cubicBezTo>
                    <a:pt x="1160212" y="544829"/>
                    <a:pt x="1145671" y="544838"/>
                    <a:pt x="1136699" y="535875"/>
                  </a:cubicBezTo>
                  <a:cubicBezTo>
                    <a:pt x="1136692" y="535868"/>
                    <a:pt x="1136687" y="535864"/>
                    <a:pt x="1136681" y="535857"/>
                  </a:cubicBezTo>
                  <a:lnTo>
                    <a:pt x="1104209" y="503385"/>
                  </a:lnTo>
                  <a:lnTo>
                    <a:pt x="1104209" y="503385"/>
                  </a:lnTo>
                  <a:lnTo>
                    <a:pt x="779443" y="178619"/>
                  </a:lnTo>
                  <a:lnTo>
                    <a:pt x="779443" y="178619"/>
                  </a:lnTo>
                  <a:lnTo>
                    <a:pt x="763207" y="162383"/>
                  </a:lnTo>
                  <a:cubicBezTo>
                    <a:pt x="754241" y="153415"/>
                    <a:pt x="754241" y="138879"/>
                    <a:pt x="763207" y="129911"/>
                  </a:cubicBezTo>
                  <a:close/>
                  <a:moveTo>
                    <a:pt x="535857" y="1169176"/>
                  </a:moveTo>
                  <a:lnTo>
                    <a:pt x="470913" y="1234120"/>
                  </a:lnTo>
                  <a:lnTo>
                    <a:pt x="64944" y="828174"/>
                  </a:lnTo>
                  <a:lnTo>
                    <a:pt x="129911" y="763207"/>
                  </a:lnTo>
                  <a:cubicBezTo>
                    <a:pt x="138879" y="754241"/>
                    <a:pt x="153415" y="754241"/>
                    <a:pt x="162383" y="763207"/>
                  </a:cubicBezTo>
                  <a:lnTo>
                    <a:pt x="194855" y="795679"/>
                  </a:lnTo>
                  <a:lnTo>
                    <a:pt x="194855" y="795679"/>
                  </a:lnTo>
                  <a:lnTo>
                    <a:pt x="503408" y="1104209"/>
                  </a:lnTo>
                  <a:lnTo>
                    <a:pt x="503408" y="1104209"/>
                  </a:lnTo>
                  <a:lnTo>
                    <a:pt x="535880" y="1136750"/>
                  </a:lnTo>
                  <a:cubicBezTo>
                    <a:pt x="544813" y="1145713"/>
                    <a:pt x="544813" y="1160213"/>
                    <a:pt x="535880" y="1169176"/>
                  </a:cubicBezTo>
                  <a:close/>
                  <a:moveTo>
                    <a:pt x="535857" y="1071737"/>
                  </a:moveTo>
                  <a:lnTo>
                    <a:pt x="227350" y="763207"/>
                  </a:lnTo>
                  <a:lnTo>
                    <a:pt x="763207" y="227350"/>
                  </a:lnTo>
                  <a:lnTo>
                    <a:pt x="763207" y="227350"/>
                  </a:lnTo>
                  <a:lnTo>
                    <a:pt x="1071737" y="535857"/>
                  </a:lnTo>
                  <a:close/>
                  <a:moveTo>
                    <a:pt x="1487443" y="1422498"/>
                  </a:moveTo>
                  <a:cubicBezTo>
                    <a:pt x="1504489" y="1439531"/>
                    <a:pt x="1504498" y="1467158"/>
                    <a:pt x="1487466" y="1484204"/>
                  </a:cubicBezTo>
                  <a:cubicBezTo>
                    <a:pt x="1487458" y="1484211"/>
                    <a:pt x="1487449" y="1484221"/>
                    <a:pt x="1487443" y="1484227"/>
                  </a:cubicBezTo>
                  <a:lnTo>
                    <a:pt x="1484227" y="1487443"/>
                  </a:lnTo>
                  <a:cubicBezTo>
                    <a:pt x="1467188" y="1504482"/>
                    <a:pt x="1439561" y="1504482"/>
                    <a:pt x="1422521" y="1487443"/>
                  </a:cubicBezTo>
                  <a:lnTo>
                    <a:pt x="803762" y="868752"/>
                  </a:lnTo>
                  <a:lnTo>
                    <a:pt x="868752" y="803762"/>
                  </a:lnTo>
                  <a:close/>
                </a:path>
              </a:pathLst>
            </a:custGeom>
            <a:grpFill/>
            <a:ln w="22920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ID" sz="1400">
                <a:latin typeface="Montserrat Medium" panose="00000600000000000000" pitchFamily="50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C99471D-1536-43A2-8641-D145BC9F8F87}"/>
                </a:ext>
              </a:extLst>
            </p:cNvPr>
            <p:cNvSpPr/>
            <p:nvPr/>
          </p:nvSpPr>
          <p:spPr>
            <a:xfrm>
              <a:off x="16804751" y="9804741"/>
              <a:ext cx="918585" cy="298540"/>
            </a:xfrm>
            <a:custGeom>
              <a:avLst/>
              <a:gdLst>
                <a:gd name="connsiteX0" fmla="*/ 89562 w 918585"/>
                <a:gd name="connsiteY0" fmla="*/ 298540 h 298540"/>
                <a:gd name="connsiteX1" fmla="*/ 829023 w 918585"/>
                <a:gd name="connsiteY1" fmla="*/ 298540 h 298540"/>
                <a:gd name="connsiteX2" fmla="*/ 918585 w 918585"/>
                <a:gd name="connsiteY2" fmla="*/ 208978 h 298540"/>
                <a:gd name="connsiteX3" fmla="*/ 918585 w 918585"/>
                <a:gd name="connsiteY3" fmla="*/ 204385 h 298540"/>
                <a:gd name="connsiteX4" fmla="*/ 829023 w 918585"/>
                <a:gd name="connsiteY4" fmla="*/ 114823 h 298540"/>
                <a:gd name="connsiteX5" fmla="*/ 780798 w 918585"/>
                <a:gd name="connsiteY5" fmla="*/ 114823 h 298540"/>
                <a:gd name="connsiteX6" fmla="*/ 780798 w 918585"/>
                <a:gd name="connsiteY6" fmla="*/ 0 h 298540"/>
                <a:gd name="connsiteX7" fmla="*/ 137788 w 918585"/>
                <a:gd name="connsiteY7" fmla="*/ 0 h 298540"/>
                <a:gd name="connsiteX8" fmla="*/ 137788 w 918585"/>
                <a:gd name="connsiteY8" fmla="*/ 114823 h 298540"/>
                <a:gd name="connsiteX9" fmla="*/ 89562 w 918585"/>
                <a:gd name="connsiteY9" fmla="*/ 114823 h 298540"/>
                <a:gd name="connsiteX10" fmla="*/ 0 w 918585"/>
                <a:gd name="connsiteY10" fmla="*/ 204385 h 298540"/>
                <a:gd name="connsiteX11" fmla="*/ 0 w 918585"/>
                <a:gd name="connsiteY11" fmla="*/ 208978 h 298540"/>
                <a:gd name="connsiteX12" fmla="*/ 89562 w 918585"/>
                <a:gd name="connsiteY12" fmla="*/ 298540 h 298540"/>
                <a:gd name="connsiteX13" fmla="*/ 183717 w 918585"/>
                <a:gd name="connsiteY13" fmla="*/ 45929 h 298540"/>
                <a:gd name="connsiteX14" fmla="*/ 734868 w 918585"/>
                <a:gd name="connsiteY14" fmla="*/ 45929 h 298540"/>
                <a:gd name="connsiteX15" fmla="*/ 734868 w 918585"/>
                <a:gd name="connsiteY15" fmla="*/ 114823 h 298540"/>
                <a:gd name="connsiteX16" fmla="*/ 183717 w 918585"/>
                <a:gd name="connsiteY16" fmla="*/ 114823 h 298540"/>
                <a:gd name="connsiteX17" fmla="*/ 45929 w 918585"/>
                <a:gd name="connsiteY17" fmla="*/ 204385 h 298540"/>
                <a:gd name="connsiteX18" fmla="*/ 89562 w 918585"/>
                <a:gd name="connsiteY18" fmla="*/ 160752 h 298540"/>
                <a:gd name="connsiteX19" fmla="*/ 829023 w 918585"/>
                <a:gd name="connsiteY19" fmla="*/ 160752 h 298540"/>
                <a:gd name="connsiteX20" fmla="*/ 872656 w 918585"/>
                <a:gd name="connsiteY20" fmla="*/ 204385 h 298540"/>
                <a:gd name="connsiteX21" fmla="*/ 872656 w 918585"/>
                <a:gd name="connsiteY21" fmla="*/ 208978 h 298540"/>
                <a:gd name="connsiteX22" fmla="*/ 829023 w 918585"/>
                <a:gd name="connsiteY22" fmla="*/ 252611 h 298540"/>
                <a:gd name="connsiteX23" fmla="*/ 89562 w 918585"/>
                <a:gd name="connsiteY23" fmla="*/ 252611 h 298540"/>
                <a:gd name="connsiteX24" fmla="*/ 45929 w 918585"/>
                <a:gd name="connsiteY24" fmla="*/ 208978 h 29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18585" h="298540">
                  <a:moveTo>
                    <a:pt x="89562" y="298540"/>
                  </a:moveTo>
                  <a:lnTo>
                    <a:pt x="829023" y="298540"/>
                  </a:lnTo>
                  <a:cubicBezTo>
                    <a:pt x="878462" y="298476"/>
                    <a:pt x="918521" y="258416"/>
                    <a:pt x="918585" y="208978"/>
                  </a:cubicBezTo>
                  <a:lnTo>
                    <a:pt x="918585" y="204385"/>
                  </a:lnTo>
                  <a:cubicBezTo>
                    <a:pt x="918521" y="154947"/>
                    <a:pt x="878462" y="114887"/>
                    <a:pt x="829023" y="114823"/>
                  </a:cubicBezTo>
                  <a:lnTo>
                    <a:pt x="780798" y="114823"/>
                  </a:lnTo>
                  <a:lnTo>
                    <a:pt x="780798" y="0"/>
                  </a:lnTo>
                  <a:lnTo>
                    <a:pt x="137788" y="0"/>
                  </a:lnTo>
                  <a:lnTo>
                    <a:pt x="137788" y="114823"/>
                  </a:lnTo>
                  <a:lnTo>
                    <a:pt x="89562" y="114823"/>
                  </a:lnTo>
                  <a:cubicBezTo>
                    <a:pt x="40124" y="114887"/>
                    <a:pt x="63" y="154947"/>
                    <a:pt x="0" y="204385"/>
                  </a:cubicBezTo>
                  <a:lnTo>
                    <a:pt x="0" y="208978"/>
                  </a:lnTo>
                  <a:cubicBezTo>
                    <a:pt x="63" y="258416"/>
                    <a:pt x="40124" y="298476"/>
                    <a:pt x="89562" y="298540"/>
                  </a:cubicBezTo>
                  <a:close/>
                  <a:moveTo>
                    <a:pt x="183717" y="45929"/>
                  </a:moveTo>
                  <a:lnTo>
                    <a:pt x="734868" y="45929"/>
                  </a:lnTo>
                  <a:lnTo>
                    <a:pt x="734868" y="114823"/>
                  </a:lnTo>
                  <a:lnTo>
                    <a:pt x="183717" y="114823"/>
                  </a:lnTo>
                  <a:close/>
                  <a:moveTo>
                    <a:pt x="45929" y="204385"/>
                  </a:moveTo>
                  <a:cubicBezTo>
                    <a:pt x="45929" y="180288"/>
                    <a:pt x="65465" y="160752"/>
                    <a:pt x="89562" y="160752"/>
                  </a:cubicBezTo>
                  <a:lnTo>
                    <a:pt x="829023" y="160752"/>
                  </a:lnTo>
                  <a:cubicBezTo>
                    <a:pt x="853120" y="160752"/>
                    <a:pt x="872656" y="180288"/>
                    <a:pt x="872656" y="204385"/>
                  </a:cubicBezTo>
                  <a:lnTo>
                    <a:pt x="872656" y="208978"/>
                  </a:lnTo>
                  <a:cubicBezTo>
                    <a:pt x="872656" y="233075"/>
                    <a:pt x="853120" y="252611"/>
                    <a:pt x="829023" y="252611"/>
                  </a:cubicBezTo>
                  <a:lnTo>
                    <a:pt x="89562" y="252611"/>
                  </a:lnTo>
                  <a:cubicBezTo>
                    <a:pt x="65465" y="252611"/>
                    <a:pt x="45929" y="233075"/>
                    <a:pt x="45929" y="208978"/>
                  </a:cubicBezTo>
                  <a:close/>
                </a:path>
              </a:pathLst>
            </a:custGeom>
            <a:grpFill/>
            <a:ln w="22920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ID" sz="1400">
                <a:latin typeface="Montserrat Medium" panose="00000600000000000000" pitchFamily="50" charset="0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A6C7997E-D03B-4A7F-BFBE-557E7DA5DA6C}"/>
              </a:ext>
            </a:extLst>
          </p:cNvPr>
          <p:cNvSpPr txBox="1"/>
          <p:nvPr/>
        </p:nvSpPr>
        <p:spPr>
          <a:xfrm>
            <a:off x="7108826" y="1283427"/>
            <a:ext cx="3861858" cy="700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endParaRPr lang="en-ID" sz="14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anose="00000600000000000000" pitchFamily="50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26635" name="TextBox 90">
            <a:extLst>
              <a:ext uri="{FF2B5EF4-FFF2-40B4-BE49-F238E27FC236}">
                <a16:creationId xmlns:a16="http://schemas.microsoft.com/office/drawing/2014/main" id="{1399680C-77E6-4E9C-ACEA-21AF03834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826" y="1000852"/>
            <a:ext cx="25410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Tax &amp; Business Law</a:t>
            </a:r>
            <a:endParaRPr lang="en-ID" altLang="en-US" sz="16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E76B73E-5EA0-497E-BCF3-9655AE4CA5CF}"/>
              </a:ext>
            </a:extLst>
          </p:cNvPr>
          <p:cNvSpPr txBox="1"/>
          <p:nvPr/>
        </p:nvSpPr>
        <p:spPr>
          <a:xfrm>
            <a:off x="7108826" y="2777794"/>
            <a:ext cx="3861858" cy="700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endParaRPr lang="en-ID" sz="14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anose="00000600000000000000" pitchFamily="50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26637" name="TextBox 94">
            <a:extLst>
              <a:ext uri="{FF2B5EF4-FFF2-40B4-BE49-F238E27FC236}">
                <a16:creationId xmlns:a16="http://schemas.microsoft.com/office/drawing/2014/main" id="{D9BD3FC2-9CD1-49F1-A476-61C55B79D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826" y="2495219"/>
            <a:ext cx="25410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Estate Legal Advisor </a:t>
            </a:r>
            <a:endParaRPr lang="en-ID" altLang="en-US" sz="160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AFCEAF0-141C-4D6E-B452-2510279A50AF}"/>
              </a:ext>
            </a:extLst>
          </p:cNvPr>
          <p:cNvSpPr txBox="1"/>
          <p:nvPr/>
        </p:nvSpPr>
        <p:spPr>
          <a:xfrm>
            <a:off x="7108826" y="4273219"/>
            <a:ext cx="3861858" cy="700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endParaRPr lang="en-ID" sz="14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anose="00000600000000000000" pitchFamily="50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26639" name="TextBox 98">
            <a:extLst>
              <a:ext uri="{FF2B5EF4-FFF2-40B4-BE49-F238E27FC236}">
                <a16:creationId xmlns:a16="http://schemas.microsoft.com/office/drawing/2014/main" id="{C4AB567C-BB01-4736-84FA-34AAF9237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826" y="3990644"/>
            <a:ext cx="25410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Criminal Law</a:t>
            </a:r>
            <a:endParaRPr lang="en-ID" altLang="en-US" sz="160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pic>
        <p:nvPicPr>
          <p:cNvPr id="26640" name="Graphic 104" descr="Gavel with solid fill">
            <a:extLst>
              <a:ext uri="{FF2B5EF4-FFF2-40B4-BE49-F238E27FC236}">
                <a16:creationId xmlns:a16="http://schemas.microsoft.com/office/drawing/2014/main" id="{8A5355D9-5F8C-40C4-A7CC-5B1F20DB4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314" y="2492044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Graphic 106" descr="Handcuffs with solid fill">
            <a:extLst>
              <a:ext uri="{FF2B5EF4-FFF2-40B4-BE49-F238E27FC236}">
                <a16:creationId xmlns:a16="http://schemas.microsoft.com/office/drawing/2014/main" id="{FF0FC950-D759-4764-A95C-7C88471C9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314" y="3990644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Graphic 108" descr="Scales of justice with solid fill">
            <a:extLst>
              <a:ext uri="{FF2B5EF4-FFF2-40B4-BE49-F238E27FC236}">
                <a16:creationId xmlns:a16="http://schemas.microsoft.com/office/drawing/2014/main" id="{A6DDEE9F-E9E0-4C7A-B3CD-3D4C7482C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314" y="1000852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163221B5-882D-42CF-B568-848B144B0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1F49B37B-B167-485D-AE5E-D9BF40134B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r="10064"/>
          <a:stretch>
            <a:fillRect/>
          </a:stretch>
        </p:blipFill>
        <p:spPr/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19B93819-922C-43BA-B7C4-56FE03E527D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r="10064"/>
          <a:stretch>
            <a:fillRect/>
          </a:stretch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2A44046B-C5DB-4368-BE9C-5D2DADECCD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r="10064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170BDE-6173-41D1-A6F3-6C77F82D85A5}"/>
              </a:ext>
            </a:extLst>
          </p:cNvPr>
          <p:cNvSpPr/>
          <p:nvPr/>
        </p:nvSpPr>
        <p:spPr>
          <a:xfrm>
            <a:off x="1066800" y="4963583"/>
            <a:ext cx="3159125" cy="12530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90500" dir="540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72DAB2-CBDE-454C-850F-CD059D150A7D}"/>
              </a:ext>
            </a:extLst>
          </p:cNvPr>
          <p:cNvSpPr/>
          <p:nvPr/>
        </p:nvSpPr>
        <p:spPr>
          <a:xfrm>
            <a:off x="4516967" y="4963583"/>
            <a:ext cx="3158067" cy="12530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90500" dir="540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94F37F-8764-4EFB-8696-68E41A7A6D71}"/>
              </a:ext>
            </a:extLst>
          </p:cNvPr>
          <p:cNvSpPr/>
          <p:nvPr/>
        </p:nvSpPr>
        <p:spPr>
          <a:xfrm>
            <a:off x="7966076" y="4963583"/>
            <a:ext cx="3159125" cy="12530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90500" dir="540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28680" name="TextBox 1">
            <a:extLst>
              <a:ext uri="{FF2B5EF4-FFF2-40B4-BE49-F238E27FC236}">
                <a16:creationId xmlns:a16="http://schemas.microsoft.com/office/drawing/2014/main" id="{1524634D-E656-4DA3-AD43-A5A93CA76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03407"/>
            <a:ext cx="468947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Successfully handled various </a:t>
            </a:r>
            <a:r>
              <a:rPr lang="en-US" altLang="en-US" sz="36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legal</a:t>
            </a:r>
            <a:r>
              <a:rPr lang="en-US" altLang="en-US" sz="32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 cases</a:t>
            </a:r>
            <a:endParaRPr lang="en-ID" altLang="en-US" sz="32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785245E-ACEC-475D-9CE4-341CC1F22911}"/>
              </a:ext>
            </a:extLst>
          </p:cNvPr>
          <p:cNvSpPr/>
          <p:nvPr/>
        </p:nvSpPr>
        <p:spPr>
          <a:xfrm>
            <a:off x="1440393" y="4787143"/>
            <a:ext cx="2410883" cy="527050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C06468-C4E6-469C-944D-075AAB631250}"/>
              </a:ext>
            </a:extLst>
          </p:cNvPr>
          <p:cNvSpPr txBox="1"/>
          <p:nvPr/>
        </p:nvSpPr>
        <p:spPr>
          <a:xfrm>
            <a:off x="1551517" y="4937426"/>
            <a:ext cx="2189692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spc="67">
                <a:solidFill>
                  <a:schemeClr val="bg1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BUSINESS LAW</a:t>
            </a:r>
            <a:endParaRPr lang="en-ID" sz="1100" spc="67">
              <a:solidFill>
                <a:schemeClr val="bg1"/>
              </a:solidFill>
              <a:latin typeface="Montserrat Medium" panose="000006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28684" name="TextBox 16">
            <a:extLst>
              <a:ext uri="{FF2B5EF4-FFF2-40B4-BE49-F238E27FC236}">
                <a16:creationId xmlns:a16="http://schemas.microsoft.com/office/drawing/2014/main" id="{9FDE6027-E14F-44BC-9540-E6143829B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5532210"/>
            <a:ext cx="2295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rgbClr val="191514"/>
                </a:solidFill>
                <a:latin typeface="Montserrat" panose="00000500000000000000" pitchFamily="50" charset="0"/>
                <a:cs typeface="Poppins SemiBold" panose="00000700000000000000" pitchFamily="2" charset="0"/>
              </a:rPr>
              <a:t>Mediation in Dispute Legal Cases</a:t>
            </a:r>
            <a:endParaRPr lang="en-ID" altLang="en-US" sz="1600" dirty="0">
              <a:solidFill>
                <a:srgbClr val="191514"/>
              </a:solidFill>
              <a:latin typeface="Montserrat" panose="000005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406D5E7-07BC-4DE9-89FD-0F0E6E39082A}"/>
              </a:ext>
            </a:extLst>
          </p:cNvPr>
          <p:cNvSpPr/>
          <p:nvPr/>
        </p:nvSpPr>
        <p:spPr>
          <a:xfrm>
            <a:off x="4890559" y="4787143"/>
            <a:ext cx="2410883" cy="527050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AE8FA-12AE-4358-BDAC-536B10D965B7}"/>
              </a:ext>
            </a:extLst>
          </p:cNvPr>
          <p:cNvSpPr txBox="1"/>
          <p:nvPr/>
        </p:nvSpPr>
        <p:spPr>
          <a:xfrm>
            <a:off x="5001684" y="4937426"/>
            <a:ext cx="2188633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spc="67">
                <a:solidFill>
                  <a:schemeClr val="bg1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FAMILY LAW</a:t>
            </a:r>
            <a:endParaRPr lang="en-ID" sz="1100" spc="67">
              <a:solidFill>
                <a:schemeClr val="bg1"/>
              </a:solidFill>
              <a:latin typeface="Montserrat Medium" panose="000006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28687" name="TextBox 19">
            <a:extLst>
              <a:ext uri="{FF2B5EF4-FFF2-40B4-BE49-F238E27FC236}">
                <a16:creationId xmlns:a16="http://schemas.microsoft.com/office/drawing/2014/main" id="{A2AFBDC1-56A1-41DF-8C5F-4AF9919DB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967" y="5532210"/>
            <a:ext cx="29040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191514"/>
                </a:solidFill>
                <a:latin typeface="Montserrat" panose="00000500000000000000" pitchFamily="50" charset="0"/>
                <a:cs typeface="Poppins SemiBold" panose="00000700000000000000" pitchFamily="2" charset="0"/>
              </a:rPr>
              <a:t>How a Lawyer Can Help in a Domestic Violence Case</a:t>
            </a:r>
            <a:endParaRPr lang="en-ID" altLang="en-US" sz="1600">
              <a:solidFill>
                <a:srgbClr val="191514"/>
              </a:solidFill>
              <a:latin typeface="Montserrat" panose="000005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2DE4322-CD87-4C46-9C87-66CA8916344A}"/>
              </a:ext>
            </a:extLst>
          </p:cNvPr>
          <p:cNvSpPr/>
          <p:nvPr/>
        </p:nvSpPr>
        <p:spPr>
          <a:xfrm>
            <a:off x="8340726" y="4787143"/>
            <a:ext cx="2410883" cy="527050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0EE68B-B5C1-4B84-838A-68FBB312E99A}"/>
              </a:ext>
            </a:extLst>
          </p:cNvPr>
          <p:cNvSpPr txBox="1"/>
          <p:nvPr/>
        </p:nvSpPr>
        <p:spPr>
          <a:xfrm>
            <a:off x="8450793" y="4937426"/>
            <a:ext cx="2189691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spc="67">
                <a:solidFill>
                  <a:schemeClr val="bg1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TAX CASE</a:t>
            </a:r>
            <a:endParaRPr lang="en-ID" sz="1100" spc="67">
              <a:solidFill>
                <a:schemeClr val="bg1"/>
              </a:solidFill>
              <a:latin typeface="Montserrat Medium" panose="000006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28690" name="TextBox 22">
            <a:extLst>
              <a:ext uri="{FF2B5EF4-FFF2-40B4-BE49-F238E27FC236}">
                <a16:creationId xmlns:a16="http://schemas.microsoft.com/office/drawing/2014/main" id="{D80027DF-130C-4634-A419-EA6F1C219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726" y="5532210"/>
            <a:ext cx="24108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191514"/>
                </a:solidFill>
                <a:latin typeface="Montserrat" panose="00000500000000000000" pitchFamily="50" charset="0"/>
                <a:cs typeface="Poppins SemiBold" panose="00000700000000000000" pitchFamily="2" charset="0"/>
              </a:rPr>
              <a:t>Success in Overcoming Tax amnesty</a:t>
            </a:r>
            <a:endParaRPr lang="en-ID" altLang="en-US" sz="1600">
              <a:solidFill>
                <a:srgbClr val="191514"/>
              </a:solidFill>
              <a:latin typeface="Montserrat" panose="000005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6253CA-FE22-4090-9EEC-52A5BE26DDAD}"/>
              </a:ext>
            </a:extLst>
          </p:cNvPr>
          <p:cNvSpPr txBox="1"/>
          <p:nvPr/>
        </p:nvSpPr>
        <p:spPr>
          <a:xfrm>
            <a:off x="6096000" y="997175"/>
            <a:ext cx="5486400" cy="1023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Vulputate ut pharetra sit amet aliquam. Purus faucibus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ornare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huasu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suspendisse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sed. Ut pharetra sit amet aliquam id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diam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maecen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atun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enim</a:t>
            </a:r>
            <a:endParaRPr lang="en-ID" sz="14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50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46667766-F6AD-4BD5-94D1-640EC0420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A680FF5-CD7A-4D73-B7C2-8EDCA3ED0568}"/>
              </a:ext>
            </a:extLst>
          </p:cNvPr>
          <p:cNvSpPr/>
          <p:nvPr/>
        </p:nvSpPr>
        <p:spPr>
          <a:xfrm>
            <a:off x="5334000" y="-9525"/>
            <a:ext cx="6858000" cy="6867525"/>
          </a:xfrm>
          <a:custGeom>
            <a:avLst/>
            <a:gdLst>
              <a:gd name="connsiteX0" fmla="*/ 0 w 10287000"/>
              <a:gd name="connsiteY0" fmla="*/ 0 h 10300855"/>
              <a:gd name="connsiteX1" fmla="*/ 10287000 w 10287000"/>
              <a:gd name="connsiteY1" fmla="*/ 13855 h 10300855"/>
              <a:gd name="connsiteX2" fmla="*/ 10287000 w 10287000"/>
              <a:gd name="connsiteY2" fmla="*/ 10300855 h 10300855"/>
              <a:gd name="connsiteX3" fmla="*/ 2078182 w 10287000"/>
              <a:gd name="connsiteY3" fmla="*/ 10300855 h 10300855"/>
              <a:gd name="connsiteX4" fmla="*/ 0 w 10287000"/>
              <a:gd name="connsiteY4" fmla="*/ 0 h 1030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7000" h="10300855">
                <a:moveTo>
                  <a:pt x="0" y="0"/>
                </a:moveTo>
                <a:lnTo>
                  <a:pt x="10287000" y="13855"/>
                </a:lnTo>
                <a:lnTo>
                  <a:pt x="10287000" y="10300855"/>
                </a:lnTo>
                <a:lnTo>
                  <a:pt x="2078182" y="10300855"/>
                </a:lnTo>
                <a:cubicBezTo>
                  <a:pt x="-145474" y="5562601"/>
                  <a:pt x="6047508" y="3262746"/>
                  <a:pt x="0" y="0"/>
                </a:cubicBezTo>
                <a:close/>
              </a:path>
            </a:pathLst>
          </a:custGeom>
          <a:solidFill>
            <a:srgbClr val="25212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E869EAA-7E85-4A0A-96D9-1F47AF0DE1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r="16713"/>
          <a:stretch>
            <a:fillRect/>
          </a:stretch>
        </p:blipFill>
        <p:spPr bwMode="auto">
          <a:xfrm>
            <a:off x="5334000" y="-9525"/>
            <a:ext cx="6858000" cy="6867525"/>
          </a:xfrm>
          <a:custGeom>
            <a:avLst/>
            <a:gdLst>
              <a:gd name="T0" fmla="*/ 0 w 10287001"/>
              <a:gd name="T1" fmla="*/ 0 h 10300855"/>
              <a:gd name="T2" fmla="*/ 10287000 w 10287001"/>
              <a:gd name="T3" fmla="*/ 13856 h 10300855"/>
              <a:gd name="T4" fmla="*/ 10287000 w 10287001"/>
              <a:gd name="T5" fmla="*/ 10301288 h 10300855"/>
              <a:gd name="T6" fmla="*/ 2078182 w 10287001"/>
              <a:gd name="T7" fmla="*/ 10301288 h 10300855"/>
              <a:gd name="T8" fmla="*/ 0 w 10287001"/>
              <a:gd name="T9" fmla="*/ 0 h 103008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287001" h="10300855">
                <a:moveTo>
                  <a:pt x="0" y="0"/>
                </a:moveTo>
                <a:lnTo>
                  <a:pt x="10287001" y="13855"/>
                </a:lnTo>
                <a:lnTo>
                  <a:pt x="10287001" y="10300855"/>
                </a:lnTo>
                <a:lnTo>
                  <a:pt x="2078182" y="10300855"/>
                </a:lnTo>
                <a:cubicBezTo>
                  <a:pt x="-145474" y="5562601"/>
                  <a:pt x="6047509" y="3262745"/>
                  <a:pt x="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44" name="TextBox 14">
            <a:extLst>
              <a:ext uri="{FF2B5EF4-FFF2-40B4-BE49-F238E27FC236}">
                <a16:creationId xmlns:a16="http://schemas.microsoft.com/office/drawing/2014/main" id="{521EB0A4-7A8A-4588-B5DC-3F966553B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6" y="2973097"/>
            <a:ext cx="46297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7200" dirty="0">
                <a:solidFill>
                  <a:srgbClr val="191514"/>
                </a:solidFill>
                <a:latin typeface="Montserrat Medium" panose="00000600000000000000" pitchFamily="2" charset="0"/>
                <a:cs typeface="Poppins SemiBold" panose="00000700000000000000" pitchFamily="2" charset="0"/>
              </a:rPr>
              <a:t>Clientake</a:t>
            </a:r>
            <a:endParaRPr lang="en-ID" altLang="en-US" sz="7200" dirty="0">
              <a:solidFill>
                <a:srgbClr val="191514"/>
              </a:solidFill>
              <a:latin typeface="Montserrat Medium" panose="000006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0245" name="TextBox 15">
            <a:extLst>
              <a:ext uri="{FF2B5EF4-FFF2-40B4-BE49-F238E27FC236}">
                <a16:creationId xmlns:a16="http://schemas.microsoft.com/office/drawing/2014/main" id="{A0958B79-6096-4ACC-85E1-2A5CE2AA1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6" y="4501849"/>
            <a:ext cx="4562475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 dirty="0">
                <a:solidFill>
                  <a:srgbClr val="D4A96C"/>
                </a:solidFill>
                <a:latin typeface="Montserrat" panose="000005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Associating with us gives you achievements</a:t>
            </a:r>
            <a:endParaRPr lang="en-ID" altLang="en-US" sz="1333" dirty="0">
              <a:solidFill>
                <a:srgbClr val="D4A96C"/>
              </a:solidFill>
              <a:latin typeface="Montserrat" panose="000005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7331BF-A3A8-48BE-B003-C160D7AC2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912" y="1821305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799CCBC-59C8-426A-A9F9-43860049CCA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4" r="18194"/>
          <a:stretch>
            <a:fillRect/>
          </a:stretch>
        </p:blipFill>
        <p:spPr bwMode="auto">
          <a:xfrm>
            <a:off x="3251200" y="0"/>
            <a:ext cx="6543675" cy="6858000"/>
          </a:xfrm>
          <a:custGeom>
            <a:avLst/>
            <a:gdLst>
              <a:gd name="T0" fmla="*/ 5401738 w 10292476"/>
              <a:gd name="T1" fmla="*/ 0 h 10287000"/>
              <a:gd name="T2" fmla="*/ 9361065 w 10292476"/>
              <a:gd name="T3" fmla="*/ 0 h 10287000"/>
              <a:gd name="T4" fmla="*/ 9361065 w 10292476"/>
              <a:gd name="T5" fmla="*/ 10287000 h 10287000"/>
              <a:gd name="T6" fmla="*/ 0 w 10292476"/>
              <a:gd name="T7" fmla="*/ 10287000 h 10287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292476" h="10287000">
                <a:moveTo>
                  <a:pt x="5939202" y="0"/>
                </a:moveTo>
                <a:lnTo>
                  <a:pt x="10292476" y="0"/>
                </a:lnTo>
                <a:lnTo>
                  <a:pt x="10292476" y="10287000"/>
                </a:lnTo>
                <a:lnTo>
                  <a:pt x="0" y="10287000"/>
                </a:lnTo>
                <a:lnTo>
                  <a:pt x="593920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699" name="TextBox 1">
            <a:extLst>
              <a:ext uri="{FF2B5EF4-FFF2-40B4-BE49-F238E27FC236}">
                <a16:creationId xmlns:a16="http://schemas.microsoft.com/office/drawing/2014/main" id="{B655AB58-8129-46D6-ADBA-76C5031B3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8" y="1004361"/>
            <a:ext cx="42259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Court proceedings against criminal</a:t>
            </a:r>
            <a:endParaRPr lang="en-ID" altLang="en-US" sz="32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7E967B4-F7D0-404E-9F38-C71EF9BD86AF}"/>
              </a:ext>
            </a:extLst>
          </p:cNvPr>
          <p:cNvSpPr/>
          <p:nvPr/>
        </p:nvSpPr>
        <p:spPr>
          <a:xfrm>
            <a:off x="8341784" y="1143000"/>
            <a:ext cx="3103033" cy="4572000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29702" name="TextBox 11">
            <a:extLst>
              <a:ext uri="{FF2B5EF4-FFF2-40B4-BE49-F238E27FC236}">
                <a16:creationId xmlns:a16="http://schemas.microsoft.com/office/drawing/2014/main" id="{3865C47D-4557-4650-AA1B-8C937B2FA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3300" y="2108200"/>
            <a:ext cx="254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Court Decision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F1F363-14E5-445A-A3B5-B2C568B2CE6D}"/>
              </a:ext>
            </a:extLst>
          </p:cNvPr>
          <p:cNvSpPr txBox="1"/>
          <p:nvPr/>
        </p:nvSpPr>
        <p:spPr>
          <a:xfrm>
            <a:off x="8745009" y="2388659"/>
            <a:ext cx="2296583" cy="10232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ID" sz="14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40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4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40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4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4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4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pic>
        <p:nvPicPr>
          <p:cNvPr id="29704" name="Graphic 13" descr="Gavel with solid fill">
            <a:extLst>
              <a:ext uri="{FF2B5EF4-FFF2-40B4-BE49-F238E27FC236}">
                <a16:creationId xmlns:a16="http://schemas.microsoft.com/office/drawing/2014/main" id="{1EF7D542-4840-4FA3-84F7-F3F732427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384" y="1625600"/>
            <a:ext cx="359833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Box 19">
            <a:extLst>
              <a:ext uri="{FF2B5EF4-FFF2-40B4-BE49-F238E27FC236}">
                <a16:creationId xmlns:a16="http://schemas.microsoft.com/office/drawing/2014/main" id="{74A4CC58-FB6D-4130-93D3-9B5B58585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3300" y="4091517"/>
            <a:ext cx="254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Criminal Case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482DDB-3006-4D95-B672-71B79CB1E41A}"/>
              </a:ext>
            </a:extLst>
          </p:cNvPr>
          <p:cNvSpPr txBox="1"/>
          <p:nvPr/>
        </p:nvSpPr>
        <p:spPr>
          <a:xfrm>
            <a:off x="8745009" y="4371976"/>
            <a:ext cx="2296583" cy="10232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ID" sz="14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40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4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40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4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4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4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pic>
        <p:nvPicPr>
          <p:cNvPr id="29707" name="Graphic 24" descr="Handcuffs with solid fill">
            <a:extLst>
              <a:ext uri="{FF2B5EF4-FFF2-40B4-BE49-F238E27FC236}">
                <a16:creationId xmlns:a16="http://schemas.microsoft.com/office/drawing/2014/main" id="{715F0E24-DD26-4A56-8FAF-0EEE0D167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384" y="3640667"/>
            <a:ext cx="359833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45C39E3-1869-474F-995E-5BDE9BD46802}"/>
              </a:ext>
            </a:extLst>
          </p:cNvPr>
          <p:cNvSpPr txBox="1"/>
          <p:nvPr/>
        </p:nvSpPr>
        <p:spPr>
          <a:xfrm>
            <a:off x="612778" y="2616204"/>
            <a:ext cx="4017279" cy="2639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rhoncus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at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imperdiet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lobortis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maximus at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volutpat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sem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facilisis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ornare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volutpat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Donec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ullamcorper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sed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venenatis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tempus,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metus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mi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tincidunt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odio</a:t>
            </a:r>
            <a:endParaRPr lang="en-ID" sz="14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50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29709" name="TextBox 37">
            <a:extLst>
              <a:ext uri="{FF2B5EF4-FFF2-40B4-BE49-F238E27FC236}">
                <a16:creationId xmlns:a16="http://schemas.microsoft.com/office/drawing/2014/main" id="{C62AC45B-5190-4368-BFC4-8DC545E6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7" y="2287061"/>
            <a:ext cx="254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Experience in Law</a:t>
            </a:r>
            <a:endParaRPr lang="en-ID" altLang="en-US" sz="14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C4BD06E-FD10-4447-A1BE-7973D9CA3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>
            <a:extLst>
              <a:ext uri="{FF2B5EF4-FFF2-40B4-BE49-F238E27FC236}">
                <a16:creationId xmlns:a16="http://schemas.microsoft.com/office/drawing/2014/main" id="{38EC1A03-E37D-408A-BD07-79C380C9D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5" y="1567392"/>
            <a:ext cx="41359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Recent Legal Case</a:t>
            </a:r>
            <a:endParaRPr lang="en-ID" altLang="en-US" sz="32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501724-5FEC-4242-9C06-3DD7EBD515C8}"/>
              </a:ext>
            </a:extLst>
          </p:cNvPr>
          <p:cNvSpPr txBox="1"/>
          <p:nvPr/>
        </p:nvSpPr>
        <p:spPr>
          <a:xfrm>
            <a:off x="7508875" y="1278467"/>
            <a:ext cx="2598208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spc="67" dirty="0">
                <a:solidFill>
                  <a:srgbClr val="D4A96C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CLIENTAKE PORTFOLIO</a:t>
            </a:r>
            <a:endParaRPr lang="en-ID" sz="1100" spc="67" dirty="0">
              <a:solidFill>
                <a:srgbClr val="D4A96C"/>
              </a:solidFill>
              <a:latin typeface="Montserrat Medium" panose="000006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F3888B-58F8-40FE-9E88-C8C1C4CF65DA}"/>
              </a:ext>
            </a:extLst>
          </p:cNvPr>
          <p:cNvSpPr/>
          <p:nvPr/>
        </p:nvSpPr>
        <p:spPr>
          <a:xfrm>
            <a:off x="7508876" y="3246967"/>
            <a:ext cx="3472391" cy="525992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A650259-6A7A-4ABF-AD27-64D16EDBD3BD}"/>
              </a:ext>
            </a:extLst>
          </p:cNvPr>
          <p:cNvSpPr/>
          <p:nvPr/>
        </p:nvSpPr>
        <p:spPr>
          <a:xfrm>
            <a:off x="859367" y="3860043"/>
            <a:ext cx="1212850" cy="305858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solidFill>
            <a:srgbClr val="25212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DE633E-582C-4D83-8BF6-475FC5C4B956}"/>
              </a:ext>
            </a:extLst>
          </p:cNvPr>
          <p:cNvSpPr txBox="1"/>
          <p:nvPr/>
        </p:nvSpPr>
        <p:spPr>
          <a:xfrm>
            <a:off x="859367" y="3921426"/>
            <a:ext cx="121285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00" spc="67">
                <a:solidFill>
                  <a:schemeClr val="bg1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BUSINESS LAW</a:t>
            </a:r>
            <a:endParaRPr lang="en-ID" sz="900" spc="67">
              <a:solidFill>
                <a:schemeClr val="bg1"/>
              </a:solidFill>
              <a:latin typeface="Montserrat Medium" panose="000006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30727" name="TextBox 13">
            <a:extLst>
              <a:ext uri="{FF2B5EF4-FFF2-40B4-BE49-F238E27FC236}">
                <a16:creationId xmlns:a16="http://schemas.microsoft.com/office/drawing/2014/main" id="{D17E3C63-9F35-49ED-9476-4F46B7AE6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67" y="4364868"/>
            <a:ext cx="2294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Mediation in Dispute Legal Cases</a:t>
            </a:r>
            <a:endParaRPr lang="en-ID" altLang="en-US" sz="160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A7BF4-922C-4406-9583-0CE59952E884}"/>
              </a:ext>
            </a:extLst>
          </p:cNvPr>
          <p:cNvSpPr txBox="1"/>
          <p:nvPr/>
        </p:nvSpPr>
        <p:spPr>
          <a:xfrm>
            <a:off x="808567" y="4940601"/>
            <a:ext cx="2958042" cy="13463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22EC1D2-2422-49C0-B211-8967F3929337}"/>
              </a:ext>
            </a:extLst>
          </p:cNvPr>
          <p:cNvSpPr/>
          <p:nvPr/>
        </p:nvSpPr>
        <p:spPr>
          <a:xfrm>
            <a:off x="3868209" y="3860043"/>
            <a:ext cx="1212850" cy="305858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solidFill>
            <a:srgbClr val="25212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0562A2-041F-4D53-AEFF-6C8364E66520}"/>
              </a:ext>
            </a:extLst>
          </p:cNvPr>
          <p:cNvSpPr txBox="1"/>
          <p:nvPr/>
        </p:nvSpPr>
        <p:spPr>
          <a:xfrm>
            <a:off x="3868209" y="3921426"/>
            <a:ext cx="121285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00" spc="67">
                <a:solidFill>
                  <a:schemeClr val="bg1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LEGAL TAX</a:t>
            </a:r>
            <a:endParaRPr lang="en-ID" sz="900" spc="67">
              <a:solidFill>
                <a:schemeClr val="bg1"/>
              </a:solidFill>
              <a:latin typeface="Montserrat Medium" panose="000006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30731" name="TextBox 17">
            <a:extLst>
              <a:ext uri="{FF2B5EF4-FFF2-40B4-BE49-F238E27FC236}">
                <a16:creationId xmlns:a16="http://schemas.microsoft.com/office/drawing/2014/main" id="{E7DD1C93-F7FD-4279-8356-C3DDCCF51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409" y="4364868"/>
            <a:ext cx="2956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Success in Overcoming Tax amnesty</a:t>
            </a:r>
            <a:endParaRPr lang="en-ID" altLang="en-US" sz="16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853D7D-1E4B-4D51-AA3B-03D2766DD8C6}"/>
              </a:ext>
            </a:extLst>
          </p:cNvPr>
          <p:cNvSpPr txBox="1"/>
          <p:nvPr/>
        </p:nvSpPr>
        <p:spPr>
          <a:xfrm>
            <a:off x="3817409" y="4940601"/>
            <a:ext cx="2956983" cy="13463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</a:p>
        </p:txBody>
      </p:sp>
      <p:sp>
        <p:nvSpPr>
          <p:cNvPr id="30733" name="TextBox 24">
            <a:extLst>
              <a:ext uri="{FF2B5EF4-FFF2-40B4-BE49-F238E27FC236}">
                <a16:creationId xmlns:a16="http://schemas.microsoft.com/office/drawing/2014/main" id="{B3CD5332-770E-4EBD-8686-733F9C81F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767" y="3376083"/>
            <a:ext cx="27516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Civil Law &amp; Legal Protection</a:t>
            </a:r>
            <a:endParaRPr lang="en-ID" altLang="en-US" sz="14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0734" name="TextBox 25">
            <a:extLst>
              <a:ext uri="{FF2B5EF4-FFF2-40B4-BE49-F238E27FC236}">
                <a16:creationId xmlns:a16="http://schemas.microsoft.com/office/drawing/2014/main" id="{64522EE5-A065-4C26-BC72-BC40DDB07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6" y="4090459"/>
            <a:ext cx="25410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Criminal Case</a:t>
            </a:r>
            <a:endParaRPr lang="en-ID" altLang="en-US" sz="140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D5321B-636C-41EB-BC8C-4F0D2FDBEA18}"/>
              </a:ext>
            </a:extLst>
          </p:cNvPr>
          <p:cNvSpPr txBox="1"/>
          <p:nvPr/>
        </p:nvSpPr>
        <p:spPr>
          <a:xfrm>
            <a:off x="7508876" y="4356100"/>
            <a:ext cx="3874558" cy="700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endParaRPr lang="en-ID" sz="14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anose="00000600000000000000" pitchFamily="50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30736" name="TextBox 29">
            <a:extLst>
              <a:ext uri="{FF2B5EF4-FFF2-40B4-BE49-F238E27FC236}">
                <a16:creationId xmlns:a16="http://schemas.microsoft.com/office/drawing/2014/main" id="{562B3683-A84E-430C-B3F2-23BAE2FE9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6" y="5256742"/>
            <a:ext cx="25410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Estate Legal Advisor </a:t>
            </a:r>
            <a:endParaRPr lang="en-ID" altLang="en-US" sz="140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86C82F-60C0-4C0E-84D7-F7AC494059BD}"/>
              </a:ext>
            </a:extLst>
          </p:cNvPr>
          <p:cNvSpPr txBox="1"/>
          <p:nvPr/>
        </p:nvSpPr>
        <p:spPr>
          <a:xfrm>
            <a:off x="7508876" y="5522384"/>
            <a:ext cx="3874558" cy="700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endParaRPr lang="en-ID" sz="14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anose="00000600000000000000" pitchFamily="50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E97D5FE-9F56-452F-A32D-BF26CAC2389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r="12284"/>
          <a:stretch/>
        </p:blipFill>
        <p:spPr>
          <a:xfrm>
            <a:off x="609600" y="990600"/>
            <a:ext cx="2777946" cy="2761967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5EB3E23-BE90-4E30-B0C1-31F46BFC26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r="16466"/>
          <a:stretch/>
        </p:blipFill>
        <p:spPr>
          <a:xfrm>
            <a:off x="3567546" y="990600"/>
            <a:ext cx="2777946" cy="2761967"/>
          </a:xfr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C2B1C13-0A28-49EB-B1C1-525B49C50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686D57-D8C5-4E09-850B-EB207754F6B3}"/>
              </a:ext>
            </a:extLst>
          </p:cNvPr>
          <p:cNvSpPr/>
          <p:nvPr/>
        </p:nvSpPr>
        <p:spPr>
          <a:xfrm>
            <a:off x="0" y="0"/>
            <a:ext cx="12192000" cy="4821767"/>
          </a:xfrm>
          <a:prstGeom prst="rect">
            <a:avLst/>
          </a:prstGeom>
          <a:solidFill>
            <a:srgbClr val="19151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F286119-1772-4ACB-9C5D-338885F313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2" b="20342"/>
          <a:stretch>
            <a:fillRect/>
          </a:stretch>
        </p:blipFill>
        <p:spPr>
          <a:xfrm>
            <a:off x="0" y="0"/>
            <a:ext cx="12192000" cy="4821238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F62BDF-B525-444B-9B2B-65555558DDEF}"/>
              </a:ext>
            </a:extLst>
          </p:cNvPr>
          <p:cNvSpPr/>
          <p:nvPr/>
        </p:nvSpPr>
        <p:spPr>
          <a:xfrm>
            <a:off x="876300" y="2674409"/>
            <a:ext cx="10439400" cy="35189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1905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EB79E5-4E55-4084-BF7A-7F26310AA633}"/>
              </a:ext>
            </a:extLst>
          </p:cNvPr>
          <p:cNvSpPr txBox="1"/>
          <p:nvPr/>
        </p:nvSpPr>
        <p:spPr>
          <a:xfrm>
            <a:off x="8057009" y="3711576"/>
            <a:ext cx="2944283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81BCC1-B563-4949-B24C-F4EB2E4FA21E}"/>
              </a:ext>
            </a:extLst>
          </p:cNvPr>
          <p:cNvSpPr/>
          <p:nvPr/>
        </p:nvSpPr>
        <p:spPr>
          <a:xfrm>
            <a:off x="7480219" y="3489326"/>
            <a:ext cx="374650" cy="374650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31753" name="Graphic 46" descr="Checkmark with solid fill">
            <a:extLst>
              <a:ext uri="{FF2B5EF4-FFF2-40B4-BE49-F238E27FC236}">
                <a16:creationId xmlns:a16="http://schemas.microsoft.com/office/drawing/2014/main" id="{77C77E3E-1FC3-46F3-A033-5293264D0C59}"/>
              </a:ext>
            </a:extLst>
          </p:cNvPr>
          <p:cNvSpPr>
            <a:spLocks/>
          </p:cNvSpPr>
          <p:nvPr/>
        </p:nvSpPr>
        <p:spPr bwMode="auto">
          <a:xfrm>
            <a:off x="7575469" y="3612092"/>
            <a:ext cx="184150" cy="130175"/>
          </a:xfrm>
          <a:custGeom>
            <a:avLst/>
            <a:gdLst>
              <a:gd name="T0" fmla="*/ 252011 w 277199"/>
              <a:gd name="T1" fmla="*/ 0 h 194699"/>
              <a:gd name="T2" fmla="*/ 98951 w 277199"/>
              <a:gd name="T3" fmla="*/ 145620 h 194699"/>
              <a:gd name="T4" fmla="*/ 25410 w 277199"/>
              <a:gd name="T5" fmla="*/ 69801 h 194699"/>
              <a:gd name="T6" fmla="*/ 0 w 277199"/>
              <a:gd name="T7" fmla="*/ 94172 h 194699"/>
              <a:gd name="T8" fmla="*/ 97755 w 277199"/>
              <a:gd name="T9" fmla="*/ 195263 h 194699"/>
              <a:gd name="T10" fmla="*/ 123465 w 277199"/>
              <a:gd name="T11" fmla="*/ 171194 h 194699"/>
              <a:gd name="T12" fmla="*/ 276226 w 277199"/>
              <a:gd name="T13" fmla="*/ 25273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400">
              <a:latin typeface="Montserrat Medium" panose="00000600000000000000" pitchFamily="50" charset="0"/>
            </a:endParaRPr>
          </a:p>
        </p:txBody>
      </p:sp>
      <p:sp>
        <p:nvSpPr>
          <p:cNvPr id="31754" name="TextBox 13">
            <a:extLst>
              <a:ext uri="{FF2B5EF4-FFF2-40B4-BE49-F238E27FC236}">
                <a16:creationId xmlns:a16="http://schemas.microsoft.com/office/drawing/2014/main" id="{0D1550DA-5479-4BD7-A1C9-0B5ABFCA9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7010" y="3446992"/>
            <a:ext cx="254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Business Law</a:t>
            </a:r>
            <a:endParaRPr lang="en-ID" altLang="en-US" sz="140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CCC59A-9C20-41E8-8C13-6D569DE8572F}"/>
              </a:ext>
            </a:extLst>
          </p:cNvPr>
          <p:cNvSpPr/>
          <p:nvPr/>
        </p:nvSpPr>
        <p:spPr>
          <a:xfrm>
            <a:off x="7176477" y="3125259"/>
            <a:ext cx="3824815" cy="1419225"/>
          </a:xfrm>
          <a:prstGeom prst="rect">
            <a:avLst/>
          </a:prstGeom>
          <a:noFill/>
          <a:ln w="28575">
            <a:solidFill>
              <a:srgbClr val="D4A9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D0EAC8-6037-4420-9B80-367E5A6F12EF}"/>
              </a:ext>
            </a:extLst>
          </p:cNvPr>
          <p:cNvSpPr txBox="1"/>
          <p:nvPr/>
        </p:nvSpPr>
        <p:spPr>
          <a:xfrm>
            <a:off x="1507067" y="4291705"/>
            <a:ext cx="5193242" cy="14461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rhoncus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imperdiet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lobortis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maximus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volutpat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sem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facilisis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ornare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volutpat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Donec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ullamcorper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sed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venenatis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tempus,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metus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mi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tincidunt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odio</a:t>
            </a:r>
            <a:endParaRPr lang="en-ID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50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pic>
        <p:nvPicPr>
          <p:cNvPr id="31757" name="Graphic 21" descr="Clipboard Badge with solid fill">
            <a:extLst>
              <a:ext uri="{FF2B5EF4-FFF2-40B4-BE49-F238E27FC236}">
                <a16:creationId xmlns:a16="http://schemas.microsoft.com/office/drawing/2014/main" id="{5290A039-7FAB-4463-836E-1BEA1F623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67" y="3276600"/>
            <a:ext cx="359833" cy="36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8" name="TextBox 22">
            <a:extLst>
              <a:ext uri="{FF2B5EF4-FFF2-40B4-BE49-F238E27FC236}">
                <a16:creationId xmlns:a16="http://schemas.microsoft.com/office/drawing/2014/main" id="{6F276B72-6A0A-4E6B-8F63-AE20FF303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2517" y="3417359"/>
            <a:ext cx="1298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Cases Won</a:t>
            </a:r>
            <a:endParaRPr lang="en-ID" altLang="en-US" sz="16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1759" name="TextBox 23">
            <a:extLst>
              <a:ext uri="{FF2B5EF4-FFF2-40B4-BE49-F238E27FC236}">
                <a16:creationId xmlns:a16="http://schemas.microsoft.com/office/drawing/2014/main" id="{8F98AD0A-3238-4A43-A146-A5125E783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2517" y="3175000"/>
            <a:ext cx="6424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D4A96C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950</a:t>
            </a:r>
            <a:endParaRPr lang="en-ID" altLang="en-US" sz="1400">
              <a:solidFill>
                <a:srgbClr val="D4A96C"/>
              </a:solidFill>
              <a:latin typeface="Montserrat Medium" panose="000006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31760" name="TextBox 25">
            <a:extLst>
              <a:ext uri="{FF2B5EF4-FFF2-40B4-BE49-F238E27FC236}">
                <a16:creationId xmlns:a16="http://schemas.microsoft.com/office/drawing/2014/main" id="{DA9B3E8E-52D9-42D0-A307-FF5E569E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234" y="3421592"/>
            <a:ext cx="1298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Case Deleted</a:t>
            </a:r>
            <a:endParaRPr lang="en-ID" altLang="en-US" sz="16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1761" name="TextBox 26">
            <a:extLst>
              <a:ext uri="{FF2B5EF4-FFF2-40B4-BE49-F238E27FC236}">
                <a16:creationId xmlns:a16="http://schemas.microsoft.com/office/drawing/2014/main" id="{5FAB3D10-79F7-43B2-82DC-4209C5975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234" y="3178175"/>
            <a:ext cx="6424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D4A96C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124</a:t>
            </a:r>
            <a:endParaRPr lang="en-ID" altLang="en-US" sz="1400">
              <a:solidFill>
                <a:srgbClr val="D4A96C"/>
              </a:solidFill>
              <a:latin typeface="Montserrat Medium" panose="000006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31762" name="TextBox 28">
            <a:extLst>
              <a:ext uri="{FF2B5EF4-FFF2-40B4-BE49-F238E27FC236}">
                <a16:creationId xmlns:a16="http://schemas.microsoft.com/office/drawing/2014/main" id="{AC225647-8174-4FF1-A4C8-80C368ADD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317" y="3425825"/>
            <a:ext cx="1574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Trusted Clients</a:t>
            </a:r>
            <a:endParaRPr lang="en-ID" altLang="en-US" sz="16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1763" name="TextBox 29">
            <a:extLst>
              <a:ext uri="{FF2B5EF4-FFF2-40B4-BE49-F238E27FC236}">
                <a16:creationId xmlns:a16="http://schemas.microsoft.com/office/drawing/2014/main" id="{2EC3472B-217E-4A1F-A444-3C0A9EBC0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317" y="3182409"/>
            <a:ext cx="6424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D4A96C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1780</a:t>
            </a:r>
            <a:endParaRPr lang="en-ID" altLang="en-US" sz="1400">
              <a:solidFill>
                <a:srgbClr val="D4A96C"/>
              </a:solidFill>
              <a:latin typeface="Montserrat Medium" panose="000006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31764" name="Graphic 31" descr="Gavel with solid fill">
            <a:extLst>
              <a:ext uri="{FF2B5EF4-FFF2-40B4-BE49-F238E27FC236}">
                <a16:creationId xmlns:a16="http://schemas.microsoft.com/office/drawing/2014/main" id="{D4E116DE-BEFD-4492-81B2-CD5317D1B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42" y="3276600"/>
            <a:ext cx="359833" cy="36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Graphic 33" descr="Scales of justice with solid fill">
            <a:extLst>
              <a:ext uri="{FF2B5EF4-FFF2-40B4-BE49-F238E27FC236}">
                <a16:creationId xmlns:a16="http://schemas.microsoft.com/office/drawing/2014/main" id="{AA84B65E-EE07-41FD-8E1B-F7F931139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6" y="3275542"/>
            <a:ext cx="359833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6" name="TextBox 34">
            <a:extLst>
              <a:ext uri="{FF2B5EF4-FFF2-40B4-BE49-F238E27FC236}">
                <a16:creationId xmlns:a16="http://schemas.microsoft.com/office/drawing/2014/main" id="{54E62E64-3425-45A9-8CA9-6CD8C99D9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8267" y="4841875"/>
            <a:ext cx="254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Criminal Case</a:t>
            </a:r>
            <a:endParaRPr lang="en-ID" altLang="en-US" sz="140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74B6F8-D8FC-4276-8B96-568594125D16}"/>
              </a:ext>
            </a:extLst>
          </p:cNvPr>
          <p:cNvSpPr txBox="1"/>
          <p:nvPr/>
        </p:nvSpPr>
        <p:spPr>
          <a:xfrm>
            <a:off x="7298267" y="5107517"/>
            <a:ext cx="3947095" cy="825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 </a:t>
            </a:r>
            <a:r>
              <a:rPr lang="en-ID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endParaRPr lang="en-ID" sz="11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50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4A76C48A-A5F5-470E-95BF-C18B99244D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9785C43-5895-41D0-A0A4-B69DAAE687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/>
        </p:blipFill>
        <p:spPr>
          <a:xfrm>
            <a:off x="1" y="2959188"/>
            <a:ext cx="5213927" cy="3898812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1C224CE-E874-4552-B9CB-D4D51671268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6" r="22316"/>
          <a:stretch/>
        </p:blipFill>
        <p:spPr>
          <a:xfrm>
            <a:off x="5652655" y="457201"/>
            <a:ext cx="3532909" cy="4253346"/>
          </a:xfr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F88DE520-81D9-4662-8040-C3D6697CC162}"/>
              </a:ext>
            </a:extLst>
          </p:cNvPr>
          <p:cNvSpPr/>
          <p:nvPr/>
        </p:nvSpPr>
        <p:spPr>
          <a:xfrm>
            <a:off x="8191500" y="996498"/>
            <a:ext cx="3420533" cy="1419225"/>
          </a:xfrm>
          <a:prstGeom prst="rect">
            <a:avLst/>
          </a:prstGeom>
          <a:solidFill>
            <a:srgbClr val="25212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" panose="00000500000000000000" pitchFamily="50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4CEAB0E-1264-44E0-9495-4C6430122825}"/>
              </a:ext>
            </a:extLst>
          </p:cNvPr>
          <p:cNvSpPr/>
          <p:nvPr/>
        </p:nvSpPr>
        <p:spPr>
          <a:xfrm>
            <a:off x="8191500" y="2808364"/>
            <a:ext cx="3420533" cy="1419225"/>
          </a:xfrm>
          <a:prstGeom prst="rect">
            <a:avLst/>
          </a:prstGeom>
          <a:solidFill>
            <a:srgbClr val="25212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" panose="00000500000000000000" pitchFamily="50" charset="0"/>
            </a:endParaRPr>
          </a:p>
        </p:txBody>
      </p:sp>
      <p:sp>
        <p:nvSpPr>
          <p:cNvPr id="32773" name="TextBox 29">
            <a:extLst>
              <a:ext uri="{FF2B5EF4-FFF2-40B4-BE49-F238E27FC236}">
                <a16:creationId xmlns:a16="http://schemas.microsoft.com/office/drawing/2014/main" id="{9F5BDB6C-8B60-471F-8880-6B1860889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4" y="1006839"/>
            <a:ext cx="46894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Successfully handled various legal cases</a:t>
            </a:r>
            <a:endParaRPr lang="en-ID" altLang="en-US" sz="36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D27C02-B9E8-4397-BCB8-764BAEDF43B3}"/>
              </a:ext>
            </a:extLst>
          </p:cNvPr>
          <p:cNvSpPr txBox="1"/>
          <p:nvPr/>
        </p:nvSpPr>
        <p:spPr>
          <a:xfrm>
            <a:off x="6096001" y="5454045"/>
            <a:ext cx="5623983" cy="615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rhoncus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imperdiet</a:t>
            </a:r>
            <a:endParaRPr lang="en-ID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50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32776" name="TextBox 47">
            <a:extLst>
              <a:ext uri="{FF2B5EF4-FFF2-40B4-BE49-F238E27FC236}">
                <a16:creationId xmlns:a16="http://schemas.microsoft.com/office/drawing/2014/main" id="{A24F86AC-676E-4BCA-9F64-A61582B35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157259"/>
            <a:ext cx="254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Tax Amnesty </a:t>
            </a:r>
            <a:r>
              <a:rPr lang="en-US" altLang="en-US" sz="1600" dirty="0" err="1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Succes</a:t>
            </a:r>
            <a:endParaRPr lang="en-ID" altLang="en-US" sz="16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2FD7CCB-1EBD-42FE-BB7A-93DDFB6F1FF3}"/>
              </a:ext>
            </a:extLst>
          </p:cNvPr>
          <p:cNvSpPr txBox="1"/>
          <p:nvPr/>
        </p:nvSpPr>
        <p:spPr>
          <a:xfrm>
            <a:off x="9072033" y="3322111"/>
            <a:ext cx="2540000" cy="700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4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68D83DD-7519-4F56-A451-838A3BBCBF71}"/>
              </a:ext>
            </a:extLst>
          </p:cNvPr>
          <p:cNvSpPr/>
          <p:nvPr/>
        </p:nvSpPr>
        <p:spPr>
          <a:xfrm>
            <a:off x="8495242" y="3099861"/>
            <a:ext cx="374650" cy="374650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" panose="00000500000000000000" pitchFamily="50" charset="0"/>
            </a:endParaRPr>
          </a:p>
        </p:txBody>
      </p:sp>
      <p:sp>
        <p:nvSpPr>
          <p:cNvPr id="32779" name="Graphic 46" descr="Checkmark with solid fill">
            <a:extLst>
              <a:ext uri="{FF2B5EF4-FFF2-40B4-BE49-F238E27FC236}">
                <a16:creationId xmlns:a16="http://schemas.microsoft.com/office/drawing/2014/main" id="{889A99B1-989D-4049-BEAB-CC8FC82A4234}"/>
              </a:ext>
            </a:extLst>
          </p:cNvPr>
          <p:cNvSpPr>
            <a:spLocks/>
          </p:cNvSpPr>
          <p:nvPr/>
        </p:nvSpPr>
        <p:spPr bwMode="auto">
          <a:xfrm>
            <a:off x="8590492" y="3222627"/>
            <a:ext cx="184150" cy="130175"/>
          </a:xfrm>
          <a:custGeom>
            <a:avLst/>
            <a:gdLst>
              <a:gd name="T0" fmla="*/ 252011 w 277199"/>
              <a:gd name="T1" fmla="*/ 0 h 194699"/>
              <a:gd name="T2" fmla="*/ 98951 w 277199"/>
              <a:gd name="T3" fmla="*/ 145620 h 194699"/>
              <a:gd name="T4" fmla="*/ 25410 w 277199"/>
              <a:gd name="T5" fmla="*/ 69801 h 194699"/>
              <a:gd name="T6" fmla="*/ 0 w 277199"/>
              <a:gd name="T7" fmla="*/ 94172 h 194699"/>
              <a:gd name="T8" fmla="*/ 97755 w 277199"/>
              <a:gd name="T9" fmla="*/ 195263 h 194699"/>
              <a:gd name="T10" fmla="*/ 123465 w 277199"/>
              <a:gd name="T11" fmla="*/ 171194 h 194699"/>
              <a:gd name="T12" fmla="*/ 276226 w 277199"/>
              <a:gd name="T13" fmla="*/ 25273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400">
              <a:latin typeface="Montserrat" panose="00000500000000000000" pitchFamily="50" charset="0"/>
            </a:endParaRPr>
          </a:p>
        </p:txBody>
      </p:sp>
      <p:sp>
        <p:nvSpPr>
          <p:cNvPr id="32780" name="TextBox 54">
            <a:extLst>
              <a:ext uri="{FF2B5EF4-FFF2-40B4-BE49-F238E27FC236}">
                <a16:creationId xmlns:a16="http://schemas.microsoft.com/office/drawing/2014/main" id="{5FFE1024-88A0-45CC-A066-E1B019C1A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2033" y="3057527"/>
            <a:ext cx="254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Legal Tax Amnesty</a:t>
            </a:r>
            <a:endParaRPr lang="en-ID" altLang="en-US" sz="1600" dirty="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D8E5596-3ECD-4D26-BD3C-C933C1641794}"/>
              </a:ext>
            </a:extLst>
          </p:cNvPr>
          <p:cNvSpPr txBox="1"/>
          <p:nvPr/>
        </p:nvSpPr>
        <p:spPr>
          <a:xfrm>
            <a:off x="9072033" y="1495730"/>
            <a:ext cx="2540000" cy="700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400" dirty="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805FD5A-5867-4FF4-8F78-9B294CE994A6}"/>
              </a:ext>
            </a:extLst>
          </p:cNvPr>
          <p:cNvSpPr/>
          <p:nvPr/>
        </p:nvSpPr>
        <p:spPr>
          <a:xfrm>
            <a:off x="8495242" y="1273480"/>
            <a:ext cx="374650" cy="374650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" panose="00000500000000000000" pitchFamily="50" charset="0"/>
            </a:endParaRPr>
          </a:p>
        </p:txBody>
      </p:sp>
      <p:sp>
        <p:nvSpPr>
          <p:cNvPr id="32783" name="Graphic 46" descr="Checkmark with solid fill">
            <a:extLst>
              <a:ext uri="{FF2B5EF4-FFF2-40B4-BE49-F238E27FC236}">
                <a16:creationId xmlns:a16="http://schemas.microsoft.com/office/drawing/2014/main" id="{3D9FCF7E-4C6D-4D68-BAD5-97448EB306B2}"/>
              </a:ext>
            </a:extLst>
          </p:cNvPr>
          <p:cNvSpPr>
            <a:spLocks/>
          </p:cNvSpPr>
          <p:nvPr/>
        </p:nvSpPr>
        <p:spPr bwMode="auto">
          <a:xfrm>
            <a:off x="8590492" y="1396247"/>
            <a:ext cx="184150" cy="130175"/>
          </a:xfrm>
          <a:custGeom>
            <a:avLst/>
            <a:gdLst>
              <a:gd name="T0" fmla="*/ 252011 w 277199"/>
              <a:gd name="T1" fmla="*/ 0 h 194699"/>
              <a:gd name="T2" fmla="*/ 98951 w 277199"/>
              <a:gd name="T3" fmla="*/ 145620 h 194699"/>
              <a:gd name="T4" fmla="*/ 25410 w 277199"/>
              <a:gd name="T5" fmla="*/ 69801 h 194699"/>
              <a:gd name="T6" fmla="*/ 0 w 277199"/>
              <a:gd name="T7" fmla="*/ 94172 h 194699"/>
              <a:gd name="T8" fmla="*/ 97755 w 277199"/>
              <a:gd name="T9" fmla="*/ 195263 h 194699"/>
              <a:gd name="T10" fmla="*/ 123465 w 277199"/>
              <a:gd name="T11" fmla="*/ 171194 h 194699"/>
              <a:gd name="T12" fmla="*/ 276226 w 277199"/>
              <a:gd name="T13" fmla="*/ 25273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400">
              <a:latin typeface="Montserrat" panose="00000500000000000000" pitchFamily="50" charset="0"/>
            </a:endParaRPr>
          </a:p>
        </p:txBody>
      </p:sp>
      <p:sp>
        <p:nvSpPr>
          <p:cNvPr id="32784" name="TextBox 60">
            <a:extLst>
              <a:ext uri="{FF2B5EF4-FFF2-40B4-BE49-F238E27FC236}">
                <a16:creationId xmlns:a16="http://schemas.microsoft.com/office/drawing/2014/main" id="{CB215159-A312-4762-8E2A-3125739DB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2033" y="1231147"/>
            <a:ext cx="254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Business Law</a:t>
            </a:r>
            <a:endParaRPr lang="en-ID" altLang="en-US" sz="160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99C3A403-739B-4842-91F1-4AAF9EC5F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2A6F560-A833-4446-8FD4-2270E2F1E6EE}"/>
              </a:ext>
            </a:extLst>
          </p:cNvPr>
          <p:cNvSpPr/>
          <p:nvPr/>
        </p:nvSpPr>
        <p:spPr>
          <a:xfrm>
            <a:off x="4402667" y="2130426"/>
            <a:ext cx="3491442" cy="19325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90500" dir="16200000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E756BED-0D6B-4871-B115-7089EB40C1CB}"/>
              </a:ext>
            </a:extLst>
          </p:cNvPr>
          <p:cNvSpPr/>
          <p:nvPr/>
        </p:nvSpPr>
        <p:spPr>
          <a:xfrm>
            <a:off x="4727576" y="2452159"/>
            <a:ext cx="1212850" cy="306917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solidFill>
            <a:srgbClr val="D4A96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33796" name="TextBox 66">
            <a:extLst>
              <a:ext uri="{FF2B5EF4-FFF2-40B4-BE49-F238E27FC236}">
                <a16:creationId xmlns:a16="http://schemas.microsoft.com/office/drawing/2014/main" id="{7D36CC4F-35D2-436B-9117-E79B64BFE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6" y="2513542"/>
            <a:ext cx="12128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900" dirty="0">
                <a:solidFill>
                  <a:schemeClr val="bg1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04 NOV 2021</a:t>
            </a:r>
            <a:endParaRPr lang="en-ID" altLang="en-US" sz="900" dirty="0">
              <a:solidFill>
                <a:schemeClr val="bg1"/>
              </a:solidFill>
              <a:latin typeface="Montserrat Medium" panose="000006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33797" name="TextBox 67">
            <a:extLst>
              <a:ext uri="{FF2B5EF4-FFF2-40B4-BE49-F238E27FC236}">
                <a16:creationId xmlns:a16="http://schemas.microsoft.com/office/drawing/2014/main" id="{3B0C79C1-65F8-4C5A-8F7B-020E8A2F7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9655" y="2839183"/>
            <a:ext cx="27370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Imprisonment for theft of money in the bank</a:t>
            </a:r>
            <a:endParaRPr lang="en-ID" altLang="en-US" sz="16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36D2017-6073-4EA8-B160-466B7219984E}"/>
              </a:ext>
            </a:extLst>
          </p:cNvPr>
          <p:cNvSpPr txBox="1"/>
          <p:nvPr/>
        </p:nvSpPr>
        <p:spPr>
          <a:xfrm>
            <a:off x="4648445" y="3434292"/>
            <a:ext cx="292946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Vulputate ut pharetra sit amet aliquam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A9F764-DAA6-4DD3-8E8F-4019F42A1E13}"/>
              </a:ext>
            </a:extLst>
          </p:cNvPr>
          <p:cNvSpPr/>
          <p:nvPr/>
        </p:nvSpPr>
        <p:spPr>
          <a:xfrm>
            <a:off x="911226" y="4062942"/>
            <a:ext cx="3491441" cy="19325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90500" dir="540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33800" name="TextBox 1">
            <a:extLst>
              <a:ext uri="{FF2B5EF4-FFF2-40B4-BE49-F238E27FC236}">
                <a16:creationId xmlns:a16="http://schemas.microsoft.com/office/drawing/2014/main" id="{752057A8-B29B-4603-8582-95BD3FD90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4" y="1003723"/>
            <a:ext cx="56184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Recent news from lawyer</a:t>
            </a:r>
            <a:endParaRPr lang="en-ID" altLang="en-US" sz="32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F544FB91-B78C-44E0-8B66-E64FD9FC5AEA}"/>
              </a:ext>
            </a:extLst>
          </p:cNvPr>
          <p:cNvSpPr/>
          <p:nvPr/>
        </p:nvSpPr>
        <p:spPr>
          <a:xfrm>
            <a:off x="1236134" y="4384676"/>
            <a:ext cx="1213909" cy="306917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solidFill>
            <a:srgbClr val="D4A96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33803" name="TextBox 59">
            <a:extLst>
              <a:ext uri="{FF2B5EF4-FFF2-40B4-BE49-F238E27FC236}">
                <a16:creationId xmlns:a16="http://schemas.microsoft.com/office/drawing/2014/main" id="{1D93F234-9A26-4A82-90AF-4A3310B55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134" y="4446059"/>
            <a:ext cx="12139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900">
                <a:solidFill>
                  <a:schemeClr val="bg1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29 OCT 2021</a:t>
            </a:r>
            <a:endParaRPr lang="en-ID" altLang="en-US" sz="900">
              <a:solidFill>
                <a:schemeClr val="bg1"/>
              </a:solidFill>
              <a:latin typeface="Montserrat Medium" panose="000006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33804" name="TextBox 60">
            <a:extLst>
              <a:ext uri="{FF2B5EF4-FFF2-40B4-BE49-F238E27FC236}">
                <a16:creationId xmlns:a16="http://schemas.microsoft.com/office/drawing/2014/main" id="{FECA6691-A181-4FE0-A82B-5535C707C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213" y="4772757"/>
            <a:ext cx="26277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First trial of copyright infringement case</a:t>
            </a:r>
            <a:endParaRPr lang="en-ID" altLang="en-US" sz="16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D5AD2B2-CE6B-4037-9846-7AB316831E41}"/>
              </a:ext>
            </a:extLst>
          </p:cNvPr>
          <p:cNvSpPr txBox="1"/>
          <p:nvPr/>
        </p:nvSpPr>
        <p:spPr>
          <a:xfrm>
            <a:off x="1157003" y="5366809"/>
            <a:ext cx="292946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Vulputate ut pharetra sit amet aliquam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ECED84E-DBF0-4A0E-8CC8-0E5F273EAB2A}"/>
              </a:ext>
            </a:extLst>
          </p:cNvPr>
          <p:cNvSpPr/>
          <p:nvPr/>
        </p:nvSpPr>
        <p:spPr>
          <a:xfrm>
            <a:off x="7894109" y="4062942"/>
            <a:ext cx="3490383" cy="19325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90500" dir="540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A45279E9-8C1F-475E-8DEC-80DBFB76147B}"/>
              </a:ext>
            </a:extLst>
          </p:cNvPr>
          <p:cNvSpPr/>
          <p:nvPr/>
        </p:nvSpPr>
        <p:spPr>
          <a:xfrm>
            <a:off x="8219017" y="4384676"/>
            <a:ext cx="1212850" cy="306917"/>
          </a:xfrm>
          <a:custGeom>
            <a:avLst/>
            <a:gdLst>
              <a:gd name="connsiteX0" fmla="*/ 0 w 3295065"/>
              <a:gd name="connsiteY0" fmla="*/ 0 h 1413164"/>
              <a:gd name="connsiteX1" fmla="*/ 3295065 w 3295065"/>
              <a:gd name="connsiteY1" fmla="*/ 0 h 1413164"/>
              <a:gd name="connsiteX2" fmla="*/ 3295065 w 3295065"/>
              <a:gd name="connsiteY2" fmla="*/ 1413164 h 1413164"/>
              <a:gd name="connsiteX3" fmla="*/ 0 w 3295065"/>
              <a:gd name="connsiteY3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065" h="1413164">
                <a:moveTo>
                  <a:pt x="0" y="0"/>
                </a:moveTo>
                <a:lnTo>
                  <a:pt x="3295065" y="0"/>
                </a:lnTo>
                <a:lnTo>
                  <a:pt x="3295065" y="1413164"/>
                </a:lnTo>
                <a:lnTo>
                  <a:pt x="0" y="1413164"/>
                </a:lnTo>
                <a:close/>
              </a:path>
            </a:pathLst>
          </a:custGeom>
          <a:solidFill>
            <a:srgbClr val="D4A96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33808" name="TextBox 76">
            <a:extLst>
              <a:ext uri="{FF2B5EF4-FFF2-40B4-BE49-F238E27FC236}">
                <a16:creationId xmlns:a16="http://schemas.microsoft.com/office/drawing/2014/main" id="{BF57B4AC-341B-45BC-9FFC-2196FD462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9017" y="4446059"/>
            <a:ext cx="12128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900">
                <a:solidFill>
                  <a:schemeClr val="bg1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11 NOV 2021</a:t>
            </a:r>
            <a:endParaRPr lang="en-ID" altLang="en-US" sz="900">
              <a:solidFill>
                <a:schemeClr val="bg1"/>
              </a:solidFill>
              <a:latin typeface="Montserrat Medium" panose="000006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33809" name="TextBox 77">
            <a:extLst>
              <a:ext uri="{FF2B5EF4-FFF2-40B4-BE49-F238E27FC236}">
                <a16:creationId xmlns:a16="http://schemas.microsoft.com/office/drawing/2014/main" id="{B428DF13-B547-4115-AB92-63A4EFCA9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096" y="4772757"/>
            <a:ext cx="30617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Signing of cooperation and expansion business</a:t>
            </a:r>
            <a:endParaRPr lang="en-ID" altLang="en-US" sz="16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ECF7C99-FB85-49C1-A18A-A1ECC56449DF}"/>
              </a:ext>
            </a:extLst>
          </p:cNvPr>
          <p:cNvSpPr txBox="1"/>
          <p:nvPr/>
        </p:nvSpPr>
        <p:spPr>
          <a:xfrm>
            <a:off x="8139887" y="5366809"/>
            <a:ext cx="292946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Vulputate ut pharetra sit amet aliquam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EDBC820-D729-48B4-9FB5-8D3F2BF37666}"/>
              </a:ext>
            </a:extLst>
          </p:cNvPr>
          <p:cNvSpPr txBox="1"/>
          <p:nvPr/>
        </p:nvSpPr>
        <p:spPr>
          <a:xfrm>
            <a:off x="6758972" y="1349882"/>
            <a:ext cx="4824941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Vulputate ut pharetra sit amet aliquam. Purus faucibus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ornare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legalu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suspendisse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sed. </a:t>
            </a:r>
          </a:p>
        </p:txBody>
      </p:sp>
      <p:sp>
        <p:nvSpPr>
          <p:cNvPr id="33812" name="TextBox 80">
            <a:extLst>
              <a:ext uri="{FF2B5EF4-FFF2-40B4-BE49-F238E27FC236}">
                <a16:creationId xmlns:a16="http://schemas.microsoft.com/office/drawing/2014/main" id="{0E9A1800-6349-4BC8-B6A2-67C6C4CE3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8972" y="1004052"/>
            <a:ext cx="254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Latest Criminal Case</a:t>
            </a:r>
            <a:endParaRPr lang="en-ID" altLang="en-US" sz="160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9296F566-014C-4716-A9E3-6D23E53750B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3" b="8453"/>
          <a:stretch>
            <a:fillRect/>
          </a:stretch>
        </p:blipFill>
        <p:spPr/>
      </p:pic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E9F4D3D2-DBF7-469F-9B0B-705AFB0DE54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3" b="13693"/>
          <a:stretch>
            <a:fillRect/>
          </a:stretch>
        </p:blipFill>
        <p:spPr/>
      </p:pic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B3DFD4A6-A96F-4422-A5C3-82DDDAE9058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" b="8377"/>
          <a:stretch>
            <a:fillRect/>
          </a:stretch>
        </p:blipFill>
        <p:spPr/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C22FD264-A2B2-4EC4-83C3-8E6525DE0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A1C40CC-F47E-4DAE-B897-CAAF1B3C7FA9}"/>
              </a:ext>
            </a:extLst>
          </p:cNvPr>
          <p:cNvSpPr/>
          <p:nvPr/>
        </p:nvSpPr>
        <p:spPr>
          <a:xfrm>
            <a:off x="3633259" y="966259"/>
            <a:ext cx="4925483" cy="4925483"/>
          </a:xfrm>
          <a:prstGeom prst="ellipse">
            <a:avLst/>
          </a:prstGeom>
          <a:noFill/>
          <a:ln w="25400" cmpd="sng">
            <a:solidFill>
              <a:srgbClr val="D4A96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7039BB-4306-4213-9614-8BF5643F095D}"/>
              </a:ext>
            </a:extLst>
          </p:cNvPr>
          <p:cNvSpPr/>
          <p:nvPr/>
        </p:nvSpPr>
        <p:spPr>
          <a:xfrm>
            <a:off x="4634442" y="1307042"/>
            <a:ext cx="143933" cy="143933"/>
          </a:xfrm>
          <a:prstGeom prst="ellipse">
            <a:avLst/>
          </a:prstGeom>
          <a:solidFill>
            <a:srgbClr val="D4A96C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D151D39-DA52-40EE-9EEF-42E725A08E07}"/>
              </a:ext>
            </a:extLst>
          </p:cNvPr>
          <p:cNvSpPr/>
          <p:nvPr/>
        </p:nvSpPr>
        <p:spPr>
          <a:xfrm>
            <a:off x="4634442" y="5397500"/>
            <a:ext cx="143933" cy="143933"/>
          </a:xfrm>
          <a:prstGeom prst="ellipse">
            <a:avLst/>
          </a:prstGeom>
          <a:solidFill>
            <a:srgbClr val="D4A96C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DDBE719-A497-4708-801A-4A6B5F8B1947}"/>
              </a:ext>
            </a:extLst>
          </p:cNvPr>
          <p:cNvSpPr/>
          <p:nvPr/>
        </p:nvSpPr>
        <p:spPr>
          <a:xfrm>
            <a:off x="3559176" y="3357034"/>
            <a:ext cx="143933" cy="143933"/>
          </a:xfrm>
          <a:prstGeom prst="ellipse">
            <a:avLst/>
          </a:prstGeom>
          <a:solidFill>
            <a:srgbClr val="D4A96C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1C24116-B9C2-44CC-A060-56814CBD2DDB}"/>
              </a:ext>
            </a:extLst>
          </p:cNvPr>
          <p:cNvSpPr/>
          <p:nvPr/>
        </p:nvSpPr>
        <p:spPr>
          <a:xfrm>
            <a:off x="7378700" y="1307042"/>
            <a:ext cx="143933" cy="143933"/>
          </a:xfrm>
          <a:prstGeom prst="ellipse">
            <a:avLst/>
          </a:prstGeom>
          <a:solidFill>
            <a:srgbClr val="D4A96C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3A67381-2622-4399-BE1D-D30042BB7C82}"/>
              </a:ext>
            </a:extLst>
          </p:cNvPr>
          <p:cNvSpPr/>
          <p:nvPr/>
        </p:nvSpPr>
        <p:spPr>
          <a:xfrm>
            <a:off x="7378700" y="5397500"/>
            <a:ext cx="143933" cy="143933"/>
          </a:xfrm>
          <a:prstGeom prst="ellipse">
            <a:avLst/>
          </a:prstGeom>
          <a:solidFill>
            <a:srgbClr val="D4A96C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3BEC32-074B-44C9-B229-A05EECB38B6D}"/>
              </a:ext>
            </a:extLst>
          </p:cNvPr>
          <p:cNvSpPr/>
          <p:nvPr/>
        </p:nvSpPr>
        <p:spPr>
          <a:xfrm>
            <a:off x="8482542" y="3357034"/>
            <a:ext cx="143933" cy="143933"/>
          </a:xfrm>
          <a:prstGeom prst="ellipse">
            <a:avLst/>
          </a:prstGeom>
          <a:solidFill>
            <a:srgbClr val="D4A96C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9703E9-1E6E-45A7-9F05-BF287173AB55}"/>
              </a:ext>
            </a:extLst>
          </p:cNvPr>
          <p:cNvSpPr txBox="1"/>
          <p:nvPr/>
        </p:nvSpPr>
        <p:spPr>
          <a:xfrm>
            <a:off x="8862484" y="1532467"/>
            <a:ext cx="2318809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647B59-2173-4628-9087-03889F48DC64}"/>
              </a:ext>
            </a:extLst>
          </p:cNvPr>
          <p:cNvSpPr/>
          <p:nvPr/>
        </p:nvSpPr>
        <p:spPr>
          <a:xfrm>
            <a:off x="8285693" y="1221317"/>
            <a:ext cx="373591" cy="373592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37900" name="Graphic 46" descr="Checkmark with solid fill">
            <a:extLst>
              <a:ext uri="{FF2B5EF4-FFF2-40B4-BE49-F238E27FC236}">
                <a16:creationId xmlns:a16="http://schemas.microsoft.com/office/drawing/2014/main" id="{3159C201-AF54-4E1D-9083-013CB10410E2}"/>
              </a:ext>
            </a:extLst>
          </p:cNvPr>
          <p:cNvSpPr>
            <a:spLocks/>
          </p:cNvSpPr>
          <p:nvPr/>
        </p:nvSpPr>
        <p:spPr bwMode="auto">
          <a:xfrm>
            <a:off x="8379884" y="1344084"/>
            <a:ext cx="185209" cy="129117"/>
          </a:xfrm>
          <a:custGeom>
            <a:avLst/>
            <a:gdLst>
              <a:gd name="T0" fmla="*/ 253460 w 277199"/>
              <a:gd name="T1" fmla="*/ 0 h 194699"/>
              <a:gd name="T2" fmla="*/ 99520 w 277199"/>
              <a:gd name="T3" fmla="*/ 144436 h 194699"/>
              <a:gd name="T4" fmla="*/ 25556 w 277199"/>
              <a:gd name="T5" fmla="*/ 69234 h 194699"/>
              <a:gd name="T6" fmla="*/ 0 w 277199"/>
              <a:gd name="T7" fmla="*/ 93406 h 194699"/>
              <a:gd name="T8" fmla="*/ 98317 w 277199"/>
              <a:gd name="T9" fmla="*/ 193676 h 194699"/>
              <a:gd name="T10" fmla="*/ 124174 w 277199"/>
              <a:gd name="T11" fmla="*/ 169802 h 194699"/>
              <a:gd name="T12" fmla="*/ 277814 w 277199"/>
              <a:gd name="T13" fmla="*/ 25067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400">
              <a:latin typeface="Montserrat Medium" panose="00000600000000000000" pitchFamily="50" charset="0"/>
            </a:endParaRPr>
          </a:p>
        </p:txBody>
      </p:sp>
      <p:sp>
        <p:nvSpPr>
          <p:cNvPr id="37901" name="TextBox 18">
            <a:extLst>
              <a:ext uri="{FF2B5EF4-FFF2-40B4-BE49-F238E27FC236}">
                <a16:creationId xmlns:a16="http://schemas.microsoft.com/office/drawing/2014/main" id="{6D2F7504-D920-47AD-8E25-48443ADBE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2483" y="1152525"/>
            <a:ext cx="254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Legal Protection</a:t>
            </a:r>
            <a:endParaRPr lang="en-ID" altLang="en-US" sz="14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D5D383-B703-4BF0-B970-F54D09C30E23}"/>
              </a:ext>
            </a:extLst>
          </p:cNvPr>
          <p:cNvSpPr txBox="1"/>
          <p:nvPr/>
        </p:nvSpPr>
        <p:spPr>
          <a:xfrm>
            <a:off x="9527117" y="3526367"/>
            <a:ext cx="2318809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CA9FB29-CAED-476D-B4EB-9BC30A45DB25}"/>
              </a:ext>
            </a:extLst>
          </p:cNvPr>
          <p:cNvSpPr/>
          <p:nvPr/>
        </p:nvSpPr>
        <p:spPr>
          <a:xfrm>
            <a:off x="8950326" y="3214159"/>
            <a:ext cx="373591" cy="374650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37904" name="Graphic 46" descr="Checkmark with solid fill">
            <a:extLst>
              <a:ext uri="{FF2B5EF4-FFF2-40B4-BE49-F238E27FC236}">
                <a16:creationId xmlns:a16="http://schemas.microsoft.com/office/drawing/2014/main" id="{16720617-CFCA-46C0-B970-5E6731656A99}"/>
              </a:ext>
            </a:extLst>
          </p:cNvPr>
          <p:cNvSpPr>
            <a:spLocks/>
          </p:cNvSpPr>
          <p:nvPr/>
        </p:nvSpPr>
        <p:spPr bwMode="auto">
          <a:xfrm>
            <a:off x="9044517" y="3336925"/>
            <a:ext cx="185209" cy="130175"/>
          </a:xfrm>
          <a:custGeom>
            <a:avLst/>
            <a:gdLst>
              <a:gd name="T0" fmla="*/ 253460 w 277199"/>
              <a:gd name="T1" fmla="*/ 0 h 194699"/>
              <a:gd name="T2" fmla="*/ 99520 w 277199"/>
              <a:gd name="T3" fmla="*/ 145620 h 194699"/>
              <a:gd name="T4" fmla="*/ 25556 w 277199"/>
              <a:gd name="T5" fmla="*/ 69801 h 194699"/>
              <a:gd name="T6" fmla="*/ 0 w 277199"/>
              <a:gd name="T7" fmla="*/ 94172 h 194699"/>
              <a:gd name="T8" fmla="*/ 98317 w 277199"/>
              <a:gd name="T9" fmla="*/ 195263 h 194699"/>
              <a:gd name="T10" fmla="*/ 124174 w 277199"/>
              <a:gd name="T11" fmla="*/ 171194 h 194699"/>
              <a:gd name="T12" fmla="*/ 277814 w 277199"/>
              <a:gd name="T13" fmla="*/ 25273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400">
              <a:latin typeface="Montserrat Medium" panose="00000600000000000000" pitchFamily="50" charset="0"/>
            </a:endParaRPr>
          </a:p>
        </p:txBody>
      </p:sp>
      <p:sp>
        <p:nvSpPr>
          <p:cNvPr id="37905" name="TextBox 26">
            <a:extLst>
              <a:ext uri="{FF2B5EF4-FFF2-40B4-BE49-F238E27FC236}">
                <a16:creationId xmlns:a16="http://schemas.microsoft.com/office/drawing/2014/main" id="{EBEF4C08-0999-4FE0-9021-45778874D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7117" y="3146425"/>
            <a:ext cx="254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Law Consultant</a:t>
            </a:r>
            <a:endParaRPr lang="en-ID" altLang="en-US" sz="140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99A9F6-F8D2-4067-A98E-E6BF92A3E42C}"/>
              </a:ext>
            </a:extLst>
          </p:cNvPr>
          <p:cNvSpPr txBox="1"/>
          <p:nvPr/>
        </p:nvSpPr>
        <p:spPr>
          <a:xfrm>
            <a:off x="8862484" y="5397500"/>
            <a:ext cx="2318809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99546C-D0F7-465F-A6D9-8E8C70DB8333}"/>
              </a:ext>
            </a:extLst>
          </p:cNvPr>
          <p:cNvSpPr/>
          <p:nvPr/>
        </p:nvSpPr>
        <p:spPr>
          <a:xfrm>
            <a:off x="8285693" y="5086350"/>
            <a:ext cx="373591" cy="373592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37908" name="Graphic 46" descr="Checkmark with solid fill">
            <a:extLst>
              <a:ext uri="{FF2B5EF4-FFF2-40B4-BE49-F238E27FC236}">
                <a16:creationId xmlns:a16="http://schemas.microsoft.com/office/drawing/2014/main" id="{7778750E-6D3A-42B8-A7C3-0D2DB7C4B6AB}"/>
              </a:ext>
            </a:extLst>
          </p:cNvPr>
          <p:cNvSpPr>
            <a:spLocks/>
          </p:cNvSpPr>
          <p:nvPr/>
        </p:nvSpPr>
        <p:spPr bwMode="auto">
          <a:xfrm>
            <a:off x="8379884" y="5209117"/>
            <a:ext cx="185209" cy="129117"/>
          </a:xfrm>
          <a:custGeom>
            <a:avLst/>
            <a:gdLst>
              <a:gd name="T0" fmla="*/ 253460 w 277199"/>
              <a:gd name="T1" fmla="*/ 0 h 194699"/>
              <a:gd name="T2" fmla="*/ 99520 w 277199"/>
              <a:gd name="T3" fmla="*/ 144436 h 194699"/>
              <a:gd name="T4" fmla="*/ 25556 w 277199"/>
              <a:gd name="T5" fmla="*/ 69234 h 194699"/>
              <a:gd name="T6" fmla="*/ 0 w 277199"/>
              <a:gd name="T7" fmla="*/ 93406 h 194699"/>
              <a:gd name="T8" fmla="*/ 98317 w 277199"/>
              <a:gd name="T9" fmla="*/ 193676 h 194699"/>
              <a:gd name="T10" fmla="*/ 124174 w 277199"/>
              <a:gd name="T11" fmla="*/ 169802 h 194699"/>
              <a:gd name="T12" fmla="*/ 277814 w 277199"/>
              <a:gd name="T13" fmla="*/ 25067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400">
              <a:latin typeface="Montserrat Medium" panose="00000600000000000000" pitchFamily="50" charset="0"/>
            </a:endParaRPr>
          </a:p>
        </p:txBody>
      </p:sp>
      <p:sp>
        <p:nvSpPr>
          <p:cNvPr id="37909" name="TextBox 30">
            <a:extLst>
              <a:ext uri="{FF2B5EF4-FFF2-40B4-BE49-F238E27FC236}">
                <a16:creationId xmlns:a16="http://schemas.microsoft.com/office/drawing/2014/main" id="{548B551C-1985-4334-B01A-3C6E5B29C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2483" y="5017559"/>
            <a:ext cx="254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Legal Solutions</a:t>
            </a:r>
            <a:endParaRPr lang="en-ID" altLang="en-US" sz="140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C5FB33-104B-4135-88CA-92ADB2BD3923}"/>
              </a:ext>
            </a:extLst>
          </p:cNvPr>
          <p:cNvSpPr txBox="1"/>
          <p:nvPr/>
        </p:nvSpPr>
        <p:spPr>
          <a:xfrm>
            <a:off x="407459" y="3526367"/>
            <a:ext cx="231986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1A3652-F443-484F-A557-C0773D3BB376}"/>
              </a:ext>
            </a:extLst>
          </p:cNvPr>
          <p:cNvSpPr/>
          <p:nvPr/>
        </p:nvSpPr>
        <p:spPr>
          <a:xfrm>
            <a:off x="2905126" y="3184526"/>
            <a:ext cx="374650" cy="374650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37912" name="Graphic 46" descr="Checkmark with solid fill">
            <a:extLst>
              <a:ext uri="{FF2B5EF4-FFF2-40B4-BE49-F238E27FC236}">
                <a16:creationId xmlns:a16="http://schemas.microsoft.com/office/drawing/2014/main" id="{5FB94723-C779-4539-8D3F-4D3E6BAE4A6D}"/>
              </a:ext>
            </a:extLst>
          </p:cNvPr>
          <p:cNvSpPr>
            <a:spLocks/>
          </p:cNvSpPr>
          <p:nvPr/>
        </p:nvSpPr>
        <p:spPr bwMode="auto">
          <a:xfrm>
            <a:off x="2999317" y="3307292"/>
            <a:ext cx="185209" cy="130175"/>
          </a:xfrm>
          <a:custGeom>
            <a:avLst/>
            <a:gdLst>
              <a:gd name="T0" fmla="*/ 253460 w 277199"/>
              <a:gd name="T1" fmla="*/ 0 h 194699"/>
              <a:gd name="T2" fmla="*/ 99520 w 277199"/>
              <a:gd name="T3" fmla="*/ 145620 h 194699"/>
              <a:gd name="T4" fmla="*/ 25556 w 277199"/>
              <a:gd name="T5" fmla="*/ 69801 h 194699"/>
              <a:gd name="T6" fmla="*/ 0 w 277199"/>
              <a:gd name="T7" fmla="*/ 94172 h 194699"/>
              <a:gd name="T8" fmla="*/ 98317 w 277199"/>
              <a:gd name="T9" fmla="*/ 195263 h 194699"/>
              <a:gd name="T10" fmla="*/ 124174 w 277199"/>
              <a:gd name="T11" fmla="*/ 171194 h 194699"/>
              <a:gd name="T12" fmla="*/ 277814 w 277199"/>
              <a:gd name="T13" fmla="*/ 25273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400">
              <a:latin typeface="Montserrat Medium" panose="00000600000000000000" pitchFamily="50" charset="0"/>
            </a:endParaRPr>
          </a:p>
        </p:txBody>
      </p:sp>
      <p:sp>
        <p:nvSpPr>
          <p:cNvPr id="37913" name="TextBox 38">
            <a:extLst>
              <a:ext uri="{FF2B5EF4-FFF2-40B4-BE49-F238E27FC236}">
                <a16:creationId xmlns:a16="http://schemas.microsoft.com/office/drawing/2014/main" id="{81855A0E-A50C-4C9E-83B0-130F5DC77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3145367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40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Business Law</a:t>
            </a:r>
            <a:endParaRPr lang="en-ID" altLang="en-US" sz="140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9602E4-B8AB-4496-A5DB-88F6D58B870F}"/>
              </a:ext>
            </a:extLst>
          </p:cNvPr>
          <p:cNvSpPr txBox="1"/>
          <p:nvPr/>
        </p:nvSpPr>
        <p:spPr>
          <a:xfrm>
            <a:off x="1121834" y="1533526"/>
            <a:ext cx="2318809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6087A5-35FF-4A99-A1CE-8649975B8433}"/>
              </a:ext>
            </a:extLst>
          </p:cNvPr>
          <p:cNvSpPr/>
          <p:nvPr/>
        </p:nvSpPr>
        <p:spPr>
          <a:xfrm>
            <a:off x="3618442" y="1192743"/>
            <a:ext cx="374650" cy="373591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37916" name="Graphic 46" descr="Checkmark with solid fill">
            <a:extLst>
              <a:ext uri="{FF2B5EF4-FFF2-40B4-BE49-F238E27FC236}">
                <a16:creationId xmlns:a16="http://schemas.microsoft.com/office/drawing/2014/main" id="{FDD89CD6-216C-41F5-8CFB-8B3208E0FD63}"/>
              </a:ext>
            </a:extLst>
          </p:cNvPr>
          <p:cNvSpPr>
            <a:spLocks/>
          </p:cNvSpPr>
          <p:nvPr/>
        </p:nvSpPr>
        <p:spPr bwMode="auto">
          <a:xfrm>
            <a:off x="3713692" y="1315509"/>
            <a:ext cx="185208" cy="129117"/>
          </a:xfrm>
          <a:custGeom>
            <a:avLst/>
            <a:gdLst>
              <a:gd name="T0" fmla="*/ 253459 w 277199"/>
              <a:gd name="T1" fmla="*/ 0 h 194699"/>
              <a:gd name="T2" fmla="*/ 99520 w 277199"/>
              <a:gd name="T3" fmla="*/ 144436 h 194699"/>
              <a:gd name="T4" fmla="*/ 25556 w 277199"/>
              <a:gd name="T5" fmla="*/ 69234 h 194699"/>
              <a:gd name="T6" fmla="*/ 0 w 277199"/>
              <a:gd name="T7" fmla="*/ 93406 h 194699"/>
              <a:gd name="T8" fmla="*/ 98317 w 277199"/>
              <a:gd name="T9" fmla="*/ 193676 h 194699"/>
              <a:gd name="T10" fmla="*/ 124174 w 277199"/>
              <a:gd name="T11" fmla="*/ 169802 h 194699"/>
              <a:gd name="T12" fmla="*/ 277813 w 277199"/>
              <a:gd name="T13" fmla="*/ 25067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400">
              <a:latin typeface="Montserrat Medium" panose="00000600000000000000" pitchFamily="50" charset="0"/>
            </a:endParaRPr>
          </a:p>
        </p:txBody>
      </p:sp>
      <p:sp>
        <p:nvSpPr>
          <p:cNvPr id="37917" name="TextBox 44">
            <a:extLst>
              <a:ext uri="{FF2B5EF4-FFF2-40B4-BE49-F238E27FC236}">
                <a16:creationId xmlns:a16="http://schemas.microsoft.com/office/drawing/2014/main" id="{3C1E3F78-8174-484C-8A7F-7EFF70A40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042" y="1152525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4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Real Estate Law</a:t>
            </a:r>
            <a:endParaRPr lang="en-ID" altLang="en-US" sz="14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CA61C3-1BF1-4758-9D75-9D833EAD10E0}"/>
              </a:ext>
            </a:extLst>
          </p:cNvPr>
          <p:cNvSpPr txBox="1"/>
          <p:nvPr/>
        </p:nvSpPr>
        <p:spPr>
          <a:xfrm>
            <a:off x="1120775" y="5398559"/>
            <a:ext cx="231986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885BA2F-3670-46C7-B9CA-67A6EDB91679}"/>
              </a:ext>
            </a:extLst>
          </p:cNvPr>
          <p:cNvSpPr/>
          <p:nvPr/>
        </p:nvSpPr>
        <p:spPr>
          <a:xfrm>
            <a:off x="3618442" y="5057776"/>
            <a:ext cx="374650" cy="373591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latin typeface="Montserrat Medium" panose="00000600000000000000" pitchFamily="50" charset="0"/>
            </a:endParaRPr>
          </a:p>
        </p:txBody>
      </p:sp>
      <p:sp>
        <p:nvSpPr>
          <p:cNvPr id="37920" name="Graphic 46" descr="Checkmark with solid fill">
            <a:extLst>
              <a:ext uri="{FF2B5EF4-FFF2-40B4-BE49-F238E27FC236}">
                <a16:creationId xmlns:a16="http://schemas.microsoft.com/office/drawing/2014/main" id="{2B085C85-11AB-4986-8593-C290B70A8FF5}"/>
              </a:ext>
            </a:extLst>
          </p:cNvPr>
          <p:cNvSpPr>
            <a:spLocks/>
          </p:cNvSpPr>
          <p:nvPr/>
        </p:nvSpPr>
        <p:spPr bwMode="auto">
          <a:xfrm>
            <a:off x="3712634" y="5180542"/>
            <a:ext cx="185209" cy="129117"/>
          </a:xfrm>
          <a:custGeom>
            <a:avLst/>
            <a:gdLst>
              <a:gd name="T0" fmla="*/ 253460 w 277199"/>
              <a:gd name="T1" fmla="*/ 0 h 194699"/>
              <a:gd name="T2" fmla="*/ 99520 w 277199"/>
              <a:gd name="T3" fmla="*/ 144436 h 194699"/>
              <a:gd name="T4" fmla="*/ 25556 w 277199"/>
              <a:gd name="T5" fmla="*/ 69234 h 194699"/>
              <a:gd name="T6" fmla="*/ 0 w 277199"/>
              <a:gd name="T7" fmla="*/ 93406 h 194699"/>
              <a:gd name="T8" fmla="*/ 98317 w 277199"/>
              <a:gd name="T9" fmla="*/ 193676 h 194699"/>
              <a:gd name="T10" fmla="*/ 124174 w 277199"/>
              <a:gd name="T11" fmla="*/ 169802 h 194699"/>
              <a:gd name="T12" fmla="*/ 277814 w 277199"/>
              <a:gd name="T13" fmla="*/ 25067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400">
              <a:latin typeface="Montserrat Medium" panose="00000600000000000000" pitchFamily="50" charset="0"/>
            </a:endParaRPr>
          </a:p>
        </p:txBody>
      </p:sp>
      <p:sp>
        <p:nvSpPr>
          <p:cNvPr id="37921" name="TextBox 51">
            <a:extLst>
              <a:ext uri="{FF2B5EF4-FFF2-40B4-BE49-F238E27FC236}">
                <a16:creationId xmlns:a16="http://schemas.microsoft.com/office/drawing/2014/main" id="{C7D00023-BADD-469F-A339-1235E5B54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042" y="5017559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40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Education Law</a:t>
            </a:r>
            <a:endParaRPr lang="en-ID" altLang="en-US" sz="140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E51DE6A-C21D-481D-BEF4-1FD709B274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7B4735C1-BCF2-43E8-A283-1DA1F5F58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43D8297-D93F-4656-B420-677420E6A16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2" r="10882"/>
          <a:stretch>
            <a:fillRect/>
          </a:stretch>
        </p:blipFill>
        <p:spPr>
          <a:xfrm>
            <a:off x="0" y="0"/>
            <a:ext cx="8050213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2CE700-D115-467F-A491-91F91D51F6DC}"/>
              </a:ext>
            </a:extLst>
          </p:cNvPr>
          <p:cNvSpPr/>
          <p:nvPr/>
        </p:nvSpPr>
        <p:spPr>
          <a:xfrm>
            <a:off x="4125384" y="3738034"/>
            <a:ext cx="6861175" cy="2441575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/>
          </a:p>
        </p:txBody>
      </p:sp>
      <p:sp>
        <p:nvSpPr>
          <p:cNvPr id="46084" name="TextBox 1">
            <a:extLst>
              <a:ext uri="{FF2B5EF4-FFF2-40B4-BE49-F238E27FC236}">
                <a16:creationId xmlns:a16="http://schemas.microsoft.com/office/drawing/2014/main" id="{FF908BB8-A90D-4A0A-95E7-C6CE97D44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5319" y="4297102"/>
            <a:ext cx="620130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0" dirty="0">
                <a:solidFill>
                  <a:schemeClr val="bg1"/>
                </a:solidFill>
                <a:latin typeface="Montserrat Medium" panose="00000600000000000000" pitchFamily="2" charset="0"/>
                <a:cs typeface="Poppins SemiBold" panose="00000700000000000000" pitchFamily="2" charset="0"/>
              </a:rPr>
              <a:t>Thank You</a:t>
            </a:r>
            <a:endParaRPr lang="en-ID" altLang="en-US" sz="8000" dirty="0">
              <a:solidFill>
                <a:schemeClr val="bg1"/>
              </a:solidFill>
              <a:latin typeface="Montserrat Medium" panose="00000600000000000000" pitchFamily="2" charset="0"/>
              <a:cs typeface="Poppins SemiBold" panose="000007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C8878E6-41DC-4707-B489-B2EFF253D2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" b="4582"/>
          <a:stretch>
            <a:fillRect/>
          </a:stretch>
        </p:blipFill>
        <p:spPr>
          <a:xfrm>
            <a:off x="7153275" y="0"/>
            <a:ext cx="5038725" cy="6858000"/>
          </a:xfr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C7B4591-929E-49E0-AB90-69ECE433BB16}"/>
              </a:ext>
            </a:extLst>
          </p:cNvPr>
          <p:cNvSpPr/>
          <p:nvPr/>
        </p:nvSpPr>
        <p:spPr>
          <a:xfrm>
            <a:off x="7153276" y="4613276"/>
            <a:ext cx="1059391" cy="1060450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 dirty="0">
              <a:latin typeface="Montserrat Medium" panose="00000600000000000000" pitchFamily="50" charset="0"/>
            </a:endParaRPr>
          </a:p>
        </p:txBody>
      </p:sp>
      <p:pic>
        <p:nvPicPr>
          <p:cNvPr id="11268" name="Graphic 28" descr="Scales of justice with solid fill">
            <a:extLst>
              <a:ext uri="{FF2B5EF4-FFF2-40B4-BE49-F238E27FC236}">
                <a16:creationId xmlns:a16="http://schemas.microsoft.com/office/drawing/2014/main" id="{D51CBDA1-4944-4317-BBC3-6BD9A9F31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6" y="4867276"/>
            <a:ext cx="55139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1">
            <a:extLst>
              <a:ext uri="{FF2B5EF4-FFF2-40B4-BE49-F238E27FC236}">
                <a16:creationId xmlns:a16="http://schemas.microsoft.com/office/drawing/2014/main" id="{D5362999-EE66-4065-AA9F-BC33908DB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7" y="982164"/>
            <a:ext cx="5130800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933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We are here to manage your law professionally</a:t>
            </a:r>
            <a:endParaRPr lang="en-ID" altLang="en-US" sz="2933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A47793-4117-4D6B-9705-E23DCFEA73B4}"/>
              </a:ext>
            </a:extLst>
          </p:cNvPr>
          <p:cNvSpPr txBox="1"/>
          <p:nvPr/>
        </p:nvSpPr>
        <p:spPr>
          <a:xfrm>
            <a:off x="643467" y="2066885"/>
            <a:ext cx="5038725" cy="172124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rhoncus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imperdiet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lobortis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maximus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volutpat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sem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facilisis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ornare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volutpat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Donec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ullamcorper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sed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venenatis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tempus,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metus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mi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tincidunt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odio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et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nisi at sem. In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hac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habitasse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platea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dictumst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11272" name="TextBox 30">
            <a:extLst>
              <a:ext uri="{FF2B5EF4-FFF2-40B4-BE49-F238E27FC236}">
                <a16:creationId xmlns:a16="http://schemas.microsoft.com/office/drawing/2014/main" id="{7EB7BF93-E633-49ED-9E8F-E54FB643A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7" y="4196323"/>
            <a:ext cx="2540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Experience Business Law</a:t>
            </a:r>
            <a:endParaRPr lang="en-ID" altLang="en-US" sz="1333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2CE6B3-EEEC-4560-BDDC-6ECA1786CFC9}"/>
              </a:ext>
            </a:extLst>
          </p:cNvPr>
          <p:cNvSpPr txBox="1"/>
          <p:nvPr/>
        </p:nvSpPr>
        <p:spPr>
          <a:xfrm>
            <a:off x="643467" y="4504298"/>
            <a:ext cx="5038725" cy="11672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rhoncus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imperdiet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lobortis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maximus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volutpat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sem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facilisis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ornare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volutpat</a:t>
            </a:r>
            <a:endParaRPr lang="en-ID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50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E188C-7A35-4819-9669-7617D3763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1F2D9C9-B969-44D6-B4C6-3D8A240602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6" r="18546"/>
          <a:stretch>
            <a:fillRect/>
          </a:stretch>
        </p:blipFill>
        <p:spPr>
          <a:xfrm>
            <a:off x="1839913" y="1574800"/>
            <a:ext cx="4352925" cy="4618038"/>
          </a:xfr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5A6388A-BFF8-4B62-B1DB-AA7C96D8E11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7" r="31097"/>
          <a:stretch>
            <a:fillRect/>
          </a:stretch>
        </p:blipFill>
        <p:spPr>
          <a:xfrm>
            <a:off x="0" y="0"/>
            <a:ext cx="2757488" cy="4862513"/>
          </a:xfrm>
        </p:spPr>
      </p:pic>
      <p:sp>
        <p:nvSpPr>
          <p:cNvPr id="12292" name="TextBox 25">
            <a:extLst>
              <a:ext uri="{FF2B5EF4-FFF2-40B4-BE49-F238E27FC236}">
                <a16:creationId xmlns:a16="http://schemas.microsoft.com/office/drawing/2014/main" id="{EE9DA92C-CC59-4E4B-B0BE-5CEEC7E03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334" y="1737330"/>
            <a:ext cx="47183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Welcome to Clientake</a:t>
            </a:r>
          </a:p>
          <a:p>
            <a:pPr eaLnBrk="1" hangingPunct="1"/>
            <a:r>
              <a:rPr lang="en-US" altLang="en-US" sz="28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law attorney firm</a:t>
            </a:r>
            <a:endParaRPr lang="en-ID" altLang="en-US" sz="28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2A0C45-328A-43D3-84E1-68B3F9112B47}"/>
              </a:ext>
            </a:extLst>
          </p:cNvPr>
          <p:cNvSpPr txBox="1"/>
          <p:nvPr/>
        </p:nvSpPr>
        <p:spPr>
          <a:xfrm>
            <a:off x="7154333" y="1448405"/>
            <a:ext cx="1549400" cy="256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67" spc="67" dirty="0">
                <a:solidFill>
                  <a:srgbClr val="D4A96C"/>
                </a:solidFill>
                <a:latin typeface="Montserrat" panose="02000505000000020004" pitchFamily="2" charset="0"/>
                <a:ea typeface="Open Sans SemiBold" panose="020B0706030804020204" pitchFamily="34" charset="0"/>
                <a:cs typeface="Poppins Medium" panose="00000600000000000000" pitchFamily="2" charset="0"/>
              </a:rPr>
              <a:t>ABOUT </a:t>
            </a:r>
            <a:r>
              <a:rPr lang="en-US" sz="1067" spc="67" dirty="0">
                <a:solidFill>
                  <a:srgbClr val="D4A96C"/>
                </a:solidFill>
                <a:latin typeface="Montserrat Medium" panose="00000600000000000000" pitchFamily="50" charset="0"/>
                <a:ea typeface="Open Sans SemiBold" panose="020B0706030804020204" pitchFamily="34" charset="0"/>
                <a:cs typeface="Poppins Medium" panose="00000600000000000000" pitchFamily="2" charset="0"/>
              </a:rPr>
              <a:t>JURISTIC</a:t>
            </a:r>
            <a:endParaRPr lang="en-ID" sz="1067" spc="67" dirty="0">
              <a:solidFill>
                <a:srgbClr val="D4A96C"/>
              </a:solidFill>
              <a:latin typeface="Montserrat Medium" panose="00000600000000000000" pitchFamily="50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C6AFFC-3481-494D-8CDE-2312DB5146FC}"/>
              </a:ext>
            </a:extLst>
          </p:cNvPr>
          <p:cNvSpPr txBox="1"/>
          <p:nvPr/>
        </p:nvSpPr>
        <p:spPr>
          <a:xfrm>
            <a:off x="7154333" y="3034242"/>
            <a:ext cx="4161367" cy="19982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rhoncus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imperdiet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lobortis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maximus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volutpat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sem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facilisis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ornare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volutpat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Donec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ullamcorper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sed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venenatis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tempus,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metus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mi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tincidunt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odio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et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nisi at sem. In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hac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habitasse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platea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dictumst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AFA7AE-F0D4-4DD9-BFD6-AD257AEB4741}"/>
              </a:ext>
            </a:extLst>
          </p:cNvPr>
          <p:cNvSpPr/>
          <p:nvPr/>
        </p:nvSpPr>
        <p:spPr>
          <a:xfrm>
            <a:off x="1840443" y="1574800"/>
            <a:ext cx="1059391" cy="1059392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pic>
        <p:nvPicPr>
          <p:cNvPr id="12296" name="Graphic 24" descr="Scales of justice with solid fill">
            <a:extLst>
              <a:ext uri="{FF2B5EF4-FFF2-40B4-BE49-F238E27FC236}">
                <a16:creationId xmlns:a16="http://schemas.microsoft.com/office/drawing/2014/main" id="{C0749C47-4C91-4334-B694-F42AA3229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442" y="1828800"/>
            <a:ext cx="5524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AF2D4E8-F6DD-474D-A3B8-DEC27AE1C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>
            <a:extLst>
              <a:ext uri="{FF2B5EF4-FFF2-40B4-BE49-F238E27FC236}">
                <a16:creationId xmlns:a16="http://schemas.microsoft.com/office/drawing/2014/main" id="{0CD27C8C-E70E-458C-9900-AFF58B313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278" y="1002630"/>
            <a:ext cx="4563533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933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The certainty the legal cases we handle</a:t>
            </a:r>
            <a:endParaRPr lang="en-ID" altLang="en-US" sz="2933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20953-465E-49FE-B328-2A12E5E14CFD}"/>
              </a:ext>
            </a:extLst>
          </p:cNvPr>
          <p:cNvSpPr txBox="1"/>
          <p:nvPr/>
        </p:nvSpPr>
        <p:spPr>
          <a:xfrm>
            <a:off x="632278" y="2167856"/>
            <a:ext cx="4161367" cy="11672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rhoncus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imperdiet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lobortis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maximus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volutpat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sem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facilisis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ornare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volutpat</a:t>
            </a:r>
            <a:endParaRPr lang="en-ID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50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E2BEEE7-FF33-4EAB-AAFC-1DC0E8424FF0}"/>
              </a:ext>
            </a:extLst>
          </p:cNvPr>
          <p:cNvSpPr/>
          <p:nvPr/>
        </p:nvSpPr>
        <p:spPr>
          <a:xfrm>
            <a:off x="674611" y="3563797"/>
            <a:ext cx="373592" cy="374650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3318" name="Graphic 46" descr="Checkmark with solid fill">
            <a:extLst>
              <a:ext uri="{FF2B5EF4-FFF2-40B4-BE49-F238E27FC236}">
                <a16:creationId xmlns:a16="http://schemas.microsoft.com/office/drawing/2014/main" id="{948825EF-1AB0-444C-8C4A-5C2ED6741299}"/>
              </a:ext>
            </a:extLst>
          </p:cNvPr>
          <p:cNvSpPr>
            <a:spLocks/>
          </p:cNvSpPr>
          <p:nvPr/>
        </p:nvSpPr>
        <p:spPr bwMode="auto">
          <a:xfrm>
            <a:off x="768803" y="3686564"/>
            <a:ext cx="185208" cy="130175"/>
          </a:xfrm>
          <a:custGeom>
            <a:avLst/>
            <a:gdLst>
              <a:gd name="T0" fmla="*/ 253459 w 277199"/>
              <a:gd name="T1" fmla="*/ 0 h 194699"/>
              <a:gd name="T2" fmla="*/ 99520 w 277199"/>
              <a:gd name="T3" fmla="*/ 145621 h 194699"/>
              <a:gd name="T4" fmla="*/ 25556 w 277199"/>
              <a:gd name="T5" fmla="*/ 69802 h 194699"/>
              <a:gd name="T6" fmla="*/ 0 w 277199"/>
              <a:gd name="T7" fmla="*/ 94172 h 194699"/>
              <a:gd name="T8" fmla="*/ 98317 w 277199"/>
              <a:gd name="T9" fmla="*/ 195264 h 194699"/>
              <a:gd name="T10" fmla="*/ 124174 w 277199"/>
              <a:gd name="T11" fmla="*/ 171194 h 194699"/>
              <a:gd name="T12" fmla="*/ 277813 w 277199"/>
              <a:gd name="T13" fmla="*/ 25273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/>
          </a:p>
        </p:txBody>
      </p:sp>
      <p:sp>
        <p:nvSpPr>
          <p:cNvPr id="13319" name="TextBox 47">
            <a:extLst>
              <a:ext uri="{FF2B5EF4-FFF2-40B4-BE49-F238E27FC236}">
                <a16:creationId xmlns:a16="http://schemas.microsoft.com/office/drawing/2014/main" id="{40181CA7-7B93-4B9A-B234-C1CFD1079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528" y="3602395"/>
            <a:ext cx="2541059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Expert Legal Tips</a:t>
            </a:r>
            <a:endParaRPr lang="en-ID" altLang="en-US" sz="1333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E358D85-41EA-409D-8962-58AE515333D4}"/>
              </a:ext>
            </a:extLst>
          </p:cNvPr>
          <p:cNvSpPr/>
          <p:nvPr/>
        </p:nvSpPr>
        <p:spPr>
          <a:xfrm>
            <a:off x="674611" y="4029464"/>
            <a:ext cx="373592" cy="374650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3321" name="Graphic 49" descr="Checkmark with solid fill">
            <a:extLst>
              <a:ext uri="{FF2B5EF4-FFF2-40B4-BE49-F238E27FC236}">
                <a16:creationId xmlns:a16="http://schemas.microsoft.com/office/drawing/2014/main" id="{3BF8769D-2D4A-482A-9F85-A30D7ABB2F7A}"/>
              </a:ext>
            </a:extLst>
          </p:cNvPr>
          <p:cNvSpPr>
            <a:spLocks/>
          </p:cNvSpPr>
          <p:nvPr/>
        </p:nvSpPr>
        <p:spPr bwMode="auto">
          <a:xfrm>
            <a:off x="768803" y="4152231"/>
            <a:ext cx="185208" cy="130175"/>
          </a:xfrm>
          <a:custGeom>
            <a:avLst/>
            <a:gdLst>
              <a:gd name="T0" fmla="*/ 253459 w 277199"/>
              <a:gd name="T1" fmla="*/ 0 h 194699"/>
              <a:gd name="T2" fmla="*/ 99520 w 277199"/>
              <a:gd name="T3" fmla="*/ 145621 h 194699"/>
              <a:gd name="T4" fmla="*/ 25556 w 277199"/>
              <a:gd name="T5" fmla="*/ 69802 h 194699"/>
              <a:gd name="T6" fmla="*/ 0 w 277199"/>
              <a:gd name="T7" fmla="*/ 94172 h 194699"/>
              <a:gd name="T8" fmla="*/ 98317 w 277199"/>
              <a:gd name="T9" fmla="*/ 195264 h 194699"/>
              <a:gd name="T10" fmla="*/ 124174 w 277199"/>
              <a:gd name="T11" fmla="*/ 171194 h 194699"/>
              <a:gd name="T12" fmla="*/ 277813 w 277199"/>
              <a:gd name="T13" fmla="*/ 25273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/>
          </a:p>
        </p:txBody>
      </p:sp>
      <p:sp>
        <p:nvSpPr>
          <p:cNvPr id="13322" name="TextBox 50">
            <a:extLst>
              <a:ext uri="{FF2B5EF4-FFF2-40B4-BE49-F238E27FC236}">
                <a16:creationId xmlns:a16="http://schemas.microsoft.com/office/drawing/2014/main" id="{0FF2A74F-9124-4A34-B132-24CC6C56D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528" y="4068062"/>
            <a:ext cx="2541059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Business &amp; Tax Law</a:t>
            </a:r>
            <a:endParaRPr lang="en-ID" altLang="en-US" sz="1333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324916E-ED52-44E6-9422-5E39D54442FF}"/>
              </a:ext>
            </a:extLst>
          </p:cNvPr>
          <p:cNvSpPr/>
          <p:nvPr/>
        </p:nvSpPr>
        <p:spPr>
          <a:xfrm>
            <a:off x="674611" y="4495131"/>
            <a:ext cx="373592" cy="374650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3324" name="Graphic 52" descr="Checkmark with solid fill">
            <a:extLst>
              <a:ext uri="{FF2B5EF4-FFF2-40B4-BE49-F238E27FC236}">
                <a16:creationId xmlns:a16="http://schemas.microsoft.com/office/drawing/2014/main" id="{FBFB7CEE-733D-4BD5-8670-403B79794DC7}"/>
              </a:ext>
            </a:extLst>
          </p:cNvPr>
          <p:cNvSpPr>
            <a:spLocks/>
          </p:cNvSpPr>
          <p:nvPr/>
        </p:nvSpPr>
        <p:spPr bwMode="auto">
          <a:xfrm>
            <a:off x="768803" y="4617898"/>
            <a:ext cx="185208" cy="130175"/>
          </a:xfrm>
          <a:custGeom>
            <a:avLst/>
            <a:gdLst>
              <a:gd name="T0" fmla="*/ 253459 w 277199"/>
              <a:gd name="T1" fmla="*/ 0 h 194699"/>
              <a:gd name="T2" fmla="*/ 99520 w 277199"/>
              <a:gd name="T3" fmla="*/ 145621 h 194699"/>
              <a:gd name="T4" fmla="*/ 25556 w 277199"/>
              <a:gd name="T5" fmla="*/ 69802 h 194699"/>
              <a:gd name="T6" fmla="*/ 0 w 277199"/>
              <a:gd name="T7" fmla="*/ 94172 h 194699"/>
              <a:gd name="T8" fmla="*/ 98317 w 277199"/>
              <a:gd name="T9" fmla="*/ 195264 h 194699"/>
              <a:gd name="T10" fmla="*/ 124174 w 277199"/>
              <a:gd name="T11" fmla="*/ 171194 h 194699"/>
              <a:gd name="T12" fmla="*/ 277813 w 277199"/>
              <a:gd name="T13" fmla="*/ 25273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/>
          </a:p>
        </p:txBody>
      </p:sp>
      <p:sp>
        <p:nvSpPr>
          <p:cNvPr id="13325" name="TextBox 53">
            <a:extLst>
              <a:ext uri="{FF2B5EF4-FFF2-40B4-BE49-F238E27FC236}">
                <a16:creationId xmlns:a16="http://schemas.microsoft.com/office/drawing/2014/main" id="{36C66342-70A7-4F84-9453-F6091A1C9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528" y="4533729"/>
            <a:ext cx="2541059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Trust &amp; Estate</a:t>
            </a:r>
            <a:endParaRPr lang="en-ID" altLang="en-US" sz="1333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B50BD77-BE5B-4E76-8521-27E445491491}"/>
              </a:ext>
            </a:extLst>
          </p:cNvPr>
          <p:cNvSpPr/>
          <p:nvPr/>
        </p:nvSpPr>
        <p:spPr>
          <a:xfrm>
            <a:off x="674611" y="4960797"/>
            <a:ext cx="373592" cy="374650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3327" name="Graphic 55" descr="Checkmark with solid fill">
            <a:extLst>
              <a:ext uri="{FF2B5EF4-FFF2-40B4-BE49-F238E27FC236}">
                <a16:creationId xmlns:a16="http://schemas.microsoft.com/office/drawing/2014/main" id="{49A69B23-2822-436C-944D-1D5CDBBC39B2}"/>
              </a:ext>
            </a:extLst>
          </p:cNvPr>
          <p:cNvSpPr>
            <a:spLocks/>
          </p:cNvSpPr>
          <p:nvPr/>
        </p:nvSpPr>
        <p:spPr bwMode="auto">
          <a:xfrm>
            <a:off x="768803" y="5083564"/>
            <a:ext cx="185208" cy="129117"/>
          </a:xfrm>
          <a:custGeom>
            <a:avLst/>
            <a:gdLst>
              <a:gd name="T0" fmla="*/ 253459 w 277199"/>
              <a:gd name="T1" fmla="*/ 0 h 194699"/>
              <a:gd name="T2" fmla="*/ 99520 w 277199"/>
              <a:gd name="T3" fmla="*/ 144436 h 194699"/>
              <a:gd name="T4" fmla="*/ 25556 w 277199"/>
              <a:gd name="T5" fmla="*/ 69234 h 194699"/>
              <a:gd name="T6" fmla="*/ 0 w 277199"/>
              <a:gd name="T7" fmla="*/ 93406 h 194699"/>
              <a:gd name="T8" fmla="*/ 98317 w 277199"/>
              <a:gd name="T9" fmla="*/ 193676 h 194699"/>
              <a:gd name="T10" fmla="*/ 124174 w 277199"/>
              <a:gd name="T11" fmla="*/ 169802 h 194699"/>
              <a:gd name="T12" fmla="*/ 277813 w 277199"/>
              <a:gd name="T13" fmla="*/ 25067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/>
          </a:p>
        </p:txBody>
      </p:sp>
      <p:sp>
        <p:nvSpPr>
          <p:cNvPr id="13328" name="TextBox 56">
            <a:extLst>
              <a:ext uri="{FF2B5EF4-FFF2-40B4-BE49-F238E27FC236}">
                <a16:creationId xmlns:a16="http://schemas.microsoft.com/office/drawing/2014/main" id="{7D556B72-A306-4986-9C52-A5EF0074B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528" y="4999395"/>
            <a:ext cx="2541059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Civil Litigation</a:t>
            </a:r>
            <a:endParaRPr lang="en-ID" altLang="en-US" sz="1333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FA70B91-8C42-4A05-8BA7-23211A3A5A5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16658"/>
          <a:stretch/>
        </p:blipFill>
        <p:spPr>
          <a:xfrm>
            <a:off x="5867785" y="1515102"/>
            <a:ext cx="2715491" cy="2715491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919A676-4A7F-4D68-B54D-9584067F95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 b="16673"/>
          <a:stretch/>
        </p:blipFill>
        <p:spPr>
          <a:xfrm>
            <a:off x="7915785" y="504808"/>
            <a:ext cx="2715491" cy="2715491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1DBF471-731C-4EE6-A6FA-B64C6D20EF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6" b="16646"/>
          <a:stretch/>
        </p:blipFill>
        <p:spPr>
          <a:xfrm>
            <a:off x="8836727" y="2781955"/>
            <a:ext cx="2715491" cy="2715491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2BBF2FF-57A9-42F2-BE51-697648F8657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r="16611"/>
          <a:stretch/>
        </p:blipFill>
        <p:spPr>
          <a:xfrm>
            <a:off x="6788727" y="3792249"/>
            <a:ext cx="2715491" cy="2715491"/>
          </a:xfr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2DEC6810-C853-425C-A133-2F68D4139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ED615E7-C708-4402-A1CC-183D73995E6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8" b="23408"/>
          <a:stretch>
            <a:fillRect/>
          </a:stretch>
        </p:blipFill>
        <p:spPr>
          <a:xfrm>
            <a:off x="0" y="0"/>
            <a:ext cx="12192000" cy="4322763"/>
          </a:xfr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FD62928-CA17-43E9-AECC-CB7B36CDE146}"/>
              </a:ext>
            </a:extLst>
          </p:cNvPr>
          <p:cNvSpPr/>
          <p:nvPr/>
        </p:nvSpPr>
        <p:spPr>
          <a:xfrm>
            <a:off x="873126" y="3006726"/>
            <a:ext cx="3796241" cy="3116791"/>
          </a:xfrm>
          <a:custGeom>
            <a:avLst/>
            <a:gdLst>
              <a:gd name="connsiteX0" fmla="*/ 0 w 5694218"/>
              <a:gd name="connsiteY0" fmla="*/ 0 h 5694218"/>
              <a:gd name="connsiteX1" fmla="*/ 5694218 w 5694218"/>
              <a:gd name="connsiteY1" fmla="*/ 0 h 5694218"/>
              <a:gd name="connsiteX2" fmla="*/ 5694218 w 5694218"/>
              <a:gd name="connsiteY2" fmla="*/ 5694218 h 5694218"/>
              <a:gd name="connsiteX3" fmla="*/ 0 w 5694218"/>
              <a:gd name="connsiteY3" fmla="*/ 5694218 h 569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4218" h="5694218">
                <a:moveTo>
                  <a:pt x="0" y="0"/>
                </a:moveTo>
                <a:lnTo>
                  <a:pt x="5694218" y="0"/>
                </a:lnTo>
                <a:lnTo>
                  <a:pt x="5694218" y="5694218"/>
                </a:lnTo>
                <a:lnTo>
                  <a:pt x="0" y="5694218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Montserrat Medium" panose="00000600000000000000" pitchFamily="50" charset="0"/>
            </a:endParaRPr>
          </a:p>
        </p:txBody>
      </p:sp>
      <p:sp>
        <p:nvSpPr>
          <p:cNvPr id="14340" name="TextBox 5">
            <a:extLst>
              <a:ext uri="{FF2B5EF4-FFF2-40B4-BE49-F238E27FC236}">
                <a16:creationId xmlns:a16="http://schemas.microsoft.com/office/drawing/2014/main" id="{44634977-6E6D-4C0D-9943-9DCEC1489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109" y="3616272"/>
            <a:ext cx="2962275" cy="189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933" dirty="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The certainty the legal cases we handle</a:t>
            </a:r>
            <a:endParaRPr lang="en-ID" altLang="en-US" sz="2933" dirty="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14342" name="TextBox 15">
            <a:extLst>
              <a:ext uri="{FF2B5EF4-FFF2-40B4-BE49-F238E27FC236}">
                <a16:creationId xmlns:a16="http://schemas.microsoft.com/office/drawing/2014/main" id="{82B614CC-F80B-411F-A2F4-691330A06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966" y="4804833"/>
            <a:ext cx="23596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Business</a:t>
            </a:r>
            <a:r>
              <a:rPr lang="en-US" altLang="en-US" sz="1333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 &amp; Tax Law</a:t>
            </a:r>
            <a:endParaRPr lang="en-ID" altLang="en-US" sz="1333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5FC40B-663F-4E29-9208-1E599628DC54}"/>
              </a:ext>
            </a:extLst>
          </p:cNvPr>
          <p:cNvSpPr txBox="1"/>
          <p:nvPr/>
        </p:nvSpPr>
        <p:spPr>
          <a:xfrm>
            <a:off x="6113966" y="5111750"/>
            <a:ext cx="5468434" cy="1167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Vulputate ut pharetra sit amet aliquam. Purus faucibus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ornare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huasu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legalu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suspendisse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sed. Ut pharetra sit amet aliquam id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diam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maecen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atun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morba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enim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nunc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faucibus a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pellentesque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porttitor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business.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D475871-7726-4F04-9A62-ECC08239F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4A1F08-C32C-4036-86EB-58C3D90CFA02}"/>
              </a:ext>
            </a:extLst>
          </p:cNvPr>
          <p:cNvSpPr/>
          <p:nvPr/>
        </p:nvSpPr>
        <p:spPr>
          <a:xfrm>
            <a:off x="0" y="0"/>
            <a:ext cx="3407833" cy="6858000"/>
          </a:xfrm>
          <a:prstGeom prst="rect">
            <a:avLst/>
          </a:prstGeom>
          <a:solidFill>
            <a:srgbClr val="252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8E331D-61F4-4E40-836B-40E321D31235}"/>
              </a:ext>
            </a:extLst>
          </p:cNvPr>
          <p:cNvSpPr/>
          <p:nvPr/>
        </p:nvSpPr>
        <p:spPr>
          <a:xfrm>
            <a:off x="1556266" y="1011527"/>
            <a:ext cx="714375" cy="714375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5364" name="TextBox 9">
            <a:extLst>
              <a:ext uri="{FF2B5EF4-FFF2-40B4-BE49-F238E27FC236}">
                <a16:creationId xmlns:a16="http://schemas.microsoft.com/office/drawing/2014/main" id="{2F3B4BA8-F3E6-424D-9426-880592DB5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24" y="1941802"/>
            <a:ext cx="2540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333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Legal Solution</a:t>
            </a:r>
            <a:endParaRPr lang="en-ID" altLang="en-US" sz="1333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62EFF4-F2F0-4018-94DF-EBA778587380}"/>
              </a:ext>
            </a:extLst>
          </p:cNvPr>
          <p:cNvSpPr txBox="1"/>
          <p:nvPr/>
        </p:nvSpPr>
        <p:spPr>
          <a:xfrm>
            <a:off x="764633" y="2280469"/>
            <a:ext cx="2296583" cy="14442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pic>
        <p:nvPicPr>
          <p:cNvPr id="15366" name="Graphic 12" descr="Gavel with solid fill">
            <a:extLst>
              <a:ext uri="{FF2B5EF4-FFF2-40B4-BE49-F238E27FC236}">
                <a16:creationId xmlns:a16="http://schemas.microsoft.com/office/drawing/2014/main" id="{BF96F84E-F239-4F60-A895-A1F2E2C01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007" y="1188269"/>
            <a:ext cx="359833" cy="36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D8F203-4F1B-4C93-BD6A-2629935866CA}"/>
              </a:ext>
            </a:extLst>
          </p:cNvPr>
          <p:cNvSpPr/>
          <p:nvPr/>
        </p:nvSpPr>
        <p:spPr>
          <a:xfrm>
            <a:off x="1556266" y="4004494"/>
            <a:ext cx="714375" cy="714375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5368" name="TextBox 14">
            <a:extLst>
              <a:ext uri="{FF2B5EF4-FFF2-40B4-BE49-F238E27FC236}">
                <a16:creationId xmlns:a16="http://schemas.microsoft.com/office/drawing/2014/main" id="{CDFB42DA-E235-4616-8DAD-2E94D37A6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24" y="4934768"/>
            <a:ext cx="2540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333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Protect Legal Cases</a:t>
            </a:r>
            <a:endParaRPr lang="en-ID" altLang="en-US" sz="1333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D74F9E-3EC9-449D-B83C-A8985664FE54}"/>
              </a:ext>
            </a:extLst>
          </p:cNvPr>
          <p:cNvSpPr txBox="1"/>
          <p:nvPr/>
        </p:nvSpPr>
        <p:spPr>
          <a:xfrm>
            <a:off x="764633" y="5273435"/>
            <a:ext cx="2296583" cy="8902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/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pic>
        <p:nvPicPr>
          <p:cNvPr id="15370" name="Graphic 19" descr="Shield Tick with solid fill">
            <a:extLst>
              <a:ext uri="{FF2B5EF4-FFF2-40B4-BE49-F238E27FC236}">
                <a16:creationId xmlns:a16="http://schemas.microsoft.com/office/drawing/2014/main" id="{46320012-7765-4DD9-9D0C-34FF75E5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833" y="4182293"/>
            <a:ext cx="359833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TextBox 23">
            <a:extLst>
              <a:ext uri="{FF2B5EF4-FFF2-40B4-BE49-F238E27FC236}">
                <a16:creationId xmlns:a16="http://schemas.microsoft.com/office/drawing/2014/main" id="{FB8069DA-6A5A-457A-A71E-F277520F2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349" y="1006323"/>
            <a:ext cx="4043891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933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The best solution for your legal case</a:t>
            </a:r>
            <a:endParaRPr lang="en-ID" altLang="en-US" sz="2933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0D0343-D781-4308-886B-193D57850566}"/>
              </a:ext>
            </a:extLst>
          </p:cNvPr>
          <p:cNvSpPr txBox="1"/>
          <p:nvPr/>
        </p:nvSpPr>
        <p:spPr>
          <a:xfrm>
            <a:off x="7372349" y="2629807"/>
            <a:ext cx="3916891" cy="2275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rhoncus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imperdiet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lobortis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maximus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volutpat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sem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facilisis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ornare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volutpat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Donec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ullamcorper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sed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venenatis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tempus,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metus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mi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tincidunt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odio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et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nisi at sem. In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hac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habitasse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platea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dictumst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15374" name="TextBox 27">
            <a:extLst>
              <a:ext uri="{FF2B5EF4-FFF2-40B4-BE49-F238E27FC236}">
                <a16:creationId xmlns:a16="http://schemas.microsoft.com/office/drawing/2014/main" id="{3C21479B-7957-4934-867F-D7581914A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348" y="2300665"/>
            <a:ext cx="2540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Experience Business Law</a:t>
            </a:r>
            <a:endParaRPr lang="en-ID" altLang="en-US" sz="1333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B2653DF-948F-4D5B-90BC-E0A97C14391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" r="12747"/>
          <a:stretch>
            <a:fillRect/>
          </a:stretch>
        </p:blipFill>
        <p:spPr>
          <a:xfrm>
            <a:off x="3408363" y="0"/>
            <a:ext cx="3408362" cy="6858000"/>
          </a:xfr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32B00CE-F43F-420F-BA2E-4D38A6A8C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5F896ED-1ABD-4F47-87F5-3EEA3D4055B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5" r="25785"/>
          <a:stretch>
            <a:fillRect/>
          </a:stretch>
        </p:blipFill>
        <p:spPr>
          <a:xfrm>
            <a:off x="7210425" y="0"/>
            <a:ext cx="4981575" cy="6858000"/>
          </a:xfr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1722BA6-9F2F-4FFC-AA5B-8CF2F6A824FD}"/>
              </a:ext>
            </a:extLst>
          </p:cNvPr>
          <p:cNvSpPr/>
          <p:nvPr/>
        </p:nvSpPr>
        <p:spPr>
          <a:xfrm>
            <a:off x="6336242" y="1087967"/>
            <a:ext cx="2683933" cy="2683933"/>
          </a:xfrm>
          <a:custGeom>
            <a:avLst/>
            <a:gdLst>
              <a:gd name="connsiteX0" fmla="*/ 2012744 w 4025488"/>
              <a:gd name="connsiteY0" fmla="*/ 0 h 4025488"/>
              <a:gd name="connsiteX1" fmla="*/ 4025488 w 4025488"/>
              <a:gd name="connsiteY1" fmla="*/ 2012744 h 4025488"/>
              <a:gd name="connsiteX2" fmla="*/ 2012744 w 4025488"/>
              <a:gd name="connsiteY2" fmla="*/ 4025488 h 4025488"/>
              <a:gd name="connsiteX3" fmla="*/ 0 w 4025488"/>
              <a:gd name="connsiteY3" fmla="*/ 2012744 h 402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5488" h="4025488">
                <a:moveTo>
                  <a:pt x="2012744" y="0"/>
                </a:moveTo>
                <a:lnTo>
                  <a:pt x="4025488" y="2012744"/>
                </a:lnTo>
                <a:lnTo>
                  <a:pt x="2012744" y="4025488"/>
                </a:lnTo>
                <a:lnTo>
                  <a:pt x="0" y="201274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6388" name="TextBox 16">
            <a:extLst>
              <a:ext uri="{FF2B5EF4-FFF2-40B4-BE49-F238E27FC236}">
                <a16:creationId xmlns:a16="http://schemas.microsoft.com/office/drawing/2014/main" id="{D9535BF7-734D-4EB0-819E-DA410B0AB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30" y="1006536"/>
            <a:ext cx="4562475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933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The certainty the legal cases we handle</a:t>
            </a:r>
            <a:endParaRPr lang="en-ID" altLang="en-US" sz="2933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368576-AFFB-4817-8F8C-E71148EEFAE7}"/>
              </a:ext>
            </a:extLst>
          </p:cNvPr>
          <p:cNvSpPr txBox="1"/>
          <p:nvPr/>
        </p:nvSpPr>
        <p:spPr>
          <a:xfrm>
            <a:off x="622630" y="2172819"/>
            <a:ext cx="4160308" cy="8902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rhoncus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imperdiet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lobortis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maximus at</a:t>
            </a:r>
          </a:p>
        </p:txBody>
      </p:sp>
      <p:pic>
        <p:nvPicPr>
          <p:cNvPr id="16391" name="Graphic 43" descr="Gavel with solid fill">
            <a:extLst>
              <a:ext uri="{FF2B5EF4-FFF2-40B4-BE49-F238E27FC236}">
                <a16:creationId xmlns:a16="http://schemas.microsoft.com/office/drawing/2014/main" id="{6DA0D593-35B8-48A7-9538-4E630309E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5" y="4496919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Graphic 45" descr="Scales of justice with solid fill">
            <a:extLst>
              <a:ext uri="{FF2B5EF4-FFF2-40B4-BE49-F238E27FC236}">
                <a16:creationId xmlns:a16="http://schemas.microsoft.com/office/drawing/2014/main" id="{1E12AC75-745F-4035-A10A-C545726FC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5" y="3342277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Box 46">
            <a:extLst>
              <a:ext uri="{FF2B5EF4-FFF2-40B4-BE49-F238E27FC236}">
                <a16:creationId xmlns:a16="http://schemas.microsoft.com/office/drawing/2014/main" id="{E9EB21A3-8976-4F1C-9C16-DF6CFCF3A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271" y="3342277"/>
            <a:ext cx="2541059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Business &amp; Tax Law</a:t>
            </a:r>
            <a:endParaRPr lang="en-ID" altLang="en-US" sz="1333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A2B771-BCA0-4414-B2C8-E7E92FBC6C84}"/>
              </a:ext>
            </a:extLst>
          </p:cNvPr>
          <p:cNvSpPr txBox="1"/>
          <p:nvPr/>
        </p:nvSpPr>
        <p:spPr>
          <a:xfrm>
            <a:off x="1396271" y="3644961"/>
            <a:ext cx="4161367" cy="6132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16395" name="TextBox 48">
            <a:extLst>
              <a:ext uri="{FF2B5EF4-FFF2-40B4-BE49-F238E27FC236}">
                <a16:creationId xmlns:a16="http://schemas.microsoft.com/office/drawing/2014/main" id="{B32F8BF7-D062-410C-B739-37162BC88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271" y="4496919"/>
            <a:ext cx="2541059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Legal Solutions</a:t>
            </a:r>
            <a:endParaRPr lang="en-ID" altLang="en-US" sz="1333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02AF319-E12E-480D-9359-F26423419C93}"/>
              </a:ext>
            </a:extLst>
          </p:cNvPr>
          <p:cNvSpPr txBox="1"/>
          <p:nvPr/>
        </p:nvSpPr>
        <p:spPr>
          <a:xfrm>
            <a:off x="1396271" y="4799603"/>
            <a:ext cx="4161367" cy="8902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rhoncus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imperdiet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lobortis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</a:p>
        </p:txBody>
      </p:sp>
      <p:sp>
        <p:nvSpPr>
          <p:cNvPr id="16397" name="TextBox 76">
            <a:extLst>
              <a:ext uri="{FF2B5EF4-FFF2-40B4-BE49-F238E27FC236}">
                <a16:creationId xmlns:a16="http://schemas.microsoft.com/office/drawing/2014/main" id="{02BD9EDE-B7AE-4975-A7F7-43941CBE8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1974850"/>
            <a:ext cx="1259417" cy="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933" b="1" dirty="0">
                <a:solidFill>
                  <a:schemeClr val="bg1"/>
                </a:solidFill>
                <a:latin typeface="Montserrat" panose="00000500000000000000" pitchFamily="50" charset="0"/>
                <a:ea typeface="Inter" pitchFamily="2" charset="0"/>
                <a:cs typeface="Poppins SemiBold" panose="00000700000000000000" pitchFamily="2" charset="0"/>
              </a:rPr>
              <a:t>1750</a:t>
            </a:r>
            <a:endParaRPr lang="en-ID" altLang="en-US" sz="2933" b="1" dirty="0">
              <a:solidFill>
                <a:schemeClr val="bg1"/>
              </a:solidFill>
              <a:latin typeface="Montserrat" panose="00000500000000000000" pitchFamily="50" charset="0"/>
              <a:ea typeface="Inter" pitchFamily="2" charset="0"/>
              <a:cs typeface="Poppins SemiBold" panose="00000700000000000000" pitchFamily="2" charset="0"/>
            </a:endParaRPr>
          </a:p>
        </p:txBody>
      </p:sp>
      <p:sp>
        <p:nvSpPr>
          <p:cNvPr id="16398" name="TextBox 77">
            <a:extLst>
              <a:ext uri="{FF2B5EF4-FFF2-40B4-BE49-F238E27FC236}">
                <a16:creationId xmlns:a16="http://schemas.microsoft.com/office/drawing/2014/main" id="{C0E81088-E941-4A88-AB97-2350718B0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076" y="2452159"/>
            <a:ext cx="1965325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333" dirty="0">
                <a:solidFill>
                  <a:schemeClr val="bg1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Successfully Cases Handled</a:t>
            </a:r>
            <a:endParaRPr lang="en-ID" altLang="en-US" sz="1333" dirty="0">
              <a:solidFill>
                <a:schemeClr val="bg1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2C47E6-40A4-4D29-957B-66A431215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D6AA907-5A31-42B4-ACA0-416AB70BB7C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9" b="5459"/>
          <a:stretch>
            <a:fillRect/>
          </a:stretch>
        </p:blipFill>
        <p:spPr>
          <a:xfrm>
            <a:off x="0" y="0"/>
            <a:ext cx="5132388" cy="6858000"/>
          </a:xfrm>
        </p:spPr>
      </p:pic>
      <p:sp>
        <p:nvSpPr>
          <p:cNvPr id="17411" name="TextBox 1">
            <a:extLst>
              <a:ext uri="{FF2B5EF4-FFF2-40B4-BE49-F238E27FC236}">
                <a16:creationId xmlns:a16="http://schemas.microsoft.com/office/drawing/2014/main" id="{77F0110F-AABE-4168-B65F-83AE5B4F9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867" y="1006201"/>
            <a:ext cx="478428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We help you in various legal and criminal matters</a:t>
            </a:r>
            <a:endParaRPr lang="en-ID" altLang="en-US" sz="32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C9F4D0-E49B-491E-ACC0-1DDC59109A35}"/>
              </a:ext>
            </a:extLst>
          </p:cNvPr>
          <p:cNvSpPr txBox="1"/>
          <p:nvPr/>
        </p:nvSpPr>
        <p:spPr>
          <a:xfrm>
            <a:off x="7269692" y="3081593"/>
            <a:ext cx="4312708" cy="890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6567818-7276-4D00-9638-40C907ED1457}"/>
              </a:ext>
            </a:extLst>
          </p:cNvPr>
          <p:cNvSpPr/>
          <p:nvPr/>
        </p:nvSpPr>
        <p:spPr>
          <a:xfrm>
            <a:off x="6692900" y="2804310"/>
            <a:ext cx="374650" cy="373591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7415" name="Graphic 46" descr="Checkmark with solid fill">
            <a:extLst>
              <a:ext uri="{FF2B5EF4-FFF2-40B4-BE49-F238E27FC236}">
                <a16:creationId xmlns:a16="http://schemas.microsoft.com/office/drawing/2014/main" id="{3393953B-4269-4B95-8CE8-C90AF18448E8}"/>
              </a:ext>
            </a:extLst>
          </p:cNvPr>
          <p:cNvSpPr>
            <a:spLocks/>
          </p:cNvSpPr>
          <p:nvPr/>
        </p:nvSpPr>
        <p:spPr bwMode="auto">
          <a:xfrm>
            <a:off x="6788150" y="2927077"/>
            <a:ext cx="184150" cy="129117"/>
          </a:xfrm>
          <a:custGeom>
            <a:avLst/>
            <a:gdLst>
              <a:gd name="T0" fmla="*/ 252011 w 277199"/>
              <a:gd name="T1" fmla="*/ 0 h 194699"/>
              <a:gd name="T2" fmla="*/ 98951 w 277199"/>
              <a:gd name="T3" fmla="*/ 144436 h 194699"/>
              <a:gd name="T4" fmla="*/ 25410 w 277199"/>
              <a:gd name="T5" fmla="*/ 69234 h 194699"/>
              <a:gd name="T6" fmla="*/ 0 w 277199"/>
              <a:gd name="T7" fmla="*/ 93406 h 194699"/>
              <a:gd name="T8" fmla="*/ 97755 w 277199"/>
              <a:gd name="T9" fmla="*/ 193676 h 194699"/>
              <a:gd name="T10" fmla="*/ 123465 w 277199"/>
              <a:gd name="T11" fmla="*/ 169802 h 194699"/>
              <a:gd name="T12" fmla="*/ 276226 w 277199"/>
              <a:gd name="T13" fmla="*/ 25067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/>
          </a:p>
        </p:txBody>
      </p:sp>
      <p:sp>
        <p:nvSpPr>
          <p:cNvPr id="17416" name="TextBox 82">
            <a:extLst>
              <a:ext uri="{FF2B5EF4-FFF2-40B4-BE49-F238E27FC236}">
                <a16:creationId xmlns:a16="http://schemas.microsoft.com/office/drawing/2014/main" id="{497C6792-E3BC-4759-8ED2-08097807E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692" y="2760918"/>
            <a:ext cx="254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Tax &amp; Business Law</a:t>
            </a:r>
            <a:endParaRPr lang="en-ID" altLang="en-US" sz="1400" dirty="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45C4862-72C3-4794-8B9D-E9DCCFF99D96}"/>
              </a:ext>
            </a:extLst>
          </p:cNvPr>
          <p:cNvSpPr txBox="1"/>
          <p:nvPr/>
        </p:nvSpPr>
        <p:spPr>
          <a:xfrm>
            <a:off x="7269692" y="4575960"/>
            <a:ext cx="4312708" cy="1167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sit amet,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Vivamus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congue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vel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felis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Quisque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ante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rhoncus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imperdiet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lobortis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, maximus at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Inter" panose="020B05020300000000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EA18117-9D10-43EE-9AAC-BB0A47FBE30C}"/>
              </a:ext>
            </a:extLst>
          </p:cNvPr>
          <p:cNvSpPr/>
          <p:nvPr/>
        </p:nvSpPr>
        <p:spPr>
          <a:xfrm>
            <a:off x="6692900" y="4297618"/>
            <a:ext cx="374650" cy="374650"/>
          </a:xfrm>
          <a:prstGeom prst="rect">
            <a:avLst/>
          </a:pr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7419" name="Graphic 46" descr="Checkmark with solid fill">
            <a:extLst>
              <a:ext uri="{FF2B5EF4-FFF2-40B4-BE49-F238E27FC236}">
                <a16:creationId xmlns:a16="http://schemas.microsoft.com/office/drawing/2014/main" id="{715E64D1-685C-43E1-B2B0-F66783128E5E}"/>
              </a:ext>
            </a:extLst>
          </p:cNvPr>
          <p:cNvSpPr>
            <a:spLocks/>
          </p:cNvSpPr>
          <p:nvPr/>
        </p:nvSpPr>
        <p:spPr bwMode="auto">
          <a:xfrm>
            <a:off x="6788150" y="4420385"/>
            <a:ext cx="184150" cy="130175"/>
          </a:xfrm>
          <a:custGeom>
            <a:avLst/>
            <a:gdLst>
              <a:gd name="T0" fmla="*/ 252011 w 277199"/>
              <a:gd name="T1" fmla="*/ 0 h 194699"/>
              <a:gd name="T2" fmla="*/ 98951 w 277199"/>
              <a:gd name="T3" fmla="*/ 145621 h 194699"/>
              <a:gd name="T4" fmla="*/ 25410 w 277199"/>
              <a:gd name="T5" fmla="*/ 69802 h 194699"/>
              <a:gd name="T6" fmla="*/ 0 w 277199"/>
              <a:gd name="T7" fmla="*/ 94172 h 194699"/>
              <a:gd name="T8" fmla="*/ 97755 w 277199"/>
              <a:gd name="T9" fmla="*/ 195264 h 194699"/>
              <a:gd name="T10" fmla="*/ 123465 w 277199"/>
              <a:gd name="T11" fmla="*/ 171194 h 194699"/>
              <a:gd name="T12" fmla="*/ 276226 w 277199"/>
              <a:gd name="T13" fmla="*/ 25273 h 1946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199" h="194699">
                <a:moveTo>
                  <a:pt x="252900" y="0"/>
                </a:moveTo>
                <a:lnTo>
                  <a:pt x="99300" y="145200"/>
                </a:lnTo>
                <a:lnTo>
                  <a:pt x="25500" y="69600"/>
                </a:lnTo>
                <a:lnTo>
                  <a:pt x="0" y="93900"/>
                </a:lnTo>
                <a:lnTo>
                  <a:pt x="98100" y="194700"/>
                </a:lnTo>
                <a:lnTo>
                  <a:pt x="123900" y="170700"/>
                </a:lnTo>
                <a:lnTo>
                  <a:pt x="277200" y="25200"/>
                </a:lnTo>
                <a:lnTo>
                  <a:pt x="252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9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/>
          </a:p>
        </p:txBody>
      </p:sp>
      <p:sp>
        <p:nvSpPr>
          <p:cNvPr id="17420" name="TextBox 86">
            <a:extLst>
              <a:ext uri="{FF2B5EF4-FFF2-40B4-BE49-F238E27FC236}">
                <a16:creationId xmlns:a16="http://schemas.microsoft.com/office/drawing/2014/main" id="{F78F43AD-BE4C-4BB9-ADCB-0BB34FA11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692" y="4255284"/>
            <a:ext cx="254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191514"/>
                </a:solidFill>
                <a:latin typeface="Montserrat Medium" panose="00000600000000000000" pitchFamily="50" charset="0"/>
                <a:cs typeface="Poppins SemiBold" panose="00000700000000000000" pitchFamily="2" charset="0"/>
              </a:rPr>
              <a:t>Estate Legal Advisor </a:t>
            </a:r>
            <a:endParaRPr lang="en-ID" altLang="en-US" sz="1400">
              <a:solidFill>
                <a:srgbClr val="191514"/>
              </a:solidFill>
              <a:latin typeface="Montserrat Medium" panose="00000600000000000000" pitchFamily="50" charset="0"/>
              <a:cs typeface="Poppins SemiBold" panose="00000700000000000000" pitchFamily="2" charset="0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4024AD00-893B-4B04-AF5A-DFA4396A7F17}"/>
              </a:ext>
            </a:extLst>
          </p:cNvPr>
          <p:cNvSpPr/>
          <p:nvPr/>
        </p:nvSpPr>
        <p:spPr>
          <a:xfrm>
            <a:off x="1943100" y="3925359"/>
            <a:ext cx="1246717" cy="1246717"/>
          </a:xfrm>
          <a:custGeom>
            <a:avLst/>
            <a:gdLst>
              <a:gd name="connsiteX0" fmla="*/ 2012744 w 4025488"/>
              <a:gd name="connsiteY0" fmla="*/ 0 h 4025488"/>
              <a:gd name="connsiteX1" fmla="*/ 4025488 w 4025488"/>
              <a:gd name="connsiteY1" fmla="*/ 2012744 h 4025488"/>
              <a:gd name="connsiteX2" fmla="*/ 2012744 w 4025488"/>
              <a:gd name="connsiteY2" fmla="*/ 4025488 h 4025488"/>
              <a:gd name="connsiteX3" fmla="*/ 0 w 4025488"/>
              <a:gd name="connsiteY3" fmla="*/ 2012744 h 402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5488" h="4025488">
                <a:moveTo>
                  <a:pt x="2012744" y="0"/>
                </a:moveTo>
                <a:lnTo>
                  <a:pt x="4025488" y="2012744"/>
                </a:lnTo>
                <a:lnTo>
                  <a:pt x="2012744" y="4025488"/>
                </a:lnTo>
                <a:lnTo>
                  <a:pt x="0" y="2012744"/>
                </a:lnTo>
                <a:close/>
              </a:path>
            </a:pathLst>
          </a:custGeom>
          <a:gradFill flip="none" rotWithShape="1">
            <a:gsLst>
              <a:gs pos="9000">
                <a:srgbClr val="D4A96C"/>
              </a:gs>
              <a:gs pos="100000">
                <a:srgbClr val="9B6F45"/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pic>
        <p:nvPicPr>
          <p:cNvPr id="17422" name="Graphic 89" descr="Scales of justice with solid fill">
            <a:extLst>
              <a:ext uri="{FF2B5EF4-FFF2-40B4-BE49-F238E27FC236}">
                <a16:creationId xmlns:a16="http://schemas.microsoft.com/office/drawing/2014/main" id="{6FB72D04-4F08-466F-9DB4-37488CC69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217" y="4308476"/>
            <a:ext cx="48048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F5BA3E3-9A56-4551-9754-76DDD0870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70924" y="457201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LM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81B2A"/>
      </a:accent1>
      <a:accent2>
        <a:srgbClr val="0D647F"/>
      </a:accent2>
      <a:accent3>
        <a:srgbClr val="558994"/>
      </a:accent3>
      <a:accent4>
        <a:srgbClr val="3C84C5"/>
      </a:accent4>
      <a:accent5>
        <a:srgbClr val="ECE42E"/>
      </a:accent5>
      <a:accent6>
        <a:srgbClr val="00968F"/>
      </a:accent6>
      <a:hlink>
        <a:srgbClr val="0000FF"/>
      </a:hlink>
      <a:folHlink>
        <a:srgbClr val="800080"/>
      </a:folHlink>
    </a:clrScheme>
    <a:fontScheme name="Pl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1308</TotalTime>
  <Words>1648</Words>
  <Application>Microsoft Office PowerPoint</Application>
  <PresentationFormat>Widescreen</PresentationFormat>
  <Paragraphs>207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Montserrat</vt:lpstr>
      <vt:lpstr>Calibri</vt:lpstr>
      <vt:lpstr>Playfair Display Black</vt:lpstr>
      <vt:lpstr>Arial</vt:lpstr>
      <vt:lpstr>Montserrat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Libor Janek</cp:lastModifiedBy>
  <cp:revision>239</cp:revision>
  <dcterms:created xsi:type="dcterms:W3CDTF">2021-03-24T04:46:24Z</dcterms:created>
  <dcterms:modified xsi:type="dcterms:W3CDTF">2022-06-09T12:41:27Z</dcterms:modified>
</cp:coreProperties>
</file>