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85" r:id="rId3"/>
    <p:sldId id="264" r:id="rId4"/>
    <p:sldId id="268" r:id="rId5"/>
    <p:sldId id="267" r:id="rId6"/>
    <p:sldId id="286" r:id="rId7"/>
    <p:sldId id="287" r:id="rId8"/>
    <p:sldId id="288" r:id="rId9"/>
    <p:sldId id="289" r:id="rId10"/>
    <p:sldId id="29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3656"/>
    <a:srgbClr val="54C5B8"/>
    <a:srgbClr val="A24536"/>
    <a:srgbClr val="26978A"/>
    <a:srgbClr val="355E71"/>
    <a:srgbClr val="C26E32"/>
    <a:srgbClr val="CF7263"/>
    <a:srgbClr val="F09C60"/>
    <a:srgbClr val="2A4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5" d="100"/>
          <a:sy n="75"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AB59A-9260-4549-BC63-19BC83537205}" type="datetimeFigureOut">
              <a:rPr lang="en-GB" smtClean="0"/>
              <a:t>13/07/2019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0A6BF-9C0F-4B75-B649-308EE76ADC91}" type="slidenum">
              <a:rPr lang="en-GB" smtClean="0"/>
              <a:t>‹#›</a:t>
            </a:fld>
            <a:endParaRPr lang="en-GB"/>
          </a:p>
        </p:txBody>
      </p:sp>
    </p:spTree>
    <p:extLst>
      <p:ext uri="{BB962C8B-B14F-4D97-AF65-F5344CB8AC3E}">
        <p14:creationId xmlns:p14="http://schemas.microsoft.com/office/powerpoint/2010/main" val="1621326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F62B800-DB70-4784-A0C9-95F616570C95}" type="datetimeFigureOut">
              <a:rPr lang="en-GB" smtClean="0"/>
              <a:t>13/07/2019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71370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62B800-DB70-4784-A0C9-95F616570C95}" type="datetimeFigureOut">
              <a:rPr lang="en-GB" smtClean="0"/>
              <a:t>13/07/2019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220003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62B800-DB70-4784-A0C9-95F616570C95}" type="datetimeFigureOut">
              <a:rPr lang="en-GB" smtClean="0"/>
              <a:t>13/07/2019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235759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62B800-DB70-4784-A0C9-95F616570C95}" type="datetimeFigureOut">
              <a:rPr lang="en-GB" smtClean="0"/>
              <a:t>13/07/2019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296093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62B800-DB70-4784-A0C9-95F616570C95}" type="datetimeFigureOut">
              <a:rPr lang="en-GB" smtClean="0"/>
              <a:t>13/07/2019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192599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F62B800-DB70-4784-A0C9-95F616570C95}" type="datetimeFigureOut">
              <a:rPr lang="en-GB" smtClean="0"/>
              <a:t>13/07/2019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13672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62B800-DB70-4784-A0C9-95F616570C95}" type="datetimeFigureOut">
              <a:rPr lang="en-GB" smtClean="0"/>
              <a:t>13/07/2019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43282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F62B800-DB70-4784-A0C9-95F616570C95}" type="datetimeFigureOut">
              <a:rPr lang="en-GB" smtClean="0"/>
              <a:t>13/07/2019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10761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2B800-DB70-4784-A0C9-95F616570C95}" type="datetimeFigureOut">
              <a:rPr lang="en-GB" smtClean="0"/>
              <a:t>13/07/2019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459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62B800-DB70-4784-A0C9-95F616570C95}" type="datetimeFigureOut">
              <a:rPr lang="en-GB" smtClean="0"/>
              <a:t>13/07/2019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496151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62B800-DB70-4784-A0C9-95F616570C95}" type="datetimeFigureOut">
              <a:rPr lang="en-GB" smtClean="0"/>
              <a:t>13/07/2019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138175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2B800-DB70-4784-A0C9-95F616570C95}" type="datetimeFigureOut">
              <a:rPr lang="en-GB" smtClean="0"/>
              <a:t>13/07/2019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3FF95-C57E-4573-8FBD-8B3EFB8DF721}" type="slidenum">
              <a:rPr lang="en-GB" smtClean="0"/>
              <a:t>‹#›</a:t>
            </a:fld>
            <a:endParaRPr lang="en-GB"/>
          </a:p>
        </p:txBody>
      </p:sp>
    </p:spTree>
    <p:extLst>
      <p:ext uri="{BB962C8B-B14F-4D97-AF65-F5344CB8AC3E}">
        <p14:creationId xmlns:p14="http://schemas.microsoft.com/office/powerpoint/2010/main" val="1001227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792" y="1295400"/>
            <a:ext cx="8281616" cy="4191000"/>
          </a:xfrm>
          <a:prstGeom prst="roundRect">
            <a:avLst>
              <a:gd name="adj" fmla="val 9697"/>
            </a:avLst>
          </a:prstGeom>
        </p:spPr>
      </p:pic>
      <p:sp>
        <p:nvSpPr>
          <p:cNvPr id="3" name="Rectangle 2"/>
          <p:cNvSpPr/>
          <p:nvPr/>
        </p:nvSpPr>
        <p:spPr>
          <a:xfrm>
            <a:off x="4051300" y="304800"/>
            <a:ext cx="3810000" cy="698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bg1"/>
                </a:solidFill>
                <a:latin typeface="Century Gothic" panose="020B0502020202020204" pitchFamily="34" charset="0"/>
              </a:rPr>
              <a:t>MEETING</a:t>
            </a:r>
            <a:endParaRPr lang="en-GB" sz="6000" b="1" dirty="0">
              <a:solidFill>
                <a:schemeClr val="bg1"/>
              </a:solidFill>
              <a:latin typeface="Century Gothic" panose="020B0502020202020204" pitchFamily="34" charset="0"/>
            </a:endParaRPr>
          </a:p>
        </p:txBody>
      </p:sp>
      <p:sp>
        <p:nvSpPr>
          <p:cNvPr id="7" name="Rectangle 6"/>
          <p:cNvSpPr/>
          <p:nvPr/>
        </p:nvSpPr>
        <p:spPr>
          <a:xfrm>
            <a:off x="2292350" y="5588000"/>
            <a:ext cx="7556500" cy="698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“That's the ideal meeting...once upon a time, only once, unexpectedly, then never again.” </a:t>
            </a:r>
          </a:p>
        </p:txBody>
      </p:sp>
    </p:spTree>
    <p:extLst>
      <p:ext uri="{BB962C8B-B14F-4D97-AF65-F5344CB8AC3E}">
        <p14:creationId xmlns:p14="http://schemas.microsoft.com/office/powerpoint/2010/main" val="587091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8"/>
          <p:cNvSpPr/>
          <p:nvPr/>
        </p:nvSpPr>
        <p:spPr>
          <a:xfrm>
            <a:off x="6764020" y="2544876"/>
            <a:ext cx="4602480" cy="3068316"/>
          </a:xfrm>
          <a:prstGeom prst="ellipse">
            <a:avLst/>
          </a:prstGeom>
          <a:blipFill>
            <a:blip r:embed="rId2" cstate="print"/>
            <a:stretch>
              <a:fillRect/>
            </a:stretch>
          </a:blipFill>
        </p:spPr>
        <p:txBody>
          <a:bodyPr wrap="square" lIns="0" tIns="0" rIns="0" bIns="0" rtlCol="0"/>
          <a:lstStyle/>
          <a:p>
            <a:endParaRPr/>
          </a:p>
        </p:txBody>
      </p:sp>
      <p:sp>
        <p:nvSpPr>
          <p:cNvPr id="6" name="Rectangle 5"/>
          <p:cNvSpPr/>
          <p:nvPr/>
        </p:nvSpPr>
        <p:spPr>
          <a:xfrm>
            <a:off x="328433" y="385279"/>
            <a:ext cx="3779110" cy="420628"/>
          </a:xfrm>
          <a:prstGeom prst="rect">
            <a:avLst/>
          </a:prstGeom>
          <a:solidFill>
            <a:schemeClr val="tx1">
              <a:lumMod val="85000"/>
              <a:lumOff val="15000"/>
            </a:schemeClr>
          </a:solidFill>
        </p:spPr>
        <p:txBody>
          <a:bodyPr vert="horz" wrap="square" lIns="0" tIns="48260" rIns="0" bIns="0" rtlCol="0" anchor="ctr">
            <a:spAutoFit/>
          </a:bodyPr>
          <a:lstStyle/>
          <a:p>
            <a:pPr marL="401955" marR="5080" indent="-389890" algn="ctr">
              <a:lnSpc>
                <a:spcPts val="2900"/>
              </a:lnSpc>
              <a:spcBef>
                <a:spcPts val="380"/>
              </a:spcBef>
            </a:pPr>
            <a:r>
              <a:rPr lang="en-GB" sz="2800" b="1" dirty="0" smtClean="0">
                <a:solidFill>
                  <a:schemeClr val="bg1"/>
                </a:solidFill>
                <a:latin typeface="Century Gothic" panose="020B0502020202020204" pitchFamily="34" charset="0"/>
                <a:ea typeface="+mj-ea"/>
                <a:cs typeface="+mj-cs"/>
              </a:rPr>
              <a:t>JOIN US OF MEETING</a:t>
            </a:r>
            <a:endParaRPr lang="en-GB" sz="2800" b="1" dirty="0">
              <a:solidFill>
                <a:schemeClr val="bg1"/>
              </a:solidFill>
              <a:latin typeface="Century Gothic" panose="020B0502020202020204" pitchFamily="34" charset="0"/>
              <a:ea typeface="+mj-ea"/>
              <a:cs typeface="+mj-cs"/>
            </a:endParaRPr>
          </a:p>
        </p:txBody>
      </p:sp>
      <p:sp>
        <p:nvSpPr>
          <p:cNvPr id="39" name="Isosceles Triangle 38"/>
          <p:cNvSpPr/>
          <p:nvPr/>
        </p:nvSpPr>
        <p:spPr>
          <a:xfrm rot="10800000">
            <a:off x="4548813" y="385279"/>
            <a:ext cx="1973943" cy="1613347"/>
          </a:xfrm>
          <a:prstGeom prst="triangle">
            <a:avLst/>
          </a:prstGeom>
          <a:solidFill>
            <a:srgbClr val="FFFF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Isosceles Triangle 39"/>
          <p:cNvSpPr/>
          <p:nvPr/>
        </p:nvSpPr>
        <p:spPr>
          <a:xfrm rot="10800000">
            <a:off x="9935695" y="3503992"/>
            <a:ext cx="871580" cy="712362"/>
          </a:xfrm>
          <a:prstGeom prst="triangle">
            <a:avLst/>
          </a:prstGeom>
          <a:solidFill>
            <a:srgbClr val="00B05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p:cNvSpPr/>
          <p:nvPr/>
        </p:nvSpPr>
        <p:spPr>
          <a:xfrm rot="10800000">
            <a:off x="6492377" y="4141075"/>
            <a:ext cx="1973943" cy="1613347"/>
          </a:xfrm>
          <a:prstGeom prst="triangle">
            <a:avLst/>
          </a:prstGeom>
          <a:solidFill>
            <a:srgbClr val="54C5B8">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p:cNvSpPr/>
          <p:nvPr/>
        </p:nvSpPr>
        <p:spPr>
          <a:xfrm rot="10800000">
            <a:off x="8255435" y="1162940"/>
            <a:ext cx="1973943" cy="1613347"/>
          </a:xfrm>
          <a:prstGeom prst="triangle">
            <a:avLst/>
          </a:prstGeom>
          <a:solidFill>
            <a:srgbClr val="C9365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760176" y="2544876"/>
            <a:ext cx="4624568" cy="843821"/>
          </a:xfrm>
          <a:prstGeom prst="rect">
            <a:avLst/>
          </a:prstGeom>
          <a:noFill/>
        </p:spPr>
        <p:txBody>
          <a:bodyPr vert="horz" wrap="square" lIns="0" tIns="48260" rIns="0" bIns="0" rtlCol="0" anchor="ctr">
            <a:spAutoFit/>
          </a:bodyPr>
          <a:lstStyle/>
          <a:p>
            <a:pPr marL="469265" marR="5080" indent="-457200">
              <a:lnSpc>
                <a:spcPts val="2900"/>
              </a:lnSpc>
              <a:spcBef>
                <a:spcPts val="380"/>
              </a:spcBef>
              <a:buFont typeface="Wingdings" panose="05000000000000000000" pitchFamily="2" charset="2"/>
              <a:buChar char="Ø"/>
            </a:pPr>
            <a:r>
              <a:rPr lang="en-GB" sz="2400" dirty="0" smtClean="0">
                <a:solidFill>
                  <a:schemeClr val="tx1">
                    <a:lumMod val="85000"/>
                    <a:lumOff val="15000"/>
                  </a:schemeClr>
                </a:solidFill>
                <a:latin typeface="Century Gothic" panose="020B0502020202020204" pitchFamily="34" charset="0"/>
                <a:ea typeface="+mj-ea"/>
                <a:cs typeface="+mj-cs"/>
              </a:rPr>
              <a:t>Website link</a:t>
            </a:r>
          </a:p>
          <a:p>
            <a:pPr marL="469265" marR="5080" indent="-457200">
              <a:lnSpc>
                <a:spcPts val="2900"/>
              </a:lnSpc>
              <a:spcBef>
                <a:spcPts val="380"/>
              </a:spcBef>
              <a:buFont typeface="Wingdings" panose="05000000000000000000" pitchFamily="2" charset="2"/>
              <a:buChar char="Ø"/>
            </a:pPr>
            <a:r>
              <a:rPr lang="en-US" sz="2400" dirty="0" smtClean="0">
                <a:solidFill>
                  <a:schemeClr val="tx1">
                    <a:lumMod val="85000"/>
                    <a:lumOff val="15000"/>
                  </a:schemeClr>
                </a:solidFill>
                <a:latin typeface="Century Gothic" panose="020B0502020202020204" pitchFamily="34" charset="0"/>
                <a:ea typeface="+mj-ea"/>
                <a:cs typeface="+mj-cs"/>
              </a:rPr>
              <a:t>Address of the company </a:t>
            </a:r>
            <a:endParaRPr lang="en-GB" sz="2400" dirty="0">
              <a:solidFill>
                <a:schemeClr val="tx1">
                  <a:lumMod val="85000"/>
                  <a:lumOff val="15000"/>
                </a:schemeClr>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181201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a:xfrm>
            <a:off x="677021" y="566705"/>
            <a:ext cx="3280573" cy="420628"/>
          </a:xfrm>
          <a:prstGeom prst="rect">
            <a:avLst/>
          </a:prstGeom>
          <a:solidFill>
            <a:schemeClr val="tx1">
              <a:lumMod val="85000"/>
              <a:lumOff val="15000"/>
            </a:schemeClr>
          </a:solidFill>
        </p:spPr>
        <p:txBody>
          <a:bodyPr vert="horz" wrap="square" lIns="0" tIns="48260" rIns="0" bIns="0" rtlCol="0" anchor="ctr">
            <a:spAutoFit/>
          </a:bodyPr>
          <a:lstStyle/>
          <a:p>
            <a:pPr marL="401955" marR="5080" indent="-389890" algn="ctr">
              <a:lnSpc>
                <a:spcPts val="2900"/>
              </a:lnSpc>
              <a:spcBef>
                <a:spcPts val="380"/>
              </a:spcBef>
            </a:pPr>
            <a:r>
              <a:rPr lang="en-GB" sz="2800" b="1" dirty="0" smtClean="0">
                <a:solidFill>
                  <a:schemeClr val="bg1"/>
                </a:solidFill>
                <a:latin typeface="Century Gothic" panose="020B0502020202020204" pitchFamily="34" charset="0"/>
                <a:ea typeface="+mj-ea"/>
                <a:cs typeface="+mj-cs"/>
              </a:rPr>
              <a:t>WHAT IS MEETING?</a:t>
            </a:r>
            <a:endParaRPr lang="en-GB" sz="2800" b="1" dirty="0">
              <a:solidFill>
                <a:schemeClr val="bg1"/>
              </a:solidFill>
              <a:latin typeface="Century Gothic" panose="020B0502020202020204" pitchFamily="34" charset="0"/>
              <a:ea typeface="+mj-ea"/>
              <a:cs typeface="+mj-cs"/>
            </a:endParaRPr>
          </a:p>
        </p:txBody>
      </p:sp>
      <p:sp>
        <p:nvSpPr>
          <p:cNvPr id="6" name="Rectangle 5"/>
          <p:cNvSpPr/>
          <p:nvPr/>
        </p:nvSpPr>
        <p:spPr>
          <a:xfrm>
            <a:off x="556641" y="1074782"/>
            <a:ext cx="10771759" cy="1526059"/>
          </a:xfrm>
          <a:prstGeom prst="rect">
            <a:avLst/>
          </a:prstGeom>
          <a:noFill/>
        </p:spPr>
        <p:txBody>
          <a:bodyPr vert="horz" wrap="square" lIns="0" tIns="48260" rIns="0" bIns="0" rtlCol="0" anchor="ctr">
            <a:spAutoFit/>
          </a:bodyPr>
          <a:lstStyle/>
          <a:p>
            <a:pPr marL="401955" marR="5080" indent="-389890">
              <a:spcBef>
                <a:spcPts val="380"/>
              </a:spcBef>
            </a:pPr>
            <a:r>
              <a:rPr lang="en-GB" sz="2400" dirty="0" smtClean="0">
                <a:solidFill>
                  <a:schemeClr val="tx1">
                    <a:lumMod val="85000"/>
                    <a:lumOff val="15000"/>
                  </a:schemeClr>
                </a:solidFill>
                <a:latin typeface="Century Gothic" panose="020B0502020202020204" pitchFamily="34" charset="0"/>
                <a:ea typeface="+mj-ea"/>
                <a:cs typeface="+mj-cs"/>
              </a:rPr>
              <a:t>	when </a:t>
            </a:r>
            <a:r>
              <a:rPr lang="en-GB" sz="2400" dirty="0">
                <a:solidFill>
                  <a:schemeClr val="tx1">
                    <a:lumMod val="85000"/>
                    <a:lumOff val="15000"/>
                  </a:schemeClr>
                </a:solidFill>
                <a:latin typeface="Century Gothic" panose="020B0502020202020204" pitchFamily="34" charset="0"/>
                <a:ea typeface="+mj-ea"/>
                <a:cs typeface="+mj-cs"/>
              </a:rPr>
              <a:t>someone has "had a meeting," it means that they attended </a:t>
            </a:r>
            <a:r>
              <a:rPr lang="en-GB" sz="2400" dirty="0" smtClean="0">
                <a:solidFill>
                  <a:schemeClr val="tx1">
                    <a:lumMod val="85000"/>
                    <a:lumOff val="15000"/>
                  </a:schemeClr>
                </a:solidFill>
                <a:latin typeface="Century Gothic" panose="020B0502020202020204" pitchFamily="34" charset="0"/>
                <a:ea typeface="+mj-ea"/>
                <a:cs typeface="+mj-cs"/>
              </a:rPr>
              <a:t>an actual </a:t>
            </a:r>
            <a:r>
              <a:rPr lang="en-GB" sz="2400" dirty="0">
                <a:solidFill>
                  <a:schemeClr val="tx1">
                    <a:lumMod val="85000"/>
                    <a:lumOff val="15000"/>
                  </a:schemeClr>
                </a:solidFill>
                <a:latin typeface="Century Gothic" panose="020B0502020202020204" pitchFamily="34" charset="0"/>
                <a:ea typeface="+mj-ea"/>
                <a:cs typeface="+mj-cs"/>
              </a:rPr>
              <a:t>meeting, either scheduled or called, of a group to which that person belongs, either at work or as a social or recreational group, and thus, </a:t>
            </a:r>
            <a:r>
              <a:rPr lang="en-GB" sz="2400" dirty="0" smtClean="0">
                <a:solidFill>
                  <a:schemeClr val="tx1">
                    <a:lumMod val="85000"/>
                    <a:lumOff val="15000"/>
                  </a:schemeClr>
                </a:solidFill>
                <a:latin typeface="Century Gothic" panose="020B0502020202020204" pitchFamily="34" charset="0"/>
                <a:ea typeface="+mj-ea"/>
                <a:cs typeface="+mj-cs"/>
              </a:rPr>
              <a:t>comparable </a:t>
            </a:r>
            <a:r>
              <a:rPr lang="en-GB" sz="2400" dirty="0">
                <a:solidFill>
                  <a:schemeClr val="tx1">
                    <a:lumMod val="85000"/>
                    <a:lumOff val="15000"/>
                  </a:schemeClr>
                </a:solidFill>
                <a:latin typeface="Century Gothic" panose="020B0502020202020204" pitchFamily="34" charset="0"/>
                <a:ea typeface="+mj-ea"/>
                <a:cs typeface="+mj-cs"/>
              </a:rPr>
              <a:t>to a "business meeting."</a:t>
            </a:r>
          </a:p>
        </p:txBody>
      </p:sp>
      <p:sp>
        <p:nvSpPr>
          <p:cNvPr id="7" name="Rectangle 6"/>
          <p:cNvSpPr/>
          <p:nvPr/>
        </p:nvSpPr>
        <p:spPr>
          <a:xfrm flipH="1">
            <a:off x="677021" y="1249680"/>
            <a:ext cx="45719" cy="1257300"/>
          </a:xfrm>
          <a:prstGeom prst="rect">
            <a:avLst/>
          </a:prstGeom>
          <a:solidFill>
            <a:schemeClr val="tx1">
              <a:lumMod val="85000"/>
              <a:lumOff val="15000"/>
            </a:schemeClr>
          </a:solidFill>
        </p:spPr>
        <p:txBody>
          <a:bodyPr vert="horz" wrap="square" lIns="0" tIns="48260" rIns="0" bIns="0" rtlCol="0" anchor="ctr">
            <a:spAutoFit/>
          </a:bodyPr>
          <a:lstStyle/>
          <a:p>
            <a:pPr marL="401955" marR="5080" indent="-389890" algn="ctr">
              <a:lnSpc>
                <a:spcPts val="2900"/>
              </a:lnSpc>
              <a:spcBef>
                <a:spcPts val="380"/>
              </a:spcBef>
            </a:pPr>
            <a:endParaRPr lang="en-GB" sz="2800" b="1" dirty="0">
              <a:solidFill>
                <a:schemeClr val="bg1"/>
              </a:solidFill>
              <a:latin typeface="Century Gothic" panose="020B0502020202020204" pitchFamily="34" charset="0"/>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139" y="2931999"/>
            <a:ext cx="7596762" cy="3610202"/>
          </a:xfrm>
          <a:prstGeom prst="ellipse">
            <a:avLst/>
          </a:prstGeom>
        </p:spPr>
      </p:pic>
    </p:spTree>
    <p:extLst>
      <p:ext uri="{BB962C8B-B14F-4D97-AF65-F5344CB8AC3E}">
        <p14:creationId xmlns:p14="http://schemas.microsoft.com/office/powerpoint/2010/main" val="18602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1409" y="454782"/>
            <a:ext cx="6696419" cy="420628"/>
          </a:xfrm>
          <a:prstGeom prst="rect">
            <a:avLst/>
          </a:prstGeom>
          <a:solidFill>
            <a:schemeClr val="tx1">
              <a:lumMod val="85000"/>
              <a:lumOff val="15000"/>
            </a:schemeClr>
          </a:solidFill>
        </p:spPr>
        <p:txBody>
          <a:bodyPr vert="horz" wrap="square" lIns="0" tIns="48260" rIns="0" bIns="0" rtlCol="0" anchor="ctr">
            <a:spAutoFit/>
          </a:bodyPr>
          <a:lstStyle/>
          <a:p>
            <a:pPr marL="401955" marR="5080" indent="-389890" algn="ctr">
              <a:lnSpc>
                <a:spcPts val="2900"/>
              </a:lnSpc>
              <a:spcBef>
                <a:spcPts val="380"/>
              </a:spcBef>
            </a:pPr>
            <a:r>
              <a:rPr lang="en-GB" sz="2800" b="1" dirty="0" smtClean="0">
                <a:solidFill>
                  <a:schemeClr val="bg1"/>
                </a:solidFill>
                <a:latin typeface="Century Gothic" panose="020B0502020202020204" pitchFamily="34" charset="0"/>
                <a:ea typeface="+mj-ea"/>
                <a:cs typeface="+mj-cs"/>
              </a:rPr>
              <a:t>WHAT IS THE PURPOSE OF THE MEETING?</a:t>
            </a:r>
            <a:endParaRPr lang="en-GB" sz="2800" b="1" dirty="0">
              <a:solidFill>
                <a:schemeClr val="bg1"/>
              </a:solidFill>
              <a:latin typeface="Century Gothic" panose="020B0502020202020204" pitchFamily="34" charset="0"/>
              <a:ea typeface="+mj-ea"/>
              <a:cs typeface="+mj-cs"/>
            </a:endParaRPr>
          </a:p>
        </p:txBody>
      </p:sp>
      <p:sp>
        <p:nvSpPr>
          <p:cNvPr id="20" name="Isosceles Triangle 19"/>
          <p:cNvSpPr/>
          <p:nvPr/>
        </p:nvSpPr>
        <p:spPr>
          <a:xfrm rot="10800000">
            <a:off x="6242940" y="1265609"/>
            <a:ext cx="1973943" cy="1613347"/>
          </a:xfrm>
          <a:prstGeom prst="triangle">
            <a:avLst/>
          </a:prstGeom>
          <a:solidFill>
            <a:srgbClr val="54C5B8">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p:cNvSpPr/>
          <p:nvPr/>
        </p:nvSpPr>
        <p:spPr>
          <a:xfrm rot="10800000">
            <a:off x="10820573" y="2019369"/>
            <a:ext cx="871580" cy="712362"/>
          </a:xfrm>
          <a:prstGeom prst="triangle">
            <a:avLst/>
          </a:prstGeom>
          <a:solidFill>
            <a:srgbClr val="54C5B8">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449" y="2937617"/>
            <a:ext cx="4496732" cy="2674618"/>
          </a:xfrm>
          <a:prstGeom prst="ellipse">
            <a:avLst/>
          </a:prstGeom>
        </p:spPr>
      </p:pic>
      <p:sp>
        <p:nvSpPr>
          <p:cNvPr id="19" name="Rectangle 18"/>
          <p:cNvSpPr/>
          <p:nvPr/>
        </p:nvSpPr>
        <p:spPr>
          <a:xfrm>
            <a:off x="117291" y="2089964"/>
            <a:ext cx="6125649" cy="2358381"/>
          </a:xfrm>
          <a:prstGeom prst="rect">
            <a:avLst/>
          </a:prstGeom>
          <a:noFill/>
        </p:spPr>
        <p:txBody>
          <a:bodyPr vert="horz" wrap="square" lIns="0" tIns="48260" rIns="0" bIns="0" rtlCol="0" anchor="ctr">
            <a:spAutoFit/>
          </a:bodyPr>
          <a:lstStyle/>
          <a:p>
            <a:pPr marL="401955" marR="5080" indent="-389890" algn="just">
              <a:lnSpc>
                <a:spcPts val="2900"/>
              </a:lnSpc>
              <a:spcBef>
                <a:spcPts val="380"/>
              </a:spcBef>
            </a:pPr>
            <a:r>
              <a:rPr lang="en-GB" sz="2400" dirty="0" smtClean="0">
                <a:solidFill>
                  <a:schemeClr val="tx1">
                    <a:lumMod val="85000"/>
                    <a:lumOff val="15000"/>
                  </a:schemeClr>
                </a:solidFill>
                <a:latin typeface="Century Gothic" panose="020B0502020202020204" pitchFamily="34" charset="0"/>
                <a:ea typeface="+mj-ea"/>
                <a:cs typeface="+mj-cs"/>
              </a:rPr>
              <a:t>	A </a:t>
            </a:r>
            <a:r>
              <a:rPr lang="en-GB" sz="2400" dirty="0">
                <a:solidFill>
                  <a:schemeClr val="tx1">
                    <a:lumMod val="85000"/>
                    <a:lumOff val="15000"/>
                  </a:schemeClr>
                </a:solidFill>
                <a:latin typeface="Century Gothic" panose="020B0502020202020204" pitchFamily="34" charset="0"/>
                <a:ea typeface="+mj-ea"/>
                <a:cs typeface="+mj-cs"/>
              </a:rPr>
              <a:t>meeting is where a group of people come together to discuss issues, to improve communication, to promote coordination or to deal with any matters that are put on the agenda and to help get any jobs done.</a:t>
            </a:r>
          </a:p>
        </p:txBody>
      </p:sp>
      <p:sp>
        <p:nvSpPr>
          <p:cNvPr id="22" name="Rectangle 21"/>
          <p:cNvSpPr/>
          <p:nvPr/>
        </p:nvSpPr>
        <p:spPr>
          <a:xfrm>
            <a:off x="361383" y="2190004"/>
            <a:ext cx="34350" cy="2132851"/>
          </a:xfrm>
          <a:prstGeom prst="rect">
            <a:avLst/>
          </a:prstGeom>
          <a:solidFill>
            <a:schemeClr val="tx1">
              <a:lumMod val="85000"/>
              <a:lumOff val="15000"/>
            </a:schemeClr>
          </a:solidFill>
        </p:spPr>
        <p:txBody>
          <a:bodyPr vert="horz" wrap="square" lIns="0" tIns="48260" rIns="0" bIns="0" rtlCol="0" anchor="ctr">
            <a:spAutoFit/>
          </a:bodyPr>
          <a:lstStyle/>
          <a:p>
            <a:pPr marL="401955" marR="5080" indent="-389890" algn="ctr">
              <a:lnSpc>
                <a:spcPts val="2900"/>
              </a:lnSpc>
              <a:spcBef>
                <a:spcPts val="380"/>
              </a:spcBef>
            </a:pPr>
            <a:endParaRPr lang="en-GB" sz="2800" b="1" dirty="0">
              <a:solidFill>
                <a:schemeClr val="bg1"/>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372495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8841" y="1994513"/>
            <a:ext cx="7174144" cy="3754468"/>
          </a:xfrm>
          <a:prstGeom prst="rect">
            <a:avLst/>
          </a:prstGeom>
        </p:spPr>
      </p:pic>
      <p:sp>
        <p:nvSpPr>
          <p:cNvPr id="42" name="Isosceles Triangle 41"/>
          <p:cNvSpPr/>
          <p:nvPr/>
        </p:nvSpPr>
        <p:spPr>
          <a:xfrm rot="10800000">
            <a:off x="4275320" y="4820891"/>
            <a:ext cx="1973943" cy="1613347"/>
          </a:xfrm>
          <a:prstGeom prst="triangle">
            <a:avLst/>
          </a:prstGeom>
          <a:solidFill>
            <a:srgbClr val="FFFF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Isosceles Triangle 38"/>
          <p:cNvSpPr/>
          <p:nvPr/>
        </p:nvSpPr>
        <p:spPr>
          <a:xfrm rot="10800000">
            <a:off x="10452585" y="3515567"/>
            <a:ext cx="871580" cy="712362"/>
          </a:xfrm>
          <a:prstGeom prst="triangle">
            <a:avLst/>
          </a:prstGeom>
          <a:solidFill>
            <a:srgbClr val="00B05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p:cNvSpPr/>
          <p:nvPr/>
        </p:nvSpPr>
        <p:spPr>
          <a:xfrm rot="10800000">
            <a:off x="5893765" y="543044"/>
            <a:ext cx="1973943" cy="1613347"/>
          </a:xfrm>
          <a:prstGeom prst="triangle">
            <a:avLst/>
          </a:prstGeom>
          <a:solidFill>
            <a:srgbClr val="54C5B8">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28431" y="383541"/>
            <a:ext cx="5407752" cy="420628"/>
          </a:xfrm>
          <a:prstGeom prst="rect">
            <a:avLst/>
          </a:prstGeom>
          <a:solidFill>
            <a:schemeClr val="tx1">
              <a:lumMod val="85000"/>
              <a:lumOff val="15000"/>
            </a:schemeClr>
          </a:solidFill>
        </p:spPr>
        <p:txBody>
          <a:bodyPr vert="horz" wrap="square" lIns="0" tIns="48260" rIns="0" bIns="0" rtlCol="0" anchor="ctr">
            <a:spAutoFit/>
          </a:bodyPr>
          <a:lstStyle/>
          <a:p>
            <a:pPr marL="401955" marR="5080" indent="-389890" algn="ctr">
              <a:lnSpc>
                <a:spcPts val="2900"/>
              </a:lnSpc>
              <a:spcBef>
                <a:spcPts val="380"/>
              </a:spcBef>
            </a:pPr>
            <a:r>
              <a:rPr lang="en-GB" sz="2800" b="1" dirty="0" smtClean="0">
                <a:solidFill>
                  <a:schemeClr val="bg1"/>
                </a:solidFill>
                <a:latin typeface="Century Gothic" panose="020B0502020202020204" pitchFamily="34" charset="0"/>
                <a:ea typeface="+mj-ea"/>
                <a:cs typeface="+mj-cs"/>
              </a:rPr>
              <a:t>WHAT ARE TYPES OF MEETINGS?</a:t>
            </a:r>
            <a:endParaRPr lang="en-GB" sz="2800" b="1" dirty="0">
              <a:solidFill>
                <a:schemeClr val="bg1"/>
              </a:solidFill>
              <a:latin typeface="Century Gothic" panose="020B0502020202020204" pitchFamily="34" charset="0"/>
              <a:ea typeface="+mj-ea"/>
              <a:cs typeface="+mj-cs"/>
            </a:endParaRPr>
          </a:p>
        </p:txBody>
      </p:sp>
      <p:sp>
        <p:nvSpPr>
          <p:cNvPr id="40" name="Isosceles Triangle 39"/>
          <p:cNvSpPr/>
          <p:nvPr/>
        </p:nvSpPr>
        <p:spPr>
          <a:xfrm rot="10800000">
            <a:off x="8772325" y="1174515"/>
            <a:ext cx="1973943" cy="1613347"/>
          </a:xfrm>
          <a:prstGeom prst="triangle">
            <a:avLst/>
          </a:prstGeom>
          <a:solidFill>
            <a:srgbClr val="C9365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355387" y="1550211"/>
            <a:ext cx="5407752" cy="2634054"/>
          </a:xfrm>
          <a:prstGeom prst="rect">
            <a:avLst/>
          </a:prstGeom>
          <a:noFill/>
        </p:spPr>
        <p:txBody>
          <a:bodyPr vert="horz" wrap="square" lIns="0" tIns="48260" rIns="0" bIns="0" rtlCol="0" anchor="ctr">
            <a:spAutoFit/>
          </a:bodyPr>
          <a:lstStyle/>
          <a:p>
            <a:pPr marL="457200" indent="-457200">
              <a:buFont typeface="Wingdings" panose="05000000000000000000" pitchFamily="2" charset="2"/>
              <a:buChar char="Ø"/>
            </a:pPr>
            <a:r>
              <a:rPr lang="en-GB" sz="2800" dirty="0" smtClean="0">
                <a:solidFill>
                  <a:schemeClr val="tx1">
                    <a:lumMod val="85000"/>
                    <a:lumOff val="15000"/>
                  </a:schemeClr>
                </a:solidFill>
              </a:rPr>
              <a:t>Status Update Meetings.</a:t>
            </a:r>
          </a:p>
          <a:p>
            <a:pPr marL="457200" indent="-457200">
              <a:buFont typeface="Wingdings" panose="05000000000000000000" pitchFamily="2" charset="2"/>
              <a:buChar char="Ø"/>
            </a:pPr>
            <a:r>
              <a:rPr lang="en-GB" sz="2800" dirty="0" smtClean="0">
                <a:solidFill>
                  <a:schemeClr val="tx1">
                    <a:lumMod val="85000"/>
                    <a:lumOff val="15000"/>
                  </a:schemeClr>
                </a:solidFill>
              </a:rPr>
              <a:t>Information Sharing Meetings.</a:t>
            </a:r>
          </a:p>
          <a:p>
            <a:pPr marL="457200" indent="-457200">
              <a:buFont typeface="Wingdings" panose="05000000000000000000" pitchFamily="2" charset="2"/>
              <a:buChar char="Ø"/>
            </a:pPr>
            <a:r>
              <a:rPr lang="en-GB" sz="2800" dirty="0" smtClean="0">
                <a:solidFill>
                  <a:schemeClr val="tx1">
                    <a:lumMod val="85000"/>
                    <a:lumOff val="15000"/>
                  </a:schemeClr>
                </a:solidFill>
              </a:rPr>
              <a:t>Decision Making Meetings.</a:t>
            </a:r>
          </a:p>
          <a:p>
            <a:pPr marL="457200" indent="-457200">
              <a:buFont typeface="Wingdings" panose="05000000000000000000" pitchFamily="2" charset="2"/>
              <a:buChar char="Ø"/>
            </a:pPr>
            <a:r>
              <a:rPr lang="en-GB" sz="2800" dirty="0" smtClean="0">
                <a:solidFill>
                  <a:schemeClr val="tx1">
                    <a:lumMod val="85000"/>
                    <a:lumOff val="15000"/>
                  </a:schemeClr>
                </a:solidFill>
              </a:rPr>
              <a:t>Problem Solving Meetings.</a:t>
            </a:r>
          </a:p>
          <a:p>
            <a:pPr marL="457200" indent="-457200">
              <a:buFont typeface="Wingdings" panose="05000000000000000000" pitchFamily="2" charset="2"/>
              <a:buChar char="Ø"/>
            </a:pPr>
            <a:r>
              <a:rPr lang="en-GB" sz="2800" dirty="0" smtClean="0">
                <a:solidFill>
                  <a:schemeClr val="tx1">
                    <a:lumMod val="85000"/>
                    <a:lumOff val="15000"/>
                  </a:schemeClr>
                </a:solidFill>
              </a:rPr>
              <a:t>Innovation Meetings.</a:t>
            </a:r>
          </a:p>
          <a:p>
            <a:pPr marL="457200" indent="-457200">
              <a:buFont typeface="Wingdings" panose="05000000000000000000" pitchFamily="2" charset="2"/>
              <a:buChar char="Ø"/>
            </a:pPr>
            <a:r>
              <a:rPr lang="en-GB" sz="2800" dirty="0" smtClean="0">
                <a:solidFill>
                  <a:schemeClr val="tx1">
                    <a:lumMod val="85000"/>
                    <a:lumOff val="15000"/>
                  </a:schemeClr>
                </a:solidFill>
              </a:rPr>
              <a:t>Team Building Meetings.</a:t>
            </a:r>
            <a:endParaRPr lang="en-GB" sz="2800" b="1" dirty="0">
              <a:solidFill>
                <a:schemeClr val="tx1">
                  <a:lumMod val="85000"/>
                  <a:lumOff val="15000"/>
                </a:schemeClr>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116378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428643" y="5472376"/>
            <a:ext cx="3361005" cy="864339"/>
          </a:xfrm>
          <a:prstGeom prst="rect">
            <a:avLst/>
          </a:prstGeom>
        </p:spPr>
        <p:txBody>
          <a:bodyPr vert="horz" wrap="square" lIns="0" tIns="53340" rIns="0" bIns="0" rtlCol="0">
            <a:spAutoFit/>
          </a:bodyPr>
          <a:lstStyle/>
          <a:p>
            <a:pPr marL="571500" marR="622300" indent="635" algn="ctr">
              <a:lnSpc>
                <a:spcPts val="3600"/>
              </a:lnSpc>
              <a:spcBef>
                <a:spcPts val="420"/>
              </a:spcBef>
            </a:pPr>
            <a:r>
              <a:rPr lang="en-US" sz="3200" b="1" spc="-190" dirty="0" smtClean="0">
                <a:solidFill>
                  <a:srgbClr val="404040"/>
                </a:solidFill>
                <a:latin typeface="Trebuchet MS"/>
                <a:cs typeface="Trebuchet MS"/>
              </a:rPr>
              <a:t>START TITLE</a:t>
            </a:r>
            <a:endParaRPr sz="3200" dirty="0">
              <a:latin typeface="Trebuchet MS"/>
              <a:cs typeface="Trebuchet MS"/>
            </a:endParaRPr>
          </a:p>
          <a:p>
            <a:pPr marL="12065" marR="5080" indent="46990" algn="ctr">
              <a:lnSpc>
                <a:spcPct val="100000"/>
              </a:lnSpc>
              <a:spcBef>
                <a:spcPts val="775"/>
              </a:spcBef>
            </a:pPr>
            <a:r>
              <a:rPr lang="en-US" sz="1600" b="1" spc="-130" dirty="0" smtClean="0">
                <a:solidFill>
                  <a:srgbClr val="54C5B8"/>
                </a:solidFill>
                <a:latin typeface="Trebuchet MS"/>
                <a:cs typeface="Trebuchet MS"/>
              </a:rPr>
              <a:t>TEXTS….</a:t>
            </a:r>
            <a:endParaRPr sz="1600" dirty="0">
              <a:solidFill>
                <a:srgbClr val="54C5B8"/>
              </a:solidFill>
              <a:latin typeface="Trebuchet MS"/>
              <a:cs typeface="Trebuchet MS"/>
            </a:endParaRPr>
          </a:p>
        </p:txBody>
      </p:sp>
      <p:sp>
        <p:nvSpPr>
          <p:cNvPr id="6" name="object 6"/>
          <p:cNvSpPr txBox="1"/>
          <p:nvPr/>
        </p:nvSpPr>
        <p:spPr>
          <a:xfrm>
            <a:off x="8628474" y="5187682"/>
            <a:ext cx="2030642" cy="1190069"/>
          </a:xfrm>
          <a:prstGeom prst="rect">
            <a:avLst/>
          </a:prstGeom>
        </p:spPr>
        <p:txBody>
          <a:bodyPr vert="horz" wrap="square" lIns="0" tIns="297180" rIns="0" bIns="0" rtlCol="0">
            <a:spAutoFit/>
          </a:bodyPr>
          <a:lstStyle/>
          <a:p>
            <a:pPr marL="132715">
              <a:lnSpc>
                <a:spcPct val="100000"/>
              </a:lnSpc>
              <a:spcBef>
                <a:spcPts val="2340"/>
              </a:spcBef>
            </a:pPr>
            <a:r>
              <a:rPr lang="en-US" sz="3200" b="1" spc="-125" dirty="0" smtClean="0">
                <a:solidFill>
                  <a:srgbClr val="404040"/>
                </a:solidFill>
                <a:latin typeface="Trebuchet MS"/>
                <a:cs typeface="Trebuchet MS"/>
              </a:rPr>
              <a:t>END TITLE</a:t>
            </a:r>
            <a:endParaRPr sz="3200" dirty="0" smtClean="0">
              <a:latin typeface="Trebuchet MS"/>
              <a:cs typeface="Trebuchet MS"/>
            </a:endParaRPr>
          </a:p>
          <a:p>
            <a:pPr marL="12700" marR="5080" algn="ctr">
              <a:lnSpc>
                <a:spcPts val="1900"/>
              </a:lnSpc>
              <a:spcBef>
                <a:spcPts val="1200"/>
              </a:spcBef>
            </a:pPr>
            <a:r>
              <a:rPr lang="en-US" sz="1600" b="1" spc="-130" dirty="0" smtClean="0">
                <a:solidFill>
                  <a:srgbClr val="54C5B8"/>
                </a:solidFill>
                <a:latin typeface="Trebuchet MS"/>
                <a:cs typeface="Trebuchet MS"/>
              </a:rPr>
              <a:t>TEXTS…</a:t>
            </a:r>
            <a:endParaRPr sz="1600" dirty="0">
              <a:solidFill>
                <a:srgbClr val="54C5B8"/>
              </a:solidFill>
              <a:latin typeface="Trebuchet MS"/>
              <a:cs typeface="Trebuchet MS"/>
            </a:endParaRPr>
          </a:p>
        </p:txBody>
      </p:sp>
      <p:sp>
        <p:nvSpPr>
          <p:cNvPr id="7" name="Rectangle 6"/>
          <p:cNvSpPr/>
          <p:nvPr/>
        </p:nvSpPr>
        <p:spPr>
          <a:xfrm>
            <a:off x="328432" y="383541"/>
            <a:ext cx="5712678" cy="420628"/>
          </a:xfrm>
          <a:prstGeom prst="rect">
            <a:avLst/>
          </a:prstGeom>
          <a:solidFill>
            <a:schemeClr val="tx1">
              <a:lumMod val="85000"/>
              <a:lumOff val="15000"/>
            </a:schemeClr>
          </a:solidFill>
        </p:spPr>
        <p:txBody>
          <a:bodyPr vert="horz" wrap="square" lIns="0" tIns="48260" rIns="0" bIns="0" rtlCol="0" anchor="ctr">
            <a:spAutoFit/>
          </a:bodyPr>
          <a:lstStyle/>
          <a:p>
            <a:pPr marL="401955" marR="5080" indent="-389890" algn="ctr">
              <a:lnSpc>
                <a:spcPts val="2900"/>
              </a:lnSpc>
              <a:spcBef>
                <a:spcPts val="380"/>
              </a:spcBef>
            </a:pPr>
            <a:r>
              <a:rPr lang="en-GB" sz="2800" b="1" dirty="0" smtClean="0">
                <a:solidFill>
                  <a:schemeClr val="bg1"/>
                </a:solidFill>
                <a:latin typeface="Century Gothic" panose="020B0502020202020204" pitchFamily="34" charset="0"/>
                <a:ea typeface="+mj-ea"/>
                <a:cs typeface="+mj-cs"/>
              </a:rPr>
              <a:t>VISION &amp; ROADMAP OF MEETING</a:t>
            </a:r>
            <a:endParaRPr lang="en-GB" sz="2800" b="1" dirty="0">
              <a:solidFill>
                <a:schemeClr val="bg1"/>
              </a:solidFill>
              <a:latin typeface="Century Gothic" panose="020B0502020202020204" pitchFamily="34" charset="0"/>
              <a:ea typeface="+mj-ea"/>
              <a:cs typeface="+mj-cs"/>
            </a:endParaRPr>
          </a:p>
        </p:txBody>
      </p:sp>
      <p:grpSp>
        <p:nvGrpSpPr>
          <p:cNvPr id="9" name="Group 8"/>
          <p:cNvGrpSpPr/>
          <p:nvPr/>
        </p:nvGrpSpPr>
        <p:grpSpPr>
          <a:xfrm>
            <a:off x="2369995" y="1943628"/>
            <a:ext cx="1485252" cy="2477858"/>
            <a:chOff x="291828" y="1337551"/>
            <a:chExt cx="2736554" cy="3234448"/>
          </a:xfrm>
        </p:grpSpPr>
        <p:sp>
          <p:nvSpPr>
            <p:cNvPr id="10" name="Isosceles Triangle 9"/>
            <p:cNvSpPr/>
            <p:nvPr/>
          </p:nvSpPr>
          <p:spPr>
            <a:xfrm>
              <a:off x="291828" y="1337552"/>
              <a:ext cx="2736554" cy="3234447"/>
            </a:xfrm>
            <a:prstGeom prst="triangle">
              <a:avLst/>
            </a:prstGeom>
            <a:solidFill>
              <a:srgbClr val="355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Isosceles Triangle 10"/>
            <p:cNvSpPr/>
            <p:nvPr/>
          </p:nvSpPr>
          <p:spPr>
            <a:xfrm>
              <a:off x="1653702" y="1337551"/>
              <a:ext cx="1371356" cy="3234447"/>
            </a:xfrm>
            <a:prstGeom prst="triangle">
              <a:avLst>
                <a:gd name="adj" fmla="val 0"/>
              </a:avLst>
            </a:prstGeom>
            <a:solidFill>
              <a:srgbClr val="2A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2" name="Group 11"/>
          <p:cNvGrpSpPr/>
          <p:nvPr/>
        </p:nvGrpSpPr>
        <p:grpSpPr>
          <a:xfrm>
            <a:off x="3656790" y="3195803"/>
            <a:ext cx="1485252" cy="1225683"/>
            <a:chOff x="291828" y="1337551"/>
            <a:chExt cx="2736554" cy="3234448"/>
          </a:xfrm>
        </p:grpSpPr>
        <p:sp>
          <p:nvSpPr>
            <p:cNvPr id="13" name="Isosceles Triangle 12"/>
            <p:cNvSpPr/>
            <p:nvPr/>
          </p:nvSpPr>
          <p:spPr>
            <a:xfrm>
              <a:off x="291828" y="1337552"/>
              <a:ext cx="2736554" cy="3234447"/>
            </a:xfrm>
            <a:prstGeom prst="triangle">
              <a:avLst/>
            </a:prstGeom>
            <a:solidFill>
              <a:srgbClr val="30BDA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Isosceles Triangle 13"/>
            <p:cNvSpPr/>
            <p:nvPr/>
          </p:nvSpPr>
          <p:spPr>
            <a:xfrm>
              <a:off x="1653702" y="1337551"/>
              <a:ext cx="1371356" cy="3234447"/>
            </a:xfrm>
            <a:prstGeom prst="triangle">
              <a:avLst>
                <a:gd name="adj" fmla="val 0"/>
              </a:avLst>
            </a:prstGeom>
            <a:solidFill>
              <a:srgbClr val="269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5" name="Group 14"/>
          <p:cNvGrpSpPr/>
          <p:nvPr/>
        </p:nvGrpSpPr>
        <p:grpSpPr>
          <a:xfrm>
            <a:off x="4943585" y="2281405"/>
            <a:ext cx="1485252" cy="2140081"/>
            <a:chOff x="291828" y="1337551"/>
            <a:chExt cx="2736554" cy="3234448"/>
          </a:xfrm>
        </p:grpSpPr>
        <p:sp>
          <p:nvSpPr>
            <p:cNvPr id="16" name="Isosceles Triangle 15"/>
            <p:cNvSpPr/>
            <p:nvPr/>
          </p:nvSpPr>
          <p:spPr>
            <a:xfrm>
              <a:off x="291828" y="1337552"/>
              <a:ext cx="2736554" cy="3234447"/>
            </a:xfrm>
            <a:prstGeom prst="triangle">
              <a:avLst/>
            </a:prstGeom>
            <a:solidFill>
              <a:srgbClr val="F2893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Isosceles Triangle 16"/>
            <p:cNvSpPr/>
            <p:nvPr/>
          </p:nvSpPr>
          <p:spPr>
            <a:xfrm>
              <a:off x="1653702" y="1337551"/>
              <a:ext cx="1371356" cy="3234447"/>
            </a:xfrm>
            <a:prstGeom prst="triangle">
              <a:avLst>
                <a:gd name="adj" fmla="val 0"/>
              </a:avLst>
            </a:prstGeom>
            <a:solidFill>
              <a:srgbClr val="C26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8" name="Group 17"/>
          <p:cNvGrpSpPr/>
          <p:nvPr/>
        </p:nvGrpSpPr>
        <p:grpSpPr>
          <a:xfrm>
            <a:off x="6230380" y="3487637"/>
            <a:ext cx="1485252" cy="933849"/>
            <a:chOff x="291828" y="1337551"/>
            <a:chExt cx="2736554" cy="3234448"/>
          </a:xfrm>
        </p:grpSpPr>
        <p:sp>
          <p:nvSpPr>
            <p:cNvPr id="19" name="Isosceles Triangle 18"/>
            <p:cNvSpPr/>
            <p:nvPr/>
          </p:nvSpPr>
          <p:spPr>
            <a:xfrm>
              <a:off x="291828" y="1337552"/>
              <a:ext cx="2736554" cy="3234447"/>
            </a:xfrm>
            <a:prstGeom prst="triangle">
              <a:avLst/>
            </a:prstGeom>
            <a:solidFill>
              <a:srgbClr val="3AA7C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Isosceles Triangle 19"/>
            <p:cNvSpPr/>
            <p:nvPr/>
          </p:nvSpPr>
          <p:spPr>
            <a:xfrm>
              <a:off x="1653702" y="1337551"/>
              <a:ext cx="1371356" cy="3234447"/>
            </a:xfrm>
            <a:prstGeom prst="triangle">
              <a:avLst>
                <a:gd name="adj" fmla="val 0"/>
              </a:avLst>
            </a:prstGeom>
            <a:solidFill>
              <a:srgbClr val="2E8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1" name="Group 20"/>
          <p:cNvGrpSpPr/>
          <p:nvPr/>
        </p:nvGrpSpPr>
        <p:grpSpPr>
          <a:xfrm>
            <a:off x="7517175" y="2131048"/>
            <a:ext cx="1485252" cy="2290438"/>
            <a:chOff x="291828" y="1337551"/>
            <a:chExt cx="2736554" cy="3234448"/>
          </a:xfrm>
        </p:grpSpPr>
        <p:sp>
          <p:nvSpPr>
            <p:cNvPr id="22" name="Isosceles Triangle 21"/>
            <p:cNvSpPr/>
            <p:nvPr/>
          </p:nvSpPr>
          <p:spPr>
            <a:xfrm>
              <a:off x="291828" y="1337552"/>
              <a:ext cx="2736554" cy="3234447"/>
            </a:xfrm>
            <a:prstGeom prst="triangle">
              <a:avLst/>
            </a:prstGeom>
            <a:solidFill>
              <a:srgbClr val="D1CC6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Isosceles Triangle 22"/>
            <p:cNvSpPr/>
            <p:nvPr/>
          </p:nvSpPr>
          <p:spPr>
            <a:xfrm>
              <a:off x="1653702" y="1337551"/>
              <a:ext cx="1371356" cy="3234447"/>
            </a:xfrm>
            <a:prstGeom prst="triangle">
              <a:avLst>
                <a:gd name="adj" fmla="val 0"/>
              </a:avLst>
            </a:prstGeom>
            <a:solidFill>
              <a:srgbClr val="BDA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4" name="Group 23"/>
          <p:cNvGrpSpPr/>
          <p:nvPr/>
        </p:nvGrpSpPr>
        <p:grpSpPr>
          <a:xfrm>
            <a:off x="8803970" y="2189486"/>
            <a:ext cx="1485252" cy="2232000"/>
            <a:chOff x="291828" y="1337551"/>
            <a:chExt cx="2736554" cy="3234448"/>
          </a:xfrm>
        </p:grpSpPr>
        <p:sp>
          <p:nvSpPr>
            <p:cNvPr id="25" name="Isosceles Triangle 24"/>
            <p:cNvSpPr/>
            <p:nvPr/>
          </p:nvSpPr>
          <p:spPr>
            <a:xfrm>
              <a:off x="291828" y="1337552"/>
              <a:ext cx="2736554" cy="3234447"/>
            </a:xfrm>
            <a:prstGeom prst="triangle">
              <a:avLst/>
            </a:prstGeom>
            <a:solidFill>
              <a:srgbClr val="CA56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Isosceles Triangle 25"/>
            <p:cNvSpPr/>
            <p:nvPr/>
          </p:nvSpPr>
          <p:spPr>
            <a:xfrm>
              <a:off x="1653702" y="1337551"/>
              <a:ext cx="1371356" cy="3234447"/>
            </a:xfrm>
            <a:prstGeom prst="triangle">
              <a:avLst>
                <a:gd name="adj" fmla="val 0"/>
              </a:avLst>
            </a:prstGeom>
            <a:solidFill>
              <a:srgbClr val="A24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7" name="Speech Bubble: Rectangle 21"/>
          <p:cNvSpPr/>
          <p:nvPr/>
        </p:nvSpPr>
        <p:spPr>
          <a:xfrm>
            <a:off x="2963697" y="1471681"/>
            <a:ext cx="499730" cy="340241"/>
          </a:xfrm>
          <a:prstGeom prst="wedgeRectCallout">
            <a:avLst>
              <a:gd name="adj1" fmla="val -18705"/>
              <a:gd name="adj2" fmla="val 71875"/>
            </a:avLst>
          </a:prstGeom>
          <a:solidFill>
            <a:srgbClr val="2A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Open Sans" panose="020B0606030504020204" pitchFamily="34" charset="0"/>
                <a:ea typeface="Open Sans" panose="020B0606030504020204" pitchFamily="34" charset="0"/>
                <a:cs typeface="Open Sans" panose="020B0606030504020204" pitchFamily="34" charset="0"/>
              </a:rPr>
              <a:t>80%</a:t>
            </a:r>
          </a:p>
        </p:txBody>
      </p:sp>
      <p:sp>
        <p:nvSpPr>
          <p:cNvPr id="28" name="Speech Bubble: Rectangle 22"/>
          <p:cNvSpPr/>
          <p:nvPr/>
        </p:nvSpPr>
        <p:spPr>
          <a:xfrm>
            <a:off x="4257726" y="2740501"/>
            <a:ext cx="499730" cy="340241"/>
          </a:xfrm>
          <a:prstGeom prst="wedgeRectCallout">
            <a:avLst>
              <a:gd name="adj1" fmla="val -18705"/>
              <a:gd name="adj2" fmla="val 71875"/>
            </a:avLst>
          </a:prstGeom>
          <a:solidFill>
            <a:srgbClr val="269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Open Sans" panose="020B0606030504020204" pitchFamily="34" charset="0"/>
                <a:ea typeface="Open Sans" panose="020B0606030504020204" pitchFamily="34" charset="0"/>
                <a:cs typeface="Open Sans" panose="020B0606030504020204" pitchFamily="34" charset="0"/>
              </a:rPr>
              <a:t>40%</a:t>
            </a:r>
          </a:p>
        </p:txBody>
      </p:sp>
      <p:sp>
        <p:nvSpPr>
          <p:cNvPr id="29" name="Speech Bubble: Rectangle 23"/>
          <p:cNvSpPr/>
          <p:nvPr/>
        </p:nvSpPr>
        <p:spPr>
          <a:xfrm>
            <a:off x="5541380" y="1831523"/>
            <a:ext cx="499730" cy="340241"/>
          </a:xfrm>
          <a:prstGeom prst="wedgeRectCallout">
            <a:avLst>
              <a:gd name="adj1" fmla="val -18705"/>
              <a:gd name="adj2" fmla="val 71875"/>
            </a:avLst>
          </a:prstGeom>
          <a:solidFill>
            <a:srgbClr val="C26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Open Sans" panose="020B0606030504020204" pitchFamily="34" charset="0"/>
                <a:ea typeface="Open Sans" panose="020B0606030504020204" pitchFamily="34" charset="0"/>
                <a:cs typeface="Open Sans" panose="020B0606030504020204" pitchFamily="34" charset="0"/>
              </a:rPr>
              <a:t>70%</a:t>
            </a:r>
          </a:p>
        </p:txBody>
      </p:sp>
      <p:sp>
        <p:nvSpPr>
          <p:cNvPr id="30" name="Speech Bubble: Rectangle 24"/>
          <p:cNvSpPr/>
          <p:nvPr/>
        </p:nvSpPr>
        <p:spPr>
          <a:xfrm>
            <a:off x="6810189" y="3025682"/>
            <a:ext cx="499730" cy="340241"/>
          </a:xfrm>
          <a:prstGeom prst="wedgeRectCallout">
            <a:avLst>
              <a:gd name="adj1" fmla="val -18705"/>
              <a:gd name="adj2" fmla="val 71875"/>
            </a:avLst>
          </a:prstGeom>
          <a:solidFill>
            <a:srgbClr val="2E8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Open Sans" panose="020B0606030504020204" pitchFamily="34" charset="0"/>
                <a:ea typeface="Open Sans" panose="020B0606030504020204" pitchFamily="34" charset="0"/>
                <a:cs typeface="Open Sans" panose="020B0606030504020204" pitchFamily="34" charset="0"/>
              </a:rPr>
              <a:t>30%</a:t>
            </a:r>
          </a:p>
        </p:txBody>
      </p:sp>
      <p:sp>
        <p:nvSpPr>
          <p:cNvPr id="31" name="Speech Bubble: Rectangle 25"/>
          <p:cNvSpPr/>
          <p:nvPr/>
        </p:nvSpPr>
        <p:spPr>
          <a:xfrm>
            <a:off x="8107478" y="1672035"/>
            <a:ext cx="499730" cy="340241"/>
          </a:xfrm>
          <a:prstGeom prst="wedgeRectCallout">
            <a:avLst>
              <a:gd name="adj1" fmla="val -18705"/>
              <a:gd name="adj2" fmla="val 71875"/>
            </a:avLst>
          </a:prstGeom>
          <a:solidFill>
            <a:srgbClr val="BDA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Open Sans" panose="020B0606030504020204" pitchFamily="34" charset="0"/>
                <a:ea typeface="Open Sans" panose="020B0606030504020204" pitchFamily="34" charset="0"/>
                <a:cs typeface="Open Sans" panose="020B0606030504020204" pitchFamily="34" charset="0"/>
              </a:rPr>
              <a:t>75%</a:t>
            </a:r>
          </a:p>
        </p:txBody>
      </p:sp>
      <p:sp>
        <p:nvSpPr>
          <p:cNvPr id="32" name="Speech Bubble: Rectangle 26"/>
          <p:cNvSpPr/>
          <p:nvPr/>
        </p:nvSpPr>
        <p:spPr>
          <a:xfrm>
            <a:off x="9401748" y="1752241"/>
            <a:ext cx="499730" cy="340241"/>
          </a:xfrm>
          <a:prstGeom prst="wedgeRectCallout">
            <a:avLst>
              <a:gd name="adj1" fmla="val -18705"/>
              <a:gd name="adj2" fmla="val 71875"/>
            </a:avLst>
          </a:prstGeom>
          <a:solidFill>
            <a:srgbClr val="A24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Open Sans" panose="020B0606030504020204" pitchFamily="34" charset="0"/>
                <a:ea typeface="Open Sans" panose="020B0606030504020204" pitchFamily="34" charset="0"/>
                <a:cs typeface="Open Sans" panose="020B0606030504020204" pitchFamily="34" charset="0"/>
              </a:rPr>
              <a:t>72%</a:t>
            </a:r>
          </a:p>
        </p:txBody>
      </p:sp>
      <p:sp>
        <p:nvSpPr>
          <p:cNvPr id="33" name="TextBox 32"/>
          <p:cNvSpPr txBox="1"/>
          <p:nvPr/>
        </p:nvSpPr>
        <p:spPr>
          <a:xfrm>
            <a:off x="2646745" y="4539577"/>
            <a:ext cx="924802" cy="307777"/>
          </a:xfrm>
          <a:prstGeom prst="rect">
            <a:avLst/>
          </a:prstGeom>
          <a:noFill/>
        </p:spPr>
        <p:txBody>
          <a:bodyPr wrap="square" rtlCol="0">
            <a:spAutoFit/>
          </a:bodyPr>
          <a:lstStyle/>
          <a:p>
            <a:pPr algn="ctr"/>
            <a:r>
              <a:rPr lang="en-IN" sz="1400" dirty="0" smtClean="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2019</a:t>
            </a:r>
            <a:endParaRPr lang="en-IN"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p:cNvSpPr txBox="1"/>
          <p:nvPr/>
        </p:nvSpPr>
        <p:spPr>
          <a:xfrm>
            <a:off x="3933540" y="4539577"/>
            <a:ext cx="924802" cy="307777"/>
          </a:xfrm>
          <a:prstGeom prst="rect">
            <a:avLst/>
          </a:prstGeom>
          <a:noFill/>
        </p:spPr>
        <p:txBody>
          <a:bodyPr wrap="square" rtlCol="0">
            <a:spAutoFit/>
          </a:bodyPr>
          <a:lstStyle/>
          <a:p>
            <a:pPr algn="ctr"/>
            <a:r>
              <a:rPr lang="en-IN" sz="1400" dirty="0" smtClean="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2020</a:t>
            </a:r>
            <a:endParaRPr lang="en-IN"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p:cNvSpPr txBox="1"/>
          <p:nvPr/>
        </p:nvSpPr>
        <p:spPr>
          <a:xfrm>
            <a:off x="5220335" y="4539577"/>
            <a:ext cx="924802" cy="307777"/>
          </a:xfrm>
          <a:prstGeom prst="rect">
            <a:avLst/>
          </a:prstGeom>
          <a:noFill/>
        </p:spPr>
        <p:txBody>
          <a:bodyPr wrap="square" rtlCol="0">
            <a:spAutoFit/>
          </a:bodyPr>
          <a:lstStyle/>
          <a:p>
            <a:pPr algn="ctr"/>
            <a:r>
              <a:rPr lang="en-IN" sz="1400" dirty="0" smtClean="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2021</a:t>
            </a:r>
            <a:endParaRPr lang="en-IN"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extBox 35"/>
          <p:cNvSpPr txBox="1"/>
          <p:nvPr/>
        </p:nvSpPr>
        <p:spPr>
          <a:xfrm>
            <a:off x="6507130" y="4540938"/>
            <a:ext cx="924802" cy="307777"/>
          </a:xfrm>
          <a:prstGeom prst="rect">
            <a:avLst/>
          </a:prstGeom>
          <a:noFill/>
        </p:spPr>
        <p:txBody>
          <a:bodyPr wrap="square" rtlCol="0">
            <a:spAutoFit/>
          </a:bodyPr>
          <a:lstStyle/>
          <a:p>
            <a:pPr algn="ctr"/>
            <a:r>
              <a:rPr lang="en-IN" sz="14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2022</a:t>
            </a:r>
            <a:endParaRPr lang="en-IN"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p:cNvSpPr txBox="1"/>
          <p:nvPr/>
        </p:nvSpPr>
        <p:spPr>
          <a:xfrm>
            <a:off x="7793925" y="4544178"/>
            <a:ext cx="924802" cy="307777"/>
          </a:xfrm>
          <a:prstGeom prst="rect">
            <a:avLst/>
          </a:prstGeom>
          <a:noFill/>
        </p:spPr>
        <p:txBody>
          <a:bodyPr wrap="square" rtlCol="0">
            <a:spAutoFit/>
          </a:bodyPr>
          <a:lstStyle/>
          <a:p>
            <a:pPr algn="ctr"/>
            <a:r>
              <a:rPr lang="en-IN" sz="1400" dirty="0" smtClean="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2023</a:t>
            </a:r>
            <a:endParaRPr lang="en-IN"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p:cNvSpPr txBox="1"/>
          <p:nvPr/>
        </p:nvSpPr>
        <p:spPr>
          <a:xfrm>
            <a:off x="9080720" y="4546742"/>
            <a:ext cx="924802" cy="307777"/>
          </a:xfrm>
          <a:prstGeom prst="rect">
            <a:avLst/>
          </a:prstGeom>
          <a:noFill/>
        </p:spPr>
        <p:txBody>
          <a:bodyPr wrap="square" rtlCol="0">
            <a:spAutoFit/>
          </a:bodyPr>
          <a:lstStyle/>
          <a:p>
            <a:pPr algn="ctr"/>
            <a:r>
              <a:rPr lang="en-IN" sz="1400" dirty="0" smtClean="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2024</a:t>
            </a:r>
            <a:endParaRPr lang="en-IN"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8591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Isosceles Triangle 42"/>
          <p:cNvSpPr/>
          <p:nvPr/>
        </p:nvSpPr>
        <p:spPr>
          <a:xfrm rot="10800000">
            <a:off x="6921202" y="606898"/>
            <a:ext cx="871580" cy="712362"/>
          </a:xfrm>
          <a:prstGeom prst="triangle">
            <a:avLst/>
          </a:prstGeom>
          <a:solidFill>
            <a:srgbClr val="C9365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p:cNvSpPr/>
          <p:nvPr/>
        </p:nvSpPr>
        <p:spPr>
          <a:xfrm rot="10800000">
            <a:off x="167675" y="4067122"/>
            <a:ext cx="1973943" cy="1613347"/>
          </a:xfrm>
          <a:prstGeom prst="triangle">
            <a:avLst/>
          </a:prstGeom>
          <a:solidFill>
            <a:srgbClr val="54C5B8">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p:cNvSpPr/>
          <p:nvPr/>
        </p:nvSpPr>
        <p:spPr>
          <a:xfrm rot="10800000">
            <a:off x="6485412" y="2323928"/>
            <a:ext cx="871580" cy="712362"/>
          </a:xfrm>
          <a:prstGeom prst="triangle">
            <a:avLst/>
          </a:prstGeom>
          <a:solidFill>
            <a:srgbClr val="54C5B8">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p:cNvSpPr/>
          <p:nvPr/>
        </p:nvSpPr>
        <p:spPr>
          <a:xfrm rot="10800000">
            <a:off x="10018752" y="5017133"/>
            <a:ext cx="1973943" cy="1613347"/>
          </a:xfrm>
          <a:prstGeom prst="triangle">
            <a:avLst/>
          </a:prstGeom>
          <a:solidFill>
            <a:srgbClr val="FFFF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05666" y="316990"/>
            <a:ext cx="5352279" cy="420628"/>
          </a:xfrm>
          <a:prstGeom prst="rect">
            <a:avLst/>
          </a:prstGeom>
          <a:solidFill>
            <a:schemeClr val="tx1">
              <a:lumMod val="85000"/>
              <a:lumOff val="15000"/>
            </a:schemeClr>
          </a:solidFill>
        </p:spPr>
        <p:txBody>
          <a:bodyPr vert="horz" wrap="square" lIns="0" tIns="48260" rIns="0" bIns="0" rtlCol="0" anchor="ctr">
            <a:spAutoFit/>
          </a:bodyPr>
          <a:lstStyle/>
          <a:p>
            <a:pPr marL="401955" marR="5080" indent="-389890" algn="ctr">
              <a:lnSpc>
                <a:spcPts val="2900"/>
              </a:lnSpc>
              <a:spcBef>
                <a:spcPts val="380"/>
              </a:spcBef>
            </a:pPr>
            <a:r>
              <a:rPr lang="en-GB" sz="2800" b="1" dirty="0" smtClean="0">
                <a:solidFill>
                  <a:schemeClr val="bg1"/>
                </a:solidFill>
                <a:latin typeface="Century Gothic" panose="020B0502020202020204" pitchFamily="34" charset="0"/>
                <a:ea typeface="+mj-ea"/>
                <a:cs typeface="+mj-cs"/>
              </a:rPr>
              <a:t>HYBRID PACKAGE OF MEETING</a:t>
            </a:r>
            <a:endParaRPr lang="en-GB" sz="2800" b="1" dirty="0">
              <a:solidFill>
                <a:schemeClr val="bg1"/>
              </a:solidFill>
              <a:latin typeface="Century Gothic" panose="020B0502020202020204" pitchFamily="34" charset="0"/>
              <a:ea typeface="+mj-ea"/>
              <a:cs typeface="+mj-cs"/>
            </a:endParaRPr>
          </a:p>
        </p:txBody>
      </p:sp>
      <p:sp>
        <p:nvSpPr>
          <p:cNvPr id="37" name="Oval 36"/>
          <p:cNvSpPr/>
          <p:nvPr/>
        </p:nvSpPr>
        <p:spPr>
          <a:xfrm>
            <a:off x="4552918" y="1383868"/>
            <a:ext cx="2927414" cy="293202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81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480332" y="1748444"/>
            <a:ext cx="2199409" cy="220287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81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353509" y="1748444"/>
            <a:ext cx="2199409" cy="2202873"/>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381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36769" y="2097582"/>
            <a:ext cx="1502226" cy="1504593"/>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679741" y="2097583"/>
            <a:ext cx="1502226" cy="1504593"/>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820545" y="4873796"/>
            <a:ext cx="6392160" cy="420628"/>
          </a:xfrm>
          <a:prstGeom prst="rect">
            <a:avLst/>
          </a:prstGeom>
          <a:solidFill>
            <a:schemeClr val="tx1">
              <a:lumMod val="85000"/>
              <a:lumOff val="15000"/>
            </a:schemeClr>
          </a:solidFill>
        </p:spPr>
        <p:txBody>
          <a:bodyPr vert="horz" wrap="square" lIns="0" tIns="48260" rIns="0" bIns="0" rtlCol="0" anchor="ctr">
            <a:spAutoFit/>
          </a:bodyPr>
          <a:lstStyle/>
          <a:p>
            <a:pPr marL="401955" marR="5080" indent="-389890" algn="ctr">
              <a:lnSpc>
                <a:spcPts val="2900"/>
              </a:lnSpc>
              <a:spcBef>
                <a:spcPts val="380"/>
              </a:spcBef>
            </a:pPr>
            <a:r>
              <a:rPr lang="en-US" sz="2800" b="1" dirty="0" smtClean="0">
                <a:solidFill>
                  <a:schemeClr val="bg1"/>
                </a:solidFill>
                <a:latin typeface="Century Gothic" panose="020B0502020202020204" pitchFamily="34" charset="0"/>
                <a:ea typeface="+mj-ea"/>
                <a:cs typeface="+mj-cs"/>
              </a:rPr>
              <a:t>Texts about hybrid packages</a:t>
            </a:r>
            <a:endParaRPr lang="en-GB" sz="2800" b="1" dirty="0">
              <a:solidFill>
                <a:schemeClr val="bg1"/>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129156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0" y="0"/>
            <a:ext cx="12192000" cy="6858000"/>
          </a:xfrm>
          <a:prstGeom prst="rect">
            <a:avLst/>
          </a:prstGeom>
          <a:gradFill flip="none" rotWithShape="1">
            <a:gsLst>
              <a:gs pos="0">
                <a:srgbClr val="0070C0">
                  <a:alpha val="17000"/>
                </a:srgbClr>
              </a:gs>
              <a:gs pos="93000">
                <a:schemeClr val="tx1">
                  <a:lumMod val="85000"/>
                  <a:lumOff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8432" y="228343"/>
            <a:ext cx="3717788" cy="420628"/>
          </a:xfrm>
          <a:prstGeom prst="rect">
            <a:avLst/>
          </a:prstGeom>
          <a:solidFill>
            <a:schemeClr val="tx1">
              <a:lumMod val="85000"/>
              <a:lumOff val="15000"/>
            </a:schemeClr>
          </a:solidFill>
        </p:spPr>
        <p:txBody>
          <a:bodyPr vert="horz" wrap="square" lIns="0" tIns="48260" rIns="0" bIns="0" rtlCol="0" anchor="ctr">
            <a:spAutoFit/>
          </a:bodyPr>
          <a:lstStyle/>
          <a:p>
            <a:pPr marL="401955" marR="5080" indent="-389890" algn="ctr">
              <a:lnSpc>
                <a:spcPts val="2900"/>
              </a:lnSpc>
              <a:spcBef>
                <a:spcPts val="380"/>
              </a:spcBef>
            </a:pPr>
            <a:r>
              <a:rPr lang="en-GB" sz="2800" b="1" dirty="0" smtClean="0">
                <a:solidFill>
                  <a:schemeClr val="bg1"/>
                </a:solidFill>
                <a:latin typeface="Century Gothic" panose="020B0502020202020204" pitchFamily="34" charset="0"/>
                <a:ea typeface="+mj-ea"/>
                <a:cs typeface="+mj-cs"/>
              </a:rPr>
              <a:t>RESULTS OF MEETING</a:t>
            </a:r>
            <a:endParaRPr lang="en-GB" sz="2800" b="1" dirty="0">
              <a:solidFill>
                <a:schemeClr val="bg1"/>
              </a:solidFill>
              <a:latin typeface="Century Gothic" panose="020B0502020202020204" pitchFamily="34" charset="0"/>
              <a:ea typeface="+mj-ea"/>
              <a:cs typeface="+mj-cs"/>
            </a:endParaRPr>
          </a:p>
        </p:txBody>
      </p:sp>
      <p:sp>
        <p:nvSpPr>
          <p:cNvPr id="20" name="Rectangle 19"/>
          <p:cNvSpPr/>
          <p:nvPr/>
        </p:nvSpPr>
        <p:spPr>
          <a:xfrm>
            <a:off x="595156" y="2305928"/>
            <a:ext cx="4815068" cy="2008370"/>
          </a:xfrm>
          <a:prstGeom prst="rect">
            <a:avLst/>
          </a:prstGeom>
          <a:solidFill>
            <a:schemeClr val="tx1">
              <a:lumMod val="85000"/>
              <a:lumOff val="15000"/>
            </a:schemeClr>
          </a:solidFill>
        </p:spPr>
        <p:txBody>
          <a:bodyPr vert="horz" wrap="square" lIns="0" tIns="48260" rIns="0" bIns="0" rtlCol="0" anchor="ctr">
            <a:spAutoFit/>
          </a:bodyPr>
          <a:lstStyle/>
          <a:p>
            <a:pPr marL="469265" marR="5080" indent="-457200" algn="ctr">
              <a:lnSpc>
                <a:spcPct val="150000"/>
              </a:lnSpc>
              <a:spcBef>
                <a:spcPts val="380"/>
              </a:spcBef>
              <a:buFont typeface="Wingdings" panose="05000000000000000000" pitchFamily="2" charset="2"/>
              <a:buChar char="Ø"/>
            </a:pPr>
            <a:r>
              <a:rPr lang="en-GB" sz="2800" dirty="0" smtClean="0">
                <a:solidFill>
                  <a:schemeClr val="bg1"/>
                </a:solidFill>
                <a:latin typeface="Century Gothic" panose="020B0502020202020204" pitchFamily="34" charset="0"/>
                <a:ea typeface="+mj-ea"/>
                <a:cs typeface="+mj-cs"/>
              </a:rPr>
              <a:t>Texts about results</a:t>
            </a:r>
          </a:p>
          <a:p>
            <a:pPr marL="469265" marR="5080" indent="-457200" algn="ctr">
              <a:lnSpc>
                <a:spcPct val="150000"/>
              </a:lnSpc>
              <a:spcBef>
                <a:spcPts val="380"/>
              </a:spcBef>
              <a:buFont typeface="Wingdings" panose="05000000000000000000" pitchFamily="2" charset="2"/>
              <a:buChar char="Ø"/>
            </a:pPr>
            <a:r>
              <a:rPr lang="en-GB" sz="2800" dirty="0" smtClean="0">
                <a:solidFill>
                  <a:schemeClr val="bg1"/>
                </a:solidFill>
                <a:latin typeface="Century Gothic" panose="020B0502020202020204" pitchFamily="34" charset="0"/>
              </a:rPr>
              <a:t>Texts about results</a:t>
            </a:r>
          </a:p>
          <a:p>
            <a:pPr marL="469265" marR="5080" indent="-457200" algn="ctr">
              <a:lnSpc>
                <a:spcPct val="150000"/>
              </a:lnSpc>
              <a:spcBef>
                <a:spcPts val="380"/>
              </a:spcBef>
              <a:buFont typeface="Wingdings" panose="05000000000000000000" pitchFamily="2" charset="2"/>
              <a:buChar char="Ø"/>
            </a:pPr>
            <a:r>
              <a:rPr lang="en-GB" sz="2800" dirty="0" smtClean="0">
                <a:solidFill>
                  <a:schemeClr val="bg1"/>
                </a:solidFill>
                <a:latin typeface="Century Gothic" panose="020B0502020202020204" pitchFamily="34" charset="0"/>
              </a:rPr>
              <a:t>Texts about results</a:t>
            </a:r>
            <a:endParaRPr lang="en-GB" sz="2800" dirty="0" smtClean="0">
              <a:solidFill>
                <a:schemeClr val="bg1"/>
              </a:solidFill>
              <a:latin typeface="Century Gothic" panose="020B0502020202020204" pitchFamily="34" charset="0"/>
              <a:ea typeface="+mj-ea"/>
              <a:cs typeface="+mj-cs"/>
            </a:endParaRPr>
          </a:p>
        </p:txBody>
      </p:sp>
      <p:sp>
        <p:nvSpPr>
          <p:cNvPr id="21" name="Hexagon 20"/>
          <p:cNvSpPr/>
          <p:nvPr/>
        </p:nvSpPr>
        <p:spPr>
          <a:xfrm>
            <a:off x="8935358" y="3495225"/>
            <a:ext cx="2670628" cy="2030411"/>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8935358" y="1155444"/>
            <a:ext cx="2670628" cy="2030411"/>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6700158" y="2305928"/>
            <a:ext cx="2670628" cy="2030411"/>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83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Isosceles Triangle 42"/>
          <p:cNvSpPr/>
          <p:nvPr/>
        </p:nvSpPr>
        <p:spPr>
          <a:xfrm rot="10800000">
            <a:off x="9147172" y="1098412"/>
            <a:ext cx="871580" cy="712362"/>
          </a:xfrm>
          <a:prstGeom prst="triangle">
            <a:avLst/>
          </a:prstGeom>
          <a:solidFill>
            <a:srgbClr val="C9365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p:cNvSpPr/>
          <p:nvPr/>
        </p:nvSpPr>
        <p:spPr>
          <a:xfrm rot="10800000">
            <a:off x="6597504" y="5017133"/>
            <a:ext cx="1973943" cy="1613347"/>
          </a:xfrm>
          <a:prstGeom prst="triangle">
            <a:avLst/>
          </a:prstGeom>
          <a:solidFill>
            <a:srgbClr val="54C5B8">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p:cNvSpPr/>
          <p:nvPr/>
        </p:nvSpPr>
        <p:spPr>
          <a:xfrm rot="10800000">
            <a:off x="10018752" y="5017133"/>
            <a:ext cx="1973943" cy="1613347"/>
          </a:xfrm>
          <a:prstGeom prst="triangle">
            <a:avLst/>
          </a:prstGeom>
          <a:solidFill>
            <a:srgbClr val="FFFF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28431" y="383541"/>
            <a:ext cx="8626883" cy="420628"/>
          </a:xfrm>
          <a:prstGeom prst="rect">
            <a:avLst/>
          </a:prstGeom>
          <a:solidFill>
            <a:schemeClr val="tx1">
              <a:lumMod val="85000"/>
              <a:lumOff val="15000"/>
            </a:schemeClr>
          </a:solidFill>
        </p:spPr>
        <p:txBody>
          <a:bodyPr vert="horz" wrap="square" lIns="0" tIns="48260" rIns="0" bIns="0" rtlCol="0" anchor="ctr">
            <a:spAutoFit/>
          </a:bodyPr>
          <a:lstStyle/>
          <a:p>
            <a:pPr marL="401955" marR="5080" indent="-389890" algn="ctr">
              <a:lnSpc>
                <a:spcPts val="2900"/>
              </a:lnSpc>
              <a:spcBef>
                <a:spcPts val="380"/>
              </a:spcBef>
            </a:pPr>
            <a:r>
              <a:rPr lang="en-GB" sz="2800" b="1" dirty="0" smtClean="0">
                <a:solidFill>
                  <a:schemeClr val="bg1"/>
                </a:solidFill>
                <a:latin typeface="Century Gothic" panose="020B0502020202020204" pitchFamily="34" charset="0"/>
                <a:ea typeface="+mj-ea"/>
                <a:cs typeface="+mj-cs"/>
              </a:rPr>
              <a:t>WHY IS IT IMPORTANT TO ATTEND STAFF MEETINGS?</a:t>
            </a:r>
            <a:endParaRPr lang="en-GB" sz="2800" b="1" dirty="0">
              <a:solidFill>
                <a:schemeClr val="bg1"/>
              </a:solidFill>
              <a:latin typeface="Century Gothic" panose="020B0502020202020204" pitchFamily="34" charset="0"/>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5559" y="1691378"/>
            <a:ext cx="2794002" cy="2340636"/>
          </a:xfrm>
          <a:prstGeom prst="rect">
            <a:avLst/>
          </a:prstGeom>
        </p:spPr>
      </p:pic>
      <p:sp>
        <p:nvSpPr>
          <p:cNvPr id="15" name="Rectangle 14"/>
          <p:cNvSpPr/>
          <p:nvPr/>
        </p:nvSpPr>
        <p:spPr>
          <a:xfrm>
            <a:off x="116113" y="1603199"/>
            <a:ext cx="8046312" cy="2652008"/>
          </a:xfrm>
          <a:prstGeom prst="rect">
            <a:avLst/>
          </a:prstGeom>
          <a:noFill/>
        </p:spPr>
        <p:txBody>
          <a:bodyPr vert="horz" wrap="square" lIns="0" tIns="48260" rIns="0" bIns="0" rtlCol="0" anchor="ctr">
            <a:spAutoFit/>
          </a:bodyPr>
          <a:lstStyle/>
          <a:p>
            <a:pPr marL="401955" marR="5080" indent="-389890" algn="just">
              <a:lnSpc>
                <a:spcPts val="2900"/>
              </a:lnSpc>
              <a:spcBef>
                <a:spcPts val="380"/>
              </a:spcBef>
            </a:pPr>
            <a:r>
              <a:rPr lang="en-GB" sz="2800" dirty="0" smtClean="0">
                <a:solidFill>
                  <a:schemeClr val="tx1">
                    <a:lumMod val="85000"/>
                    <a:lumOff val="15000"/>
                  </a:schemeClr>
                </a:solidFill>
                <a:latin typeface="Century Gothic" panose="020B0502020202020204" pitchFamily="34" charset="0"/>
                <a:ea typeface="+mj-ea"/>
                <a:cs typeface="+mj-cs"/>
              </a:rPr>
              <a:t>	Because their staff work different rosters, it's important to get their team together. Verge is constantly growing, so meetings are important for discussing future plans and goals. Management make it a point to express appreciation, and make sure their staff stay happy and motivated.</a:t>
            </a:r>
            <a:endParaRPr lang="en-GB" sz="2800" dirty="0">
              <a:solidFill>
                <a:schemeClr val="tx1">
                  <a:lumMod val="85000"/>
                  <a:lumOff val="15000"/>
                </a:schemeClr>
              </a:solidFill>
              <a:latin typeface="Century Gothic" panose="020B0502020202020204" pitchFamily="34" charset="0"/>
              <a:ea typeface="+mj-ea"/>
              <a:cs typeface="+mj-cs"/>
            </a:endParaRPr>
          </a:p>
        </p:txBody>
      </p:sp>
      <p:sp>
        <p:nvSpPr>
          <p:cNvPr id="9" name="Rectangle 8"/>
          <p:cNvSpPr/>
          <p:nvPr/>
        </p:nvSpPr>
        <p:spPr>
          <a:xfrm>
            <a:off x="359666" y="1632228"/>
            <a:ext cx="37785" cy="2580750"/>
          </a:xfrm>
          <a:prstGeom prst="rect">
            <a:avLst/>
          </a:prstGeom>
          <a:solidFill>
            <a:schemeClr val="tx1">
              <a:lumMod val="85000"/>
              <a:lumOff val="15000"/>
            </a:schemeClr>
          </a:solidFill>
        </p:spPr>
        <p:txBody>
          <a:bodyPr vert="horz" wrap="square" lIns="0" tIns="48260" rIns="0" bIns="0" rtlCol="0" anchor="ctr">
            <a:spAutoFit/>
          </a:bodyPr>
          <a:lstStyle/>
          <a:p>
            <a:pPr marL="401955" marR="5080" indent="-389890" algn="ctr">
              <a:lnSpc>
                <a:spcPts val="2900"/>
              </a:lnSpc>
              <a:spcBef>
                <a:spcPts val="380"/>
              </a:spcBef>
            </a:pPr>
            <a:endParaRPr lang="en-GB" sz="2800" b="1" dirty="0">
              <a:solidFill>
                <a:schemeClr val="bg1"/>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162792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Isosceles Triangle 42"/>
          <p:cNvSpPr/>
          <p:nvPr/>
        </p:nvSpPr>
        <p:spPr>
          <a:xfrm rot="10800000">
            <a:off x="10569933" y="385278"/>
            <a:ext cx="871580" cy="712362"/>
          </a:xfrm>
          <a:prstGeom prst="triangle">
            <a:avLst/>
          </a:prstGeom>
          <a:solidFill>
            <a:srgbClr val="C9365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p:cNvSpPr/>
          <p:nvPr/>
        </p:nvSpPr>
        <p:spPr>
          <a:xfrm rot="10800000">
            <a:off x="6925508" y="4792837"/>
            <a:ext cx="1973943" cy="1613347"/>
          </a:xfrm>
          <a:prstGeom prst="triangle">
            <a:avLst/>
          </a:prstGeom>
          <a:solidFill>
            <a:srgbClr val="54C5B8">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p:cNvSpPr/>
          <p:nvPr/>
        </p:nvSpPr>
        <p:spPr>
          <a:xfrm rot="10800000">
            <a:off x="10018752" y="5017133"/>
            <a:ext cx="1973943" cy="1613347"/>
          </a:xfrm>
          <a:prstGeom prst="triangle">
            <a:avLst/>
          </a:prstGeom>
          <a:solidFill>
            <a:srgbClr val="FFFF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28432" y="385278"/>
            <a:ext cx="5054278" cy="420628"/>
          </a:xfrm>
          <a:prstGeom prst="rect">
            <a:avLst/>
          </a:prstGeom>
          <a:solidFill>
            <a:schemeClr val="tx1">
              <a:lumMod val="85000"/>
              <a:lumOff val="15000"/>
            </a:schemeClr>
          </a:solidFill>
        </p:spPr>
        <p:txBody>
          <a:bodyPr vert="horz" wrap="square" lIns="0" tIns="48260" rIns="0" bIns="0" rtlCol="0" anchor="ctr">
            <a:spAutoFit/>
          </a:bodyPr>
          <a:lstStyle/>
          <a:p>
            <a:pPr marL="401955" marR="5080" indent="-389890" algn="ctr">
              <a:lnSpc>
                <a:spcPts val="2900"/>
              </a:lnSpc>
              <a:spcBef>
                <a:spcPts val="380"/>
              </a:spcBef>
            </a:pPr>
            <a:r>
              <a:rPr lang="en-GB" sz="2800" b="1" dirty="0" smtClean="0">
                <a:solidFill>
                  <a:schemeClr val="bg1"/>
                </a:solidFill>
                <a:latin typeface="Century Gothic" panose="020B0502020202020204" pitchFamily="34" charset="0"/>
                <a:ea typeface="+mj-ea"/>
                <a:cs typeface="+mj-cs"/>
              </a:rPr>
              <a:t>ARE MEETINGS NECESSARY?</a:t>
            </a:r>
            <a:endParaRPr lang="en-GB" sz="2800" b="1" dirty="0">
              <a:solidFill>
                <a:schemeClr val="bg1"/>
              </a:solidFill>
              <a:latin typeface="Century Gothic" panose="020B0502020202020204" pitchFamily="34" charset="0"/>
              <a:ea typeface="+mj-ea"/>
              <a:cs typeface="+mj-cs"/>
            </a:endParaRPr>
          </a:p>
        </p:txBody>
      </p:sp>
      <p:sp>
        <p:nvSpPr>
          <p:cNvPr id="15" name="Rectangle 14"/>
          <p:cNvSpPr/>
          <p:nvPr/>
        </p:nvSpPr>
        <p:spPr>
          <a:xfrm>
            <a:off x="167675" y="1787011"/>
            <a:ext cx="5843338" cy="2280111"/>
          </a:xfrm>
          <a:prstGeom prst="rect">
            <a:avLst/>
          </a:prstGeom>
          <a:noFill/>
        </p:spPr>
        <p:txBody>
          <a:bodyPr vert="horz" wrap="square" lIns="0" tIns="48260" rIns="0" bIns="0" rtlCol="0" anchor="ctr">
            <a:spAutoFit/>
          </a:bodyPr>
          <a:lstStyle/>
          <a:p>
            <a:pPr marL="401955" marR="5080" indent="-389890" algn="just">
              <a:lnSpc>
                <a:spcPts val="2900"/>
              </a:lnSpc>
              <a:spcBef>
                <a:spcPts val="380"/>
              </a:spcBef>
            </a:pPr>
            <a:r>
              <a:rPr lang="en-GB" sz="2800" dirty="0" smtClean="0">
                <a:solidFill>
                  <a:schemeClr val="tx1">
                    <a:lumMod val="85000"/>
                    <a:lumOff val="15000"/>
                  </a:schemeClr>
                </a:solidFill>
                <a:latin typeface="Century Gothic" panose="020B0502020202020204" pitchFamily="34" charset="0"/>
                <a:ea typeface="+mj-ea"/>
                <a:cs typeface="+mj-cs"/>
              </a:rPr>
              <a:t>	Only </a:t>
            </a:r>
            <a:r>
              <a:rPr lang="en-GB" sz="2800" dirty="0">
                <a:solidFill>
                  <a:schemeClr val="tx1">
                    <a:lumMod val="85000"/>
                    <a:lumOff val="15000"/>
                  </a:schemeClr>
                </a:solidFill>
                <a:latin typeface="Century Gothic" panose="020B0502020202020204" pitchFamily="34" charset="0"/>
                <a:ea typeface="+mj-ea"/>
                <a:cs typeface="+mj-cs"/>
              </a:rPr>
              <a:t>people who're needed to achieve meeting goals should attend it. If you're attending a meeting without really having a role in it, your presence shouldn't be required.</a:t>
            </a:r>
          </a:p>
        </p:txBody>
      </p:sp>
      <p:sp>
        <p:nvSpPr>
          <p:cNvPr id="39" name="Rectangle 38"/>
          <p:cNvSpPr/>
          <p:nvPr/>
        </p:nvSpPr>
        <p:spPr>
          <a:xfrm>
            <a:off x="403208" y="1870692"/>
            <a:ext cx="37785" cy="2132851"/>
          </a:xfrm>
          <a:prstGeom prst="rect">
            <a:avLst/>
          </a:prstGeom>
          <a:solidFill>
            <a:schemeClr val="tx1">
              <a:lumMod val="85000"/>
              <a:lumOff val="15000"/>
            </a:schemeClr>
          </a:solidFill>
        </p:spPr>
        <p:txBody>
          <a:bodyPr vert="horz" wrap="square" lIns="0" tIns="48260" rIns="0" bIns="0" rtlCol="0" anchor="ctr">
            <a:spAutoFit/>
          </a:bodyPr>
          <a:lstStyle/>
          <a:p>
            <a:pPr marL="401955" marR="5080" indent="-389890" algn="ctr">
              <a:lnSpc>
                <a:spcPts val="2900"/>
              </a:lnSpc>
              <a:spcBef>
                <a:spcPts val="380"/>
              </a:spcBef>
            </a:pPr>
            <a:endParaRPr lang="en-GB" sz="2800" b="1" dirty="0">
              <a:solidFill>
                <a:schemeClr val="bg1"/>
              </a:solidFill>
              <a:latin typeface="Century Gothic" panose="020B0502020202020204" pitchFamily="34" charset="0"/>
              <a:ea typeface="+mj-ea"/>
              <a:cs typeface="+mj-cs"/>
            </a:endParaRPr>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6941" y="1630831"/>
            <a:ext cx="4644572" cy="2612572"/>
          </a:xfrm>
          <a:prstGeom prst="rect">
            <a:avLst/>
          </a:prstGeom>
        </p:spPr>
      </p:pic>
    </p:spTree>
    <p:extLst>
      <p:ext uri="{BB962C8B-B14F-4D97-AF65-F5344CB8AC3E}">
        <p14:creationId xmlns:p14="http://schemas.microsoft.com/office/powerpoint/2010/main" val="1096170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136</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Century Gothic</vt:lpstr>
      <vt:lpstr>Open Sans</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MILTON Bhowmick</dc:creator>
  <cp:lastModifiedBy>MILTON Bhowmick</cp:lastModifiedBy>
  <cp:revision>423</cp:revision>
  <dcterms:created xsi:type="dcterms:W3CDTF">2019-06-28T06:07:26Z</dcterms:created>
  <dcterms:modified xsi:type="dcterms:W3CDTF">2019-07-13T12:03:04Z</dcterms:modified>
</cp:coreProperties>
</file>