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7" r:id="rId3"/>
    <p:sldId id="267" r:id="rId4"/>
    <p:sldId id="269" r:id="rId5"/>
    <p:sldId id="270" r:id="rId6"/>
    <p:sldId id="271" r:id="rId7"/>
    <p:sldId id="278" r:id="rId8"/>
    <p:sldId id="279"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5" d="100"/>
          <a:sy n="75"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7137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200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35759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9609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2B800-DB70-4784-A0C9-95F616570C95}" type="datetimeFigureOut">
              <a:rPr lang="en-GB" smtClean="0"/>
              <a:t>10/07/2019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9259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62B800-DB70-4784-A0C9-95F616570C95}"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3672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62B800-DB70-4784-A0C9-95F616570C95}" type="datetimeFigureOut">
              <a:rPr lang="en-GB" smtClean="0"/>
              <a:t>10/07/2019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328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62B800-DB70-4784-A0C9-95F616570C95}" type="datetimeFigureOut">
              <a:rPr lang="en-GB" smtClean="0"/>
              <a:t>10/07/2019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076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2B800-DB70-4784-A0C9-95F616570C95}" type="datetimeFigureOut">
              <a:rPr lang="en-GB" smtClean="0"/>
              <a:t>10/07/2019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49615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38175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2B800-DB70-4784-A0C9-95F616570C95}" type="datetimeFigureOut">
              <a:rPr lang="en-GB" smtClean="0"/>
              <a:t>10/07/2019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3FF95-C57E-4573-8FBD-8B3EFB8DF721}" type="slidenum">
              <a:rPr lang="en-GB" smtClean="0"/>
              <a:t>‹#›</a:t>
            </a:fld>
            <a:endParaRPr lang="en-GB"/>
          </a:p>
        </p:txBody>
      </p:sp>
    </p:spTree>
    <p:extLst>
      <p:ext uri="{BB962C8B-B14F-4D97-AF65-F5344CB8AC3E}">
        <p14:creationId xmlns:p14="http://schemas.microsoft.com/office/powerpoint/2010/main" val="100122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2"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00448" y="2652322"/>
            <a:ext cx="49911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lumMod val="95000"/>
                    <a:lumOff val="5000"/>
                  </a:schemeClr>
                </a:solidFill>
                <a:latin typeface="Century Gothic" panose="020B0502020202020204" pitchFamily="34" charset="0"/>
              </a:rPr>
              <a:t>NATURE</a:t>
            </a:r>
            <a:endParaRPr lang="en-GB" sz="4000" b="1" dirty="0">
              <a:solidFill>
                <a:schemeClr val="tx1">
                  <a:lumMod val="95000"/>
                  <a:lumOff val="5000"/>
                </a:schemeClr>
              </a:solidFill>
              <a:latin typeface="Century Gothic" panose="020B0502020202020204" pitchFamily="34" charset="0"/>
            </a:endParaRPr>
          </a:p>
        </p:txBody>
      </p:sp>
      <p:sp>
        <p:nvSpPr>
          <p:cNvPr id="9" name="Rectangle 8"/>
          <p:cNvSpPr/>
          <p:nvPr/>
        </p:nvSpPr>
        <p:spPr>
          <a:xfrm>
            <a:off x="2198913" y="3416300"/>
            <a:ext cx="7794171" cy="791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spc="600" dirty="0">
                <a:solidFill>
                  <a:schemeClr val="bg1"/>
                </a:solidFill>
                <a:latin typeface="Century Gothic" panose="020B0502020202020204" pitchFamily="34" charset="0"/>
              </a:rPr>
              <a:t>Adopt the pace of nature: her secret is patience.</a:t>
            </a:r>
            <a:endParaRPr lang="en-GB" sz="2000"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648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32512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Century Gothic" panose="020B0502020202020204" pitchFamily="34" charset="0"/>
              </a:rPr>
              <a:t>SLOGANS</a:t>
            </a:r>
            <a:endParaRPr lang="en-GB" sz="3600" b="1" dirty="0">
              <a:solidFill>
                <a:schemeClr val="tx1"/>
              </a:solidFill>
              <a:latin typeface="Century Gothic" panose="020B0502020202020204" pitchFamily="34" charset="0"/>
            </a:endParaRPr>
          </a:p>
        </p:txBody>
      </p:sp>
      <p:sp>
        <p:nvSpPr>
          <p:cNvPr id="10" name="Rectangle 9">
            <a:extLst>
              <a:ext uri="{FF2B5EF4-FFF2-40B4-BE49-F238E27FC236}">
                <a16:creationId xmlns:a16="http://schemas.microsoft.com/office/drawing/2014/main" id="{EC39E9C3-D5C8-4084-9AB8-5966A6EE1A5A}"/>
              </a:ext>
            </a:extLst>
          </p:cNvPr>
          <p:cNvSpPr/>
          <p:nvPr/>
        </p:nvSpPr>
        <p:spPr>
          <a:xfrm>
            <a:off x="2800224" y="2384572"/>
            <a:ext cx="6431896" cy="239460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39E9C3-D5C8-4084-9AB8-5966A6EE1A5A}"/>
              </a:ext>
            </a:extLst>
          </p:cNvPr>
          <p:cNvSpPr/>
          <p:nvPr/>
        </p:nvSpPr>
        <p:spPr>
          <a:xfrm>
            <a:off x="1625600" y="2122865"/>
            <a:ext cx="4616575" cy="1567842"/>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39E9C3-D5C8-4084-9AB8-5966A6EE1A5A}"/>
              </a:ext>
            </a:extLst>
          </p:cNvPr>
          <p:cNvSpPr/>
          <p:nvPr/>
        </p:nvSpPr>
        <p:spPr>
          <a:xfrm>
            <a:off x="6242175" y="2122865"/>
            <a:ext cx="4324227" cy="1567842"/>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39E9C3-D5C8-4084-9AB8-5966A6EE1A5A}"/>
              </a:ext>
            </a:extLst>
          </p:cNvPr>
          <p:cNvSpPr/>
          <p:nvPr/>
        </p:nvSpPr>
        <p:spPr>
          <a:xfrm>
            <a:off x="3164114" y="2558272"/>
            <a:ext cx="6068005" cy="197562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Save plants, save the </a:t>
            </a:r>
            <a:r>
              <a:rPr lang="en-GB" sz="3200" b="1" dirty="0" smtClean="0">
                <a:solidFill>
                  <a:srgbClr val="FF0000"/>
                </a:solidFill>
                <a:latin typeface="Century Gothic" panose="020B0502020202020204" pitchFamily="34" charset="0"/>
              </a:rPr>
              <a:t>nature</a:t>
            </a:r>
            <a:endParaRPr lang="en-GB" sz="3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66424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110014" y="1832413"/>
            <a:ext cx="8718734" cy="2554545"/>
          </a:xfrm>
          <a:prstGeom prst="rect">
            <a:avLst/>
          </a:prstGeom>
          <a:noFill/>
        </p:spPr>
        <p:txBody>
          <a:bodyPr wrap="square" lIns="91440" tIns="45720" rIns="91440" bIns="45720">
            <a:spAutoFit/>
          </a:bodyPr>
          <a:lstStyle/>
          <a:p>
            <a:pPr algn="just"/>
            <a:r>
              <a:rPr lang="en-GB" sz="3200" dirty="0">
                <a:ln w="0"/>
                <a:solidFill>
                  <a:schemeClr val="bg1"/>
                </a:solidFill>
                <a:latin typeface="Century Gothic" panose="020B0502020202020204" pitchFamily="34" charset="0"/>
                <a:ea typeface="Roboto" panose="02000000000000000000" pitchFamily="2" charset="0"/>
                <a:cs typeface="Roboto" panose="02000000000000000000" pitchFamily="2" charset="0"/>
              </a:rPr>
              <a:t>Nature, in the broadest sense, is the natural, physical, or material world or universe. "Nature" can refer to the phenomena of the physical world, and also to life in general</a:t>
            </a:r>
            <a:endParaRPr lang="en-US" sz="3200"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419100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Century Gothic" panose="020B0502020202020204" pitchFamily="34" charset="0"/>
              </a:rPr>
              <a:t>INTRODUCTION</a:t>
            </a:r>
            <a:endParaRPr lang="en-GB" sz="4000" b="1" dirty="0">
              <a:solidFill>
                <a:schemeClr val="bg1"/>
              </a:solidFill>
              <a:latin typeface="Century Gothic" panose="020B0502020202020204" pitchFamily="34" charset="0"/>
            </a:endParaRPr>
          </a:p>
        </p:txBody>
      </p:sp>
      <p:sp>
        <p:nvSpPr>
          <p:cNvPr id="8" name="Rectangle 7"/>
          <p:cNvSpPr/>
          <p:nvPr/>
        </p:nvSpPr>
        <p:spPr>
          <a:xfrm>
            <a:off x="4813300" y="243947"/>
            <a:ext cx="4881382" cy="104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lumMod val="95000"/>
                    <a:lumOff val="5000"/>
                  </a:schemeClr>
                </a:solidFill>
                <a:latin typeface="Century Gothic" panose="020B0502020202020204" pitchFamily="34" charset="0"/>
              </a:rPr>
              <a:t>Things like weather, organisms, landforms, celestial bodies and much more are part of nature</a:t>
            </a:r>
            <a:endParaRPr lang="en-GB" sz="2400" b="1"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229256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2574"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3086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050160" y="2858065"/>
            <a:ext cx="8585200" cy="2246769"/>
          </a:xfrm>
          <a:prstGeom prst="rect">
            <a:avLst/>
          </a:prstGeom>
          <a:noFill/>
        </p:spPr>
        <p:txBody>
          <a:bodyPr wrap="square" lIns="91440" tIns="45720" rIns="91440" bIns="45720">
            <a:spAutoFit/>
          </a:bodyPr>
          <a:lstStyle/>
          <a:p>
            <a:pPr algn="just"/>
            <a:r>
              <a:rPr lang="en-GB" sz="2800" dirty="0">
                <a:solidFill>
                  <a:schemeClr val="bg1"/>
                </a:solidFill>
              </a:rPr>
              <a:t>There are seven major levels of classification: Kingdom, </a:t>
            </a:r>
            <a:r>
              <a:rPr lang="en-GB" sz="2800" b="1" dirty="0">
                <a:solidFill>
                  <a:schemeClr val="bg1"/>
                </a:solidFill>
              </a:rPr>
              <a:t>Phylum</a:t>
            </a:r>
            <a:r>
              <a:rPr lang="en-GB" sz="2800" dirty="0">
                <a:solidFill>
                  <a:schemeClr val="bg1"/>
                </a:solidFill>
              </a:rPr>
              <a:t>, </a:t>
            </a:r>
            <a:r>
              <a:rPr lang="en-GB" sz="2800" b="1" dirty="0">
                <a:solidFill>
                  <a:schemeClr val="bg1"/>
                </a:solidFill>
              </a:rPr>
              <a:t>Class</a:t>
            </a:r>
            <a:r>
              <a:rPr lang="en-GB" sz="2800" dirty="0">
                <a:solidFill>
                  <a:schemeClr val="bg1"/>
                </a:solidFill>
              </a:rPr>
              <a:t>, Order, Family, </a:t>
            </a:r>
            <a:r>
              <a:rPr lang="en-GB" sz="2800" b="1" dirty="0">
                <a:solidFill>
                  <a:schemeClr val="bg1"/>
                </a:solidFill>
              </a:rPr>
              <a:t>Genus</a:t>
            </a:r>
            <a:r>
              <a:rPr lang="en-GB" sz="2800" dirty="0">
                <a:solidFill>
                  <a:schemeClr val="bg1"/>
                </a:solidFill>
              </a:rPr>
              <a:t>, and </a:t>
            </a:r>
            <a:r>
              <a:rPr lang="en-GB" sz="2800" b="1" dirty="0">
                <a:solidFill>
                  <a:schemeClr val="bg1"/>
                </a:solidFill>
              </a:rPr>
              <a:t>Species</a:t>
            </a:r>
            <a:r>
              <a:rPr lang="en-GB" sz="2800" dirty="0">
                <a:solidFill>
                  <a:schemeClr val="bg1"/>
                </a:solidFill>
              </a:rPr>
              <a:t>. The two main kingdoms we think about are </a:t>
            </a:r>
            <a:r>
              <a:rPr lang="en-GB" sz="2800" b="1" dirty="0">
                <a:solidFill>
                  <a:schemeClr val="bg1"/>
                </a:solidFill>
              </a:rPr>
              <a:t>plants</a:t>
            </a:r>
            <a:r>
              <a:rPr lang="en-GB" sz="2800" dirty="0">
                <a:solidFill>
                  <a:schemeClr val="bg1"/>
                </a:solidFill>
              </a:rPr>
              <a:t> and </a:t>
            </a:r>
            <a:r>
              <a:rPr lang="en-GB" sz="2800" b="1" dirty="0">
                <a:solidFill>
                  <a:schemeClr val="bg1"/>
                </a:solidFill>
              </a:rPr>
              <a:t>animals</a:t>
            </a:r>
            <a:r>
              <a:rPr lang="en-GB" sz="2800" dirty="0">
                <a:solidFill>
                  <a:schemeClr val="bg1"/>
                </a:solidFill>
              </a:rPr>
              <a:t>. Scientists also list four other kingdoms including </a:t>
            </a:r>
            <a:r>
              <a:rPr lang="en-GB" sz="2800" b="1" dirty="0">
                <a:solidFill>
                  <a:schemeClr val="bg1"/>
                </a:solidFill>
              </a:rPr>
              <a:t>bacteria</a:t>
            </a:r>
            <a:r>
              <a:rPr lang="en-GB" sz="2800" dirty="0">
                <a:solidFill>
                  <a:schemeClr val="bg1"/>
                </a:solidFill>
              </a:rPr>
              <a:t>, </a:t>
            </a:r>
            <a:r>
              <a:rPr lang="en-GB" sz="2800" dirty="0" smtClean="0">
                <a:solidFill>
                  <a:schemeClr val="bg1"/>
                </a:solidFill>
              </a:rPr>
              <a:t>archaebacterial, </a:t>
            </a:r>
            <a:r>
              <a:rPr lang="en-GB" sz="2800" b="1" dirty="0">
                <a:solidFill>
                  <a:schemeClr val="bg1"/>
                </a:solidFill>
              </a:rPr>
              <a:t>fungi</a:t>
            </a:r>
            <a:r>
              <a:rPr lang="en-GB" sz="2800" dirty="0">
                <a:solidFill>
                  <a:schemeClr val="bg1"/>
                </a:solidFill>
              </a:rPr>
              <a:t>, and </a:t>
            </a:r>
            <a:r>
              <a:rPr lang="en-GB" sz="2800" b="1" dirty="0">
                <a:solidFill>
                  <a:schemeClr val="bg1"/>
                </a:solidFill>
              </a:rPr>
              <a:t>protozoa</a:t>
            </a:r>
            <a:r>
              <a:rPr lang="en-GB" sz="2800" dirty="0">
                <a:solidFill>
                  <a:schemeClr val="bg1"/>
                </a:solidFill>
              </a:rPr>
              <a:t>.</a:t>
            </a:r>
            <a:endParaRPr lang="en-US" sz="2800" b="1"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121920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7 CLASSIFICATIONS OF LIVING THINGS IN NATURE</a:t>
            </a:r>
            <a:endParaRPr lang="en-GB" sz="3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894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286000" y="1669524"/>
            <a:ext cx="9194800" cy="2554545"/>
          </a:xfrm>
          <a:prstGeom prst="rect">
            <a:avLst/>
          </a:prstGeom>
          <a:noFill/>
        </p:spPr>
        <p:txBody>
          <a:bodyPr wrap="square" lIns="91440" tIns="45720" rIns="91440" bIns="45720">
            <a:spAutoFit/>
          </a:bodyPr>
          <a:lstStyle/>
          <a:p>
            <a:pPr algn="just"/>
            <a:r>
              <a:rPr lang="en-GB" sz="3200" dirty="0" smtClean="0">
                <a:solidFill>
                  <a:schemeClr val="bg1"/>
                </a:solidFill>
              </a:rPr>
              <a:t>A biological </a:t>
            </a:r>
            <a:r>
              <a:rPr lang="en-GB" sz="3200" b="1" dirty="0" smtClean="0">
                <a:solidFill>
                  <a:schemeClr val="bg1"/>
                </a:solidFill>
              </a:rPr>
              <a:t>classification</a:t>
            </a:r>
            <a:r>
              <a:rPr lang="en-GB" sz="3200" dirty="0" smtClean="0">
                <a:solidFill>
                  <a:schemeClr val="bg1"/>
                </a:solidFill>
              </a:rPr>
              <a:t> based upon morphological and anatomical relationships and affinities considered in the light of phylogeny and embryology specifically : a </a:t>
            </a:r>
            <a:r>
              <a:rPr lang="en-GB" sz="3200" b="1" dirty="0" smtClean="0">
                <a:solidFill>
                  <a:schemeClr val="bg1"/>
                </a:solidFill>
              </a:rPr>
              <a:t>system</a:t>
            </a:r>
            <a:r>
              <a:rPr lang="en-GB" sz="3200" dirty="0" smtClean="0">
                <a:solidFill>
                  <a:schemeClr val="bg1"/>
                </a:solidFill>
              </a:rPr>
              <a:t> in botany other than the artificial or sexual </a:t>
            </a:r>
            <a:r>
              <a:rPr lang="en-GB" sz="3200" b="1" dirty="0" smtClean="0">
                <a:solidFill>
                  <a:schemeClr val="bg1"/>
                </a:solidFill>
              </a:rPr>
              <a:t>system</a:t>
            </a:r>
            <a:r>
              <a:rPr lang="en-GB" sz="3200" dirty="0" smtClean="0">
                <a:solidFill>
                  <a:schemeClr val="bg1"/>
                </a:solidFill>
              </a:rPr>
              <a:t> established by Linnaeus.</a:t>
            </a:r>
            <a:endParaRPr lang="en-US" sz="3200" b="1"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66802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THE NATURAL CLASSIFICATION SYSTEM</a:t>
            </a: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625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91802"/>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1"/>
            <a:ext cx="12192000" cy="7221307"/>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90424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HOW DO HUMAN BEINGS HELP IN THE BALANCE OF NATURE?</a:t>
            </a:r>
            <a:endParaRPr lang="en-GB" sz="2400" b="1"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6F98D77B-4344-4EF8-992E-EC75C6E4E560}"/>
              </a:ext>
            </a:extLst>
          </p:cNvPr>
          <p:cNvSpPr/>
          <p:nvPr/>
        </p:nvSpPr>
        <p:spPr>
          <a:xfrm>
            <a:off x="406899" y="1614017"/>
            <a:ext cx="11205936" cy="1384995"/>
          </a:xfrm>
          <a:prstGeom prst="rect">
            <a:avLst/>
          </a:prstGeom>
          <a:noFill/>
        </p:spPr>
        <p:txBody>
          <a:bodyPr wrap="square" lIns="91440" tIns="45720" rIns="91440" bIns="45720">
            <a:spAutoFit/>
          </a:bodyPr>
          <a:lstStyle/>
          <a:p>
            <a:pPr algn="just"/>
            <a:r>
              <a:rPr lang="en-GB" sz="2800" dirty="0">
                <a:ln w="0"/>
                <a:solidFill>
                  <a:schemeClr val="bg1"/>
                </a:solidFill>
                <a:latin typeface="Century Gothic" panose="020B0502020202020204" pitchFamily="34" charset="0"/>
                <a:ea typeface="Roboto" panose="02000000000000000000" pitchFamily="2" charset="0"/>
                <a:cs typeface="Roboto" panose="02000000000000000000" pitchFamily="2" charset="0"/>
              </a:rPr>
              <a:t>The balance of nature is a concept which describes the state of equilibrium between living organisms like human beings, plants and animals and also their environment. </a:t>
            </a:r>
            <a:endParaRPr lang="en-US" sz="2800"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8121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72009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HOW DOES NATURE AFFECT OUR HEALTH?</a:t>
            </a:r>
            <a:endParaRPr lang="en-GB" sz="2800" b="1" dirty="0">
              <a:solidFill>
                <a:schemeClr val="tx1"/>
              </a:solidFill>
              <a:latin typeface="Century Gothic" panose="020B0502020202020204" pitchFamily="34" charset="0"/>
            </a:endParaRPr>
          </a:p>
        </p:txBody>
      </p:sp>
      <p:sp>
        <p:nvSpPr>
          <p:cNvPr id="10" name="Rectangle 9"/>
          <p:cNvSpPr/>
          <p:nvPr/>
        </p:nvSpPr>
        <p:spPr>
          <a:xfrm>
            <a:off x="3060700" y="2603139"/>
            <a:ext cx="6997700" cy="1613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a:solidFill>
                  <a:schemeClr val="tx1"/>
                </a:solidFill>
                <a:latin typeface="Century Gothic" panose="020B0502020202020204" pitchFamily="34" charset="0"/>
              </a:rPr>
              <a:t>Exposure to nature not only makes you feel better emotionally, it contributes to your physical wellbeing, reducing blood pressure, heart rate, muscle tension, and the production of stress hormones.</a:t>
            </a: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2778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72009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HOW DOES NATURE AFFECT THE BRAIN?</a:t>
            </a:r>
            <a:endParaRPr lang="en-GB" sz="2800" b="1" dirty="0">
              <a:solidFill>
                <a:schemeClr val="tx1"/>
              </a:solidFill>
              <a:latin typeface="Century Gothic" panose="020B0502020202020204" pitchFamily="34" charset="0"/>
            </a:endParaRPr>
          </a:p>
        </p:txBody>
      </p:sp>
      <p:sp>
        <p:nvSpPr>
          <p:cNvPr id="10" name="Cloud 9"/>
          <p:cNvSpPr/>
          <p:nvPr/>
        </p:nvSpPr>
        <p:spPr>
          <a:xfrm>
            <a:off x="3600450" y="2819038"/>
            <a:ext cx="5181600" cy="3315062"/>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600" b="1" dirty="0">
              <a:solidFill>
                <a:schemeClr val="tx1"/>
              </a:solidFill>
              <a:latin typeface="Century Gothic" panose="020B0502020202020204" pitchFamily="34" charset="0"/>
            </a:endParaRPr>
          </a:p>
        </p:txBody>
      </p:sp>
      <p:sp>
        <p:nvSpPr>
          <p:cNvPr id="5" name="Rectangle 4"/>
          <p:cNvSpPr/>
          <p:nvPr/>
        </p:nvSpPr>
        <p:spPr>
          <a:xfrm>
            <a:off x="4330700" y="3162028"/>
            <a:ext cx="3721100" cy="2502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a:solidFill>
                  <a:schemeClr val="tx1"/>
                </a:solidFill>
                <a:latin typeface="Century Gothic" panose="020B0502020202020204" pitchFamily="34" charset="0"/>
              </a:rPr>
              <a:t>Scientists are beginning to find evidence that being in nature has a profound impact on our brains and our behaviour, helping us to reduce anxiety, brooding, and stress, and increase our attention capacity, creativity, and our ability to connect with other people.</a:t>
            </a:r>
            <a:endParaRPr lang="en-GB"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9296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1067"/>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74676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HOW DOES NATURE AFFECT PERSONALITY?</a:t>
            </a:r>
            <a:endParaRPr lang="en-GB" sz="2800" b="1" dirty="0">
              <a:solidFill>
                <a:schemeClr val="tx1"/>
              </a:solidFill>
              <a:latin typeface="Century Gothic" panose="020B0502020202020204" pitchFamily="34" charset="0"/>
            </a:endParaRPr>
          </a:p>
        </p:txBody>
      </p:sp>
      <p:sp>
        <p:nvSpPr>
          <p:cNvPr id="10" name="Rounded Rectangle 9"/>
          <p:cNvSpPr/>
          <p:nvPr/>
        </p:nvSpPr>
        <p:spPr>
          <a:xfrm>
            <a:off x="5080000" y="4470038"/>
            <a:ext cx="6883400" cy="207046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b="1" dirty="0" smtClean="0">
                <a:solidFill>
                  <a:schemeClr val="tx1"/>
                </a:solidFill>
                <a:latin typeface="Century Gothic" panose="020B0502020202020204" pitchFamily="34" charset="0"/>
              </a:rPr>
              <a:t>Genetics has more influence than parents do on shaping our personality. Molecular genetics is the study of which genes are associated with which personality traits. The largely unknown environmental influences, known as the no shared environmental effects, have the largest impact on personality.</a:t>
            </a:r>
            <a:endParaRPr lang="en-GB"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2292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 y="-1"/>
            <a:ext cx="12206516" cy="6863101"/>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14516" y="510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63246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HOW DOES NATURE REDUCE STRESS?</a:t>
            </a:r>
            <a:endParaRPr lang="en-GB" sz="2800" b="1" dirty="0">
              <a:solidFill>
                <a:schemeClr val="tx1"/>
              </a:solidFill>
              <a:latin typeface="Century Gothic" panose="020B0502020202020204" pitchFamily="34" charset="0"/>
            </a:endParaRPr>
          </a:p>
        </p:txBody>
      </p:sp>
      <p:sp>
        <p:nvSpPr>
          <p:cNvPr id="12" name="Parallelogram 11"/>
          <p:cNvSpPr/>
          <p:nvPr/>
        </p:nvSpPr>
        <p:spPr>
          <a:xfrm>
            <a:off x="1669143" y="2397375"/>
            <a:ext cx="8708570" cy="175371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9" name="Parallelogram 8"/>
          <p:cNvSpPr/>
          <p:nvPr/>
        </p:nvSpPr>
        <p:spPr>
          <a:xfrm>
            <a:off x="1799771" y="2397375"/>
            <a:ext cx="8461828"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4" name="Parallelogram 13"/>
          <p:cNvSpPr/>
          <p:nvPr/>
        </p:nvSpPr>
        <p:spPr>
          <a:xfrm>
            <a:off x="1930399" y="2397375"/>
            <a:ext cx="8186058"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5" name="Parallelogram 14"/>
          <p:cNvSpPr/>
          <p:nvPr/>
        </p:nvSpPr>
        <p:spPr>
          <a:xfrm>
            <a:off x="2075543" y="2397375"/>
            <a:ext cx="7881257"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6" name="Parallelogram 15"/>
          <p:cNvSpPr/>
          <p:nvPr/>
        </p:nvSpPr>
        <p:spPr>
          <a:xfrm>
            <a:off x="1669143" y="2473574"/>
            <a:ext cx="8599714" cy="160131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A pleasant walk in the woods, a 'nature pill,' measurably reduces stress hormone levels.</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29914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387</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Bhowmick</dc:creator>
  <cp:lastModifiedBy>MILTON Bhowmick</cp:lastModifiedBy>
  <cp:revision>207</cp:revision>
  <dcterms:created xsi:type="dcterms:W3CDTF">2019-06-28T06:07:26Z</dcterms:created>
  <dcterms:modified xsi:type="dcterms:W3CDTF">2019-07-10T11:14:35Z</dcterms:modified>
</cp:coreProperties>
</file>