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  <p:guide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13A0-874B-4DF5-992B-DE3E15FB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4DDD4-54F4-4B5F-AC21-63C1FCAB5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68551-3B74-4C4D-80B9-AA4C8E76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B835E-2B2E-41F7-AA0A-30D703B4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743A-7792-4BDA-8D14-5706144D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66FF-2F68-4CE2-A4D7-B1F186D4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B9E65-BD2F-4127-B8DF-C119B1D53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1EE3-AB6D-4DCC-BE2A-5451575C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475ED-04C6-42E6-83BF-C6545A58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1DC22-B891-4E1C-9F7D-4CC10C93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AE410-55D6-435F-8F5A-6840B5B9F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69916-487E-45C1-8887-DB20876A3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7DB63-0CEB-483D-975C-5E2771EF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23F5-5301-4C90-A872-42EE15F0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31BE-92BE-462D-B112-BE746C7D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D066-5552-4C25-961B-77C1B7BF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D489-121D-4B23-85A9-C39C2361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4D8F-3369-48BA-87B9-E2BC2829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9F22-6E6D-4CE7-898C-34915A92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6F067-C514-4E49-A0E7-BAE9FDDE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41AC-D94A-4F45-9FAB-2A760A04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C52CC-5E73-46E2-B05F-F73660176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C547B-7A3B-40D7-8568-3D841404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21CE-D21B-42ED-9EA1-F0D3F10F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1EB0-7FA6-4AEB-9C07-DCCCBB23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5C60-E8AA-41BC-BABC-FFCAC97F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F895-42DF-4515-B6C3-33907C674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5BB84-A943-4BF3-A508-D228DC733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B70AF-4B2F-4D5A-B6B5-8C8E0B9F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8E133-8537-4E5F-91C8-38DB7749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C8740-697B-495F-A900-21B75FF2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3C8-9799-4098-A94E-73701526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06190-BE91-4217-8F94-A83762916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46420-99BF-4643-B2DD-30C18DCA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B632E-B5C0-4656-BFC2-E3357C996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ED1F7-814A-4C7D-9573-E05A9CB47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05DDD-0EA5-4240-A34A-3B1F1D9B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77B5B-DBE1-4388-AF5A-83897D6C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4448F-054C-4BED-85BC-474A2A4D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E6AB-5816-42BC-81FB-833FA994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02BD5-7E2B-440E-B9E5-8E6992AB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94825-C32A-4453-AC7F-0658940D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9F807-1490-4B20-88EE-9F2F68E3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052AE-A65C-4CC2-8750-16DA84F1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839B1-06B8-4DFE-B38F-B295DE79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E2FE-CC8A-485E-98DC-75E354AE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F931-6A36-4117-B176-290D67F2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94F7-FD1D-4E3B-B0F7-ED348411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7C41B-7E48-4790-9C63-7C3062D35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32D46-BBE4-4654-AD5A-2A9D1DB7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D867A-37C3-4824-B020-87C716C8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8E90-36EF-4E2C-AB6D-48C8AFAD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D535-9FCA-4F6F-B886-8B13C811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89784-367C-44CC-89AC-2CC84AC17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E4241-4483-42D6-9F20-72756277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56DFD-2FDD-4CA3-B86B-D60C63A2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526A-E2D3-4BBA-ADC6-BE470119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6F90A-47CB-402C-A2DA-C6531270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44B6C-E0A4-4E96-AD7F-19A593C3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43A1C-75EE-4671-A3EF-B5D07DE01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94E62-F70D-40B6-BF54-479285E53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82E8-9CA5-48ED-A540-AF3C75904F39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7D2B-9C02-4B03-BCDA-BAA95254A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04655-669E-4751-AE6B-5BC326537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FBDB-B8D6-42CA-8DC8-9D1C9D66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5B0CFA-BF19-48D9-9EAE-25A0430EF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12192000" cy="68446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F51AE61-2351-4004-A9D5-3188CCADC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261" y="502029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+mj-lt"/>
              </a:rPr>
              <a:t>Introduction to Electricity </a:t>
            </a:r>
          </a:p>
        </p:txBody>
      </p:sp>
    </p:spTree>
    <p:extLst>
      <p:ext uri="{BB962C8B-B14F-4D97-AF65-F5344CB8AC3E}">
        <p14:creationId xmlns:p14="http://schemas.microsoft.com/office/powerpoint/2010/main" val="262684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8C283B-A29C-420D-866C-8EBACEF0B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2" y="0"/>
            <a:ext cx="12197952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8E53F-7FC8-4C39-8B55-E88E662828E8}"/>
              </a:ext>
            </a:extLst>
          </p:cNvPr>
          <p:cNvSpPr txBox="1"/>
          <p:nvPr/>
        </p:nvSpPr>
        <p:spPr>
          <a:xfrm>
            <a:off x="3190433" y="3044279"/>
            <a:ext cx="5805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ANY QUESTIONS ?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77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D7C36-F0CE-4786-AF43-F28E11B55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5C5AF-F816-4F4C-831D-C0D53556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864" y="365125"/>
            <a:ext cx="8811936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Static electricity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EA672-D740-4857-881D-7CA4219FEF94}"/>
              </a:ext>
            </a:extLst>
          </p:cNvPr>
          <p:cNvSpPr txBox="1"/>
          <p:nvPr/>
        </p:nvSpPr>
        <p:spPr>
          <a:xfrm>
            <a:off x="2971800" y="180204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Rule 1# :</a:t>
            </a:r>
            <a:r>
              <a:rPr lang="en-US" sz="2000" b="1" i="1" u="sng" dirty="0">
                <a:solidFill>
                  <a:schemeClr val="bg1"/>
                </a:solidFill>
              </a:rPr>
              <a:t> There is positive charges and negative charges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Rule 2#:</a:t>
            </a:r>
            <a:r>
              <a:rPr lang="en-US" sz="2000" b="1" i="1" u="sng" dirty="0">
                <a:solidFill>
                  <a:schemeClr val="bg1"/>
                </a:solidFill>
              </a:rPr>
              <a:t>Like charges repel  and unlike charges attract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237E99-3468-461D-AD98-804E42AB2777}"/>
              </a:ext>
            </a:extLst>
          </p:cNvPr>
          <p:cNvSpPr/>
          <p:nvPr/>
        </p:nvSpPr>
        <p:spPr>
          <a:xfrm>
            <a:off x="3502324" y="3592990"/>
            <a:ext cx="690113" cy="6642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9C2F45-A1F9-44D1-A396-B75343D8230E}"/>
              </a:ext>
            </a:extLst>
          </p:cNvPr>
          <p:cNvSpPr/>
          <p:nvPr/>
        </p:nvSpPr>
        <p:spPr>
          <a:xfrm>
            <a:off x="6219740" y="3601793"/>
            <a:ext cx="690113" cy="6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801D1-C6D6-4C64-A42A-81346377FAE4}"/>
              </a:ext>
            </a:extLst>
          </p:cNvPr>
          <p:cNvSpPr txBox="1"/>
          <p:nvPr/>
        </p:nvSpPr>
        <p:spPr>
          <a:xfrm>
            <a:off x="6573517" y="4499300"/>
            <a:ext cx="10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Attract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F241CC-D32B-4933-8F45-74C63B2A709B}"/>
              </a:ext>
            </a:extLst>
          </p:cNvPr>
          <p:cNvSpPr/>
          <p:nvPr/>
        </p:nvSpPr>
        <p:spPr>
          <a:xfrm>
            <a:off x="4423071" y="3601793"/>
            <a:ext cx="690113" cy="6642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F00348-F695-4BCA-9C06-0AA9DC88AE30}"/>
              </a:ext>
            </a:extLst>
          </p:cNvPr>
          <p:cNvSpPr/>
          <p:nvPr/>
        </p:nvSpPr>
        <p:spPr>
          <a:xfrm>
            <a:off x="7134737" y="3592990"/>
            <a:ext cx="690113" cy="6642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655F12-FB69-407C-8246-22E70C579E27}"/>
              </a:ext>
            </a:extLst>
          </p:cNvPr>
          <p:cNvSpPr txBox="1"/>
          <p:nvPr/>
        </p:nvSpPr>
        <p:spPr>
          <a:xfrm>
            <a:off x="3750209" y="4499300"/>
            <a:ext cx="10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118E0F-B9A6-4E64-8C20-CC621DC708B1}"/>
              </a:ext>
            </a:extLst>
          </p:cNvPr>
          <p:cNvSpPr/>
          <p:nvPr/>
        </p:nvSpPr>
        <p:spPr>
          <a:xfrm>
            <a:off x="9902728" y="3601793"/>
            <a:ext cx="690113" cy="6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0B69CA-01C4-4D21-A34F-BB1F9517C31E}"/>
              </a:ext>
            </a:extLst>
          </p:cNvPr>
          <p:cNvSpPr/>
          <p:nvPr/>
        </p:nvSpPr>
        <p:spPr>
          <a:xfrm>
            <a:off x="8976231" y="3601793"/>
            <a:ext cx="690113" cy="6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3B25C1-B46D-4ABB-A997-A0151D05B175}"/>
              </a:ext>
            </a:extLst>
          </p:cNvPr>
          <p:cNvSpPr txBox="1"/>
          <p:nvPr/>
        </p:nvSpPr>
        <p:spPr>
          <a:xfrm>
            <a:off x="9233433" y="4477109"/>
            <a:ext cx="10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Repel</a:t>
            </a:r>
          </a:p>
        </p:txBody>
      </p:sp>
    </p:spTree>
    <p:extLst>
      <p:ext uri="{BB962C8B-B14F-4D97-AF65-F5344CB8AC3E}">
        <p14:creationId xmlns:p14="http://schemas.microsoft.com/office/powerpoint/2010/main" val="254294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9E17AF5-F862-4914-B23D-1791F2ED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EAA67-4954-4D3C-89F4-76636C9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274" y="365125"/>
            <a:ext cx="8912525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Conductors and Insulators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516C-9DC9-4907-8277-E246C0AB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25625"/>
            <a:ext cx="8382000" cy="4351338"/>
          </a:xfrm>
        </p:spPr>
        <p:txBody>
          <a:bodyPr/>
          <a:lstStyle/>
          <a:p>
            <a:r>
              <a:rPr lang="en-US" dirty="0"/>
              <a:t>Materials which allow electrons to flow through them are called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Conductors</a:t>
            </a:r>
            <a:r>
              <a:rPr lang="en-US" dirty="0"/>
              <a:t> .Metals are the best conductors.(They have free electrons )</a:t>
            </a:r>
          </a:p>
          <a:p>
            <a:r>
              <a:rPr lang="en-US" dirty="0"/>
              <a:t>Materials which do not allow electrons to flow them are called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Insulators </a:t>
            </a:r>
            <a:r>
              <a:rPr lang="en-US" dirty="0"/>
              <a:t>.Their electrons not free to move . Most non-metals conduct charge poorly.(graphite and silicon are exceptions )</a:t>
            </a:r>
          </a:p>
          <a:p>
            <a:r>
              <a:rPr lang="en-US" dirty="0"/>
              <a:t>When you switch on a light , the electricity passing through the cable is actually a flow of electrons.</a:t>
            </a:r>
          </a:p>
        </p:txBody>
      </p:sp>
    </p:spTree>
    <p:extLst>
      <p:ext uri="{BB962C8B-B14F-4D97-AF65-F5344CB8AC3E}">
        <p14:creationId xmlns:p14="http://schemas.microsoft.com/office/powerpoint/2010/main" val="315434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5C7D4AC-E5D0-41A4-A1FF-D6F9E7579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E0804-0185-4185-B9BC-CC48397C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648" y="365125"/>
            <a:ext cx="913537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Charging an insulator caused by friction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BEEB-19B9-4B7D-B4B2-9B406445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25625"/>
            <a:ext cx="8382000" cy="4351338"/>
          </a:xfrm>
        </p:spPr>
        <p:txBody>
          <a:bodyPr/>
          <a:lstStyle/>
          <a:p>
            <a:r>
              <a:rPr lang="en-US" dirty="0"/>
              <a:t>Normally , atoms have equal numbers of electrons and protons so the net (overall) charge on a substance is zero. However , when two insulators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rubbed </a:t>
            </a:r>
            <a:r>
              <a:rPr lang="en-US" dirty="0"/>
              <a:t>together, electrons may be transferred from one to another , so that each is left with a net negative or positive charge.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atom becomes negatively charged when it gains an excess of electrons. similarly, when an object has some electrons removed, it becomes positively charged.</a:t>
            </a:r>
          </a:p>
        </p:txBody>
      </p:sp>
    </p:spTree>
    <p:extLst>
      <p:ext uri="{BB962C8B-B14F-4D97-AF65-F5344CB8AC3E}">
        <p14:creationId xmlns:p14="http://schemas.microsoft.com/office/powerpoint/2010/main" val="312866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28BCF5-30A1-4CB0-8C73-77B723AB9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A67AD-C815-4EBF-94CF-4989F190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274" y="365125"/>
            <a:ext cx="915262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Earthing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88CE-B09A-432B-94BD-89A3C285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25625"/>
            <a:ext cx="8382000" cy="4351338"/>
          </a:xfrm>
        </p:spPr>
        <p:txBody>
          <a:bodyPr/>
          <a:lstStyle/>
          <a:p>
            <a:r>
              <a:rPr lang="en-US" dirty="0"/>
              <a:t>The Earth is considered to be a huge , neutral (it has a balance of positive and negative charges )conductor.</a:t>
            </a:r>
          </a:p>
          <a:p>
            <a:r>
              <a:rPr lang="en-US" dirty="0"/>
              <a:t>When there is a conducting path between a charged object and the Earth, electrons will flow to the discharged object.</a:t>
            </a:r>
          </a:p>
          <a:p>
            <a:r>
              <a:rPr lang="en-US" dirty="0"/>
              <a:t>In figure (a) electrons flow to earth .     </a:t>
            </a:r>
          </a:p>
          <a:p>
            <a:r>
              <a:rPr lang="en-US" dirty="0"/>
              <a:t>In figure (b) electrons </a:t>
            </a:r>
          </a:p>
          <a:p>
            <a:pPr marL="0" indent="0">
              <a:buNone/>
            </a:pPr>
            <a:r>
              <a:rPr lang="en-US" dirty="0"/>
              <a:t>flow from the earth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B8D14-FD62-48E7-859F-5E7D57E69C02}"/>
              </a:ext>
            </a:extLst>
          </p:cNvPr>
          <p:cNvSpPr/>
          <p:nvPr/>
        </p:nvSpPr>
        <p:spPr>
          <a:xfrm>
            <a:off x="8810560" y="4973392"/>
            <a:ext cx="267324" cy="11086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148BBF-2F93-457B-BDE5-190325462368}"/>
              </a:ext>
            </a:extLst>
          </p:cNvPr>
          <p:cNvSpPr/>
          <p:nvPr/>
        </p:nvSpPr>
        <p:spPr>
          <a:xfrm>
            <a:off x="8604948" y="4402687"/>
            <a:ext cx="690113" cy="664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C8388D-3675-438F-ABCD-6DD10862C298}"/>
              </a:ext>
            </a:extLst>
          </p:cNvPr>
          <p:cNvCxnSpPr>
            <a:stCxn id="6" idx="2"/>
          </p:cNvCxnSpPr>
          <p:nvPr/>
        </p:nvCxnSpPr>
        <p:spPr>
          <a:xfrm flipH="1">
            <a:off x="8338105" y="4734804"/>
            <a:ext cx="266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B36379-2CB4-4320-8EE7-A79BAD0B2C7F}"/>
              </a:ext>
            </a:extLst>
          </p:cNvPr>
          <p:cNvCxnSpPr/>
          <p:nvPr/>
        </p:nvCxnSpPr>
        <p:spPr>
          <a:xfrm>
            <a:off x="8338105" y="4726097"/>
            <a:ext cx="0" cy="1345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62AF79-ED80-4DF8-8C70-0063C4BD1847}"/>
              </a:ext>
            </a:extLst>
          </p:cNvPr>
          <p:cNvCxnSpPr>
            <a:stCxn id="7" idx="2"/>
          </p:cNvCxnSpPr>
          <p:nvPr/>
        </p:nvCxnSpPr>
        <p:spPr>
          <a:xfrm flipH="1">
            <a:off x="9696091" y="4736167"/>
            <a:ext cx="2157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D39E9F-ED11-496C-99FB-79A38DE8ADFD}"/>
              </a:ext>
            </a:extLst>
          </p:cNvPr>
          <p:cNvCxnSpPr/>
          <p:nvPr/>
        </p:nvCxnSpPr>
        <p:spPr>
          <a:xfrm flipV="1">
            <a:off x="9678838" y="4736167"/>
            <a:ext cx="0" cy="1345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C03D8B7-90F9-44DA-92EA-694A867406F7}"/>
              </a:ext>
            </a:extLst>
          </p:cNvPr>
          <p:cNvSpPr/>
          <p:nvPr/>
        </p:nvSpPr>
        <p:spPr>
          <a:xfrm>
            <a:off x="10153291" y="4973393"/>
            <a:ext cx="232887" cy="110867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82316D-B2B3-4D72-86B9-7929C47555B0}"/>
              </a:ext>
            </a:extLst>
          </p:cNvPr>
          <p:cNvSpPr/>
          <p:nvPr/>
        </p:nvSpPr>
        <p:spPr>
          <a:xfrm>
            <a:off x="9911844" y="4404050"/>
            <a:ext cx="690113" cy="6642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39F9B3-718E-4FA0-AEE1-07F917ECD4AC}"/>
              </a:ext>
            </a:extLst>
          </p:cNvPr>
          <p:cNvSpPr txBox="1"/>
          <p:nvPr/>
        </p:nvSpPr>
        <p:spPr>
          <a:xfrm>
            <a:off x="10033121" y="408444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ABEF97-39C5-4E11-980B-DD6C6B69A021}"/>
              </a:ext>
            </a:extLst>
          </p:cNvPr>
          <p:cNvSpPr txBox="1"/>
          <p:nvPr/>
        </p:nvSpPr>
        <p:spPr>
          <a:xfrm>
            <a:off x="8771332" y="403335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410487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5F790F5-8F6F-4FEF-8567-B7E8CF50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5C9C9D-54E8-4B0C-BCD6-0F7CA6D5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274" y="365125"/>
            <a:ext cx="8912525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Charging metal sphere by induction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ABB70-D82D-489D-A7CA-C07E1408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25625"/>
            <a:ext cx="8382000" cy="4351338"/>
          </a:xfrm>
        </p:spPr>
        <p:txBody>
          <a:bodyPr/>
          <a:lstStyle/>
          <a:p>
            <a:r>
              <a:rPr lang="en-US" dirty="0"/>
              <a:t>Consider the following steps to charge a metal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When a charged rod is brought near a metal sphere without touching it , the charge on the sphere becomes redistributed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the sphere is earthed </a:t>
            </a:r>
            <a:r>
              <a:rPr lang="en-US" sz="2000" i="1" u="sng" dirty="0"/>
              <a:t>from the other side </a:t>
            </a:r>
            <a:r>
              <a:rPr lang="en-US" sz="2000" dirty="0"/>
              <a:t> by  a metal wire , some electrons travel through the wire to the earth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When the wire is removed , the sphere is has an excess of positive charge ,which then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Become evenly distributed on the surface of the sphere when the rod is removed.</a:t>
            </a:r>
          </a:p>
        </p:txBody>
      </p:sp>
    </p:spTree>
    <p:extLst>
      <p:ext uri="{BB962C8B-B14F-4D97-AF65-F5344CB8AC3E}">
        <p14:creationId xmlns:p14="http://schemas.microsoft.com/office/powerpoint/2010/main" val="388084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6A22DC8-67BB-463E-9B47-698B9D5E7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529CA-114A-4CA8-9FA8-794A76B6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28" y="365125"/>
            <a:ext cx="889527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Charged or Neutral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5F6E-4A12-42E6-9DD4-CFDBF529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25625"/>
            <a:ext cx="8381999" cy="4351338"/>
          </a:xfrm>
        </p:spPr>
        <p:txBody>
          <a:bodyPr/>
          <a:lstStyle/>
          <a:p>
            <a:r>
              <a:rPr lang="en-US" dirty="0"/>
              <a:t>Uncharged ball is attracted to both positive and negative charged balls .</a:t>
            </a:r>
          </a:p>
          <a:p>
            <a:r>
              <a:rPr lang="en-US" dirty="0"/>
              <a:t>If a negatively charged ball is put next to another negatively charged ball they will repel each other as explained before and same goes for the positively charged balls </a:t>
            </a:r>
          </a:p>
          <a:p>
            <a:r>
              <a:rPr lang="en-US" b="1" i="1" u="sng" dirty="0"/>
              <a:t>Only repulsion can confirm that an object is charged.</a:t>
            </a:r>
          </a:p>
        </p:txBody>
      </p:sp>
    </p:spTree>
    <p:extLst>
      <p:ext uri="{BB962C8B-B14F-4D97-AF65-F5344CB8AC3E}">
        <p14:creationId xmlns:p14="http://schemas.microsoft.com/office/powerpoint/2010/main" val="7309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46E61F-ECCD-43D4-A662-63347D96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ADAB7-6A2A-4E26-A6EB-12E995E7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365125"/>
            <a:ext cx="838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Electric Fields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EDDB-0DAE-4F97-B2A0-77EC9EF6A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25625"/>
            <a:ext cx="8382000" cy="4351338"/>
          </a:xfrm>
        </p:spPr>
        <p:txBody>
          <a:bodyPr/>
          <a:lstStyle/>
          <a:p>
            <a:r>
              <a:rPr lang="en-US" sz="2400" i="1" dirty="0"/>
              <a:t>An electric filed I a region of space where an electric charge experiences a force , just as a gravitational field is a region where a mass experiences a force .</a:t>
            </a:r>
          </a:p>
          <a:p>
            <a:r>
              <a:rPr lang="en-US" sz="2400" i="1" dirty="0"/>
              <a:t>The arrows on the field lines tell us the direction on the field .</a:t>
            </a:r>
          </a:p>
          <a:p>
            <a:r>
              <a:rPr lang="en-US" sz="2400" i="1" dirty="0"/>
              <a:t>Defined as the direction of force on a positive charge </a:t>
            </a:r>
          </a:p>
          <a:p>
            <a:r>
              <a:rPr lang="en-US" sz="2400" i="1" dirty="0"/>
              <a:t>The spacing between the lines tells us about </a:t>
            </a:r>
          </a:p>
          <a:p>
            <a:pPr marL="0" indent="0">
              <a:buNone/>
            </a:pPr>
            <a:r>
              <a:rPr lang="en-US" sz="2400" i="1" dirty="0"/>
              <a:t>The strength .</a:t>
            </a:r>
          </a:p>
          <a:p>
            <a:endParaRPr lang="en-US" sz="2400" i="1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91605-4254-450A-8FB0-11405F7EC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3" y="4122782"/>
            <a:ext cx="2789529" cy="205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64F17B6-0629-4323-B9ED-7CC3F7C1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993E3-5CA6-424B-870C-2998055F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365125"/>
            <a:ext cx="838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Electric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E4BCC-4FFC-4E6D-9B5E-109AC9B9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825625"/>
            <a:ext cx="8382000" cy="4351338"/>
          </a:xfrm>
        </p:spPr>
        <p:txBody>
          <a:bodyPr/>
          <a:lstStyle/>
          <a:p>
            <a:r>
              <a:rPr lang="en-US" dirty="0"/>
              <a:t>The filed lines caused by parallel electrodes are parallel to each other and equally spaced .</a:t>
            </a:r>
          </a:p>
          <a:p>
            <a:r>
              <a:rPr lang="en-US" dirty="0"/>
              <a:t>This field is </a:t>
            </a:r>
            <a:r>
              <a:rPr lang="en-US" b="1" i="1" u="sng" dirty="0"/>
              <a:t>uniform </a:t>
            </a:r>
          </a:p>
          <a:p>
            <a:r>
              <a:rPr lang="en-US" dirty="0"/>
              <a:t>It has the same strength at all points.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F9295-33D7-4D2F-8B4D-7603B7DA8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75" y="3782769"/>
            <a:ext cx="4583380" cy="23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525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Static electricity </vt:lpstr>
      <vt:lpstr>Conductors and Insulators </vt:lpstr>
      <vt:lpstr>Charging an insulator caused by friction</vt:lpstr>
      <vt:lpstr>Earthing </vt:lpstr>
      <vt:lpstr>Charging metal sphere by induction </vt:lpstr>
      <vt:lpstr>Charged or Neutral </vt:lpstr>
      <vt:lpstr>Electric Fields </vt:lpstr>
      <vt:lpstr>Electric Fields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Demerdo</dc:creator>
  <cp:lastModifiedBy>Demerdo</cp:lastModifiedBy>
  <cp:revision>10</cp:revision>
  <dcterms:created xsi:type="dcterms:W3CDTF">2019-07-16T12:08:48Z</dcterms:created>
  <dcterms:modified xsi:type="dcterms:W3CDTF">2019-07-17T14:22:45Z</dcterms:modified>
</cp:coreProperties>
</file>