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 showGuides="1">
      <p:cViewPr varScale="1">
        <p:scale>
          <a:sx n="161" d="100"/>
          <a:sy n="161" d="100"/>
        </p:scale>
        <p:origin x="236" y="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8DD8B-FE43-4DC7-A5E7-C716720909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23AFB7-4E80-49B7-9D7E-4318557FB8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2CF94-A3E5-4192-8ECB-74CE85951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5D05-B738-403D-A794-C8FA1DA03FEB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5EDED5-B53B-4938-8B98-F7208BDC2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C596BE-4934-44B8-8562-8929494D4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81C0-C7D1-4D2E-941A-0D7745FDA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55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0BF74-8DC1-49CA-9D01-6FE76CA42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4D572-7FD4-4589-83EE-0E4905D5B7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D003E-6614-4726-BD7D-EDD46BB93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5D05-B738-403D-A794-C8FA1DA03FEB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FC6D5D-3971-4191-8BCA-FE2B28916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8DE8A-B2B2-42ED-9944-F060555FA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81C0-C7D1-4D2E-941A-0D7745FDA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39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C046E9-09E5-4FC6-968B-963EBF764D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33DDB7-D5A0-4036-91BF-5B35DC0C0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237332-9A46-478D-936C-9B10EC650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5D05-B738-403D-A794-C8FA1DA03FEB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02904-B22B-477D-A9E9-BC53F7864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C45C20-1F59-44C1-8E81-5499C7499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81C0-C7D1-4D2E-941A-0D7745FDA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397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1AE7B-9BF9-494F-B6FE-26A687EA7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B5F0D-F3E9-4284-B6FD-04ADAB41F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CE551E-532F-4B1C-9612-1F97F287E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5D05-B738-403D-A794-C8FA1DA03FEB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C1D28-4DE0-4FD6-BA4F-D6A593FA8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AE60CC-81EA-46C3-A337-F851C7EAD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81C0-C7D1-4D2E-941A-0D7745FDA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28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AACB0-DA75-4817-B058-B519149CD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97E35D-3F5D-4327-8A12-4B0A3EF2CB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208122-AAF1-4E1E-BD26-A849C2899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5D05-B738-403D-A794-C8FA1DA03FEB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7B8210-0F89-43C3-B360-2CD5E44C4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FFA8E-3794-4273-80DD-C5D7DEBCD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81C0-C7D1-4D2E-941A-0D7745FDA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849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A3323-396B-436D-B323-FFD33E281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56E30-6CEF-473D-BCA3-87E4CCB47B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702CA-19B5-4037-A168-15512CAEFF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D9215-DDAE-4608-87B5-D5D721423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5D05-B738-403D-A794-C8FA1DA03FEB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9B8AB0-00F1-4DEA-BF29-DD8D81DFA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0A625F-4487-460E-96E6-BA6674D8E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81C0-C7D1-4D2E-941A-0D7745FDA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757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7FE08-8A7B-4E2D-9EC8-16EDA37E0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9D8E9A-728D-4AEC-91AE-1C56703BE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8E4A43-3B93-4861-AE4E-0AF097398F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5731EC-2F5C-466A-B82E-05ACFB1C1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FB59E6-AEC6-4718-B93C-5E3A93E65B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DFA4EE-1577-4D02-80AF-D3BE4A792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5D05-B738-403D-A794-C8FA1DA03FEB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936082-A12B-4588-B6BA-3EB628209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B23DFD-9160-4CC9-BC69-C204F09C1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81C0-C7D1-4D2E-941A-0D7745FDA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816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CCEB5-D3A3-4C97-9467-3D0A34362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C6DD19-4022-4EAD-B83A-34DBE643E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5D05-B738-403D-A794-C8FA1DA03FEB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D2BBB4-2F51-422C-A69B-DFE511940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8232BD-E258-4A23-8B33-D63BB0144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81C0-C7D1-4D2E-941A-0D7745FDA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167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5CD542-545C-4F7A-ACA1-6DAB45697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5D05-B738-403D-A794-C8FA1DA03FEB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1140A8-53E9-48A2-AA03-D852F98C4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74FF78-A458-40C7-8750-54D6BAA34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81C0-C7D1-4D2E-941A-0D7745FDA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521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8D69A-9E98-481D-8F91-C79019C01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95A1E-B445-4DD7-957C-4E84C5FC1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21B87D-8880-4B41-B683-E139171404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CCAD9F-3388-4A4A-846C-B75957C96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5D05-B738-403D-A794-C8FA1DA03FEB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B435B1-4D4B-4AB2-852F-C9E4D6702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431E7-50D3-4C57-A88B-8FB104472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81C0-C7D1-4D2E-941A-0D7745FDA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084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CEEC8-341D-4429-9E5B-4E3AB3EC1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97E8BD-54E7-4FA1-8C16-09B7B96E4D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CC6A07-7014-483A-8FF8-222C851E50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B961E1-9B30-416B-B408-9E7E647B9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5D05-B738-403D-A794-C8FA1DA03FEB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BFCF97-94A3-4927-87A8-52C403422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EE2456-BDA9-4880-800E-E2F8D9906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81C0-C7D1-4D2E-941A-0D7745FDA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285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368BFA-BF06-4EF1-98EF-A0CC0D5ED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F85C89-454A-4D21-A8E0-A43A6982D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2081E-8BF4-4F65-86ED-3D165F66F3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5D05-B738-403D-A794-C8FA1DA03FEB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97E370-D3C4-4A5E-96F1-D0C845E1AA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E6C72-C872-46FC-A5B2-40F3018258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581C0-C7D1-4D2E-941A-0D7745FDA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937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>
            <a:extLst>
              <a:ext uri="{FF2B5EF4-FFF2-40B4-BE49-F238E27FC236}">
                <a16:creationId xmlns:a16="http://schemas.microsoft.com/office/drawing/2014/main" id="{0BC9EFE1-D8CB-4668-9980-DB108327A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0">
            <a:extLst>
              <a:ext uri="{FF2B5EF4-FFF2-40B4-BE49-F238E27FC236}">
                <a16:creationId xmlns:a16="http://schemas.microsoft.com/office/drawing/2014/main" id="{7CBAE1BD-B8E4-4029-8AA2-C77E4FED9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2032AB-16E2-4569-ADB0-C693573771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85882" y="4267832"/>
            <a:ext cx="4805996" cy="1401448"/>
          </a:xfrm>
        </p:spPr>
        <p:txBody>
          <a:bodyPr anchor="t">
            <a:normAutofit/>
          </a:bodyPr>
          <a:lstStyle/>
          <a:p>
            <a:pPr algn="l"/>
            <a:r>
              <a:rPr lang="en-US" sz="4400">
                <a:solidFill>
                  <a:srgbClr val="000000"/>
                </a:solidFill>
                <a:latin typeface="Arial Black" panose="020B0A04020102020204" pitchFamily="34" charset="0"/>
              </a:rPr>
              <a:t>Introduction to Forces</a:t>
            </a:r>
          </a:p>
        </p:txBody>
      </p:sp>
      <p:sp>
        <p:nvSpPr>
          <p:cNvPr id="13" name="Freeform 49">
            <a:extLst>
              <a:ext uri="{FF2B5EF4-FFF2-40B4-BE49-F238E27FC236}">
                <a16:creationId xmlns:a16="http://schemas.microsoft.com/office/drawing/2014/main" id="{77DA6D33-2D62-458C-BF5D-DBF612FD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 descr="A picture containing indoor, sitting, table, wall&#10;&#10;Description automatically generated">
            <a:extLst>
              <a:ext uri="{FF2B5EF4-FFF2-40B4-BE49-F238E27FC236}">
                <a16:creationId xmlns:a16="http://schemas.microsoft.com/office/drawing/2014/main" id="{C5553C84-A8DD-4B7E-9ED1-D751FDD3EF8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28" r="2629" b="2"/>
          <a:stretch/>
        </p:blipFill>
        <p:spPr>
          <a:xfrm>
            <a:off x="1" y="770037"/>
            <a:ext cx="5298683" cy="6097438"/>
          </a:xfrm>
          <a:custGeom>
            <a:avLst/>
            <a:gdLst>
              <a:gd name="connsiteX0" fmla="*/ 2178155 w 5298683"/>
              <a:gd name="connsiteY0" fmla="*/ 0 h 6097438"/>
              <a:gd name="connsiteX1" fmla="*/ 5298683 w 5298683"/>
              <a:gd name="connsiteY1" fmla="*/ 3120527 h 6097438"/>
              <a:gd name="connsiteX2" fmla="*/ 3392805 w 5298683"/>
              <a:gd name="connsiteY2" fmla="*/ 5995828 h 6097438"/>
              <a:gd name="connsiteX3" fmla="*/ 3115184 w 5298683"/>
              <a:gd name="connsiteY3" fmla="*/ 6097438 h 6097438"/>
              <a:gd name="connsiteX4" fmla="*/ 1241127 w 5298683"/>
              <a:gd name="connsiteY4" fmla="*/ 6097438 h 6097438"/>
              <a:gd name="connsiteX5" fmla="*/ 963506 w 5298683"/>
              <a:gd name="connsiteY5" fmla="*/ 5995828 h 6097438"/>
              <a:gd name="connsiteX6" fmla="*/ 193210 w 5298683"/>
              <a:gd name="connsiteY6" fmla="*/ 5528477 h 6097438"/>
              <a:gd name="connsiteX7" fmla="*/ 0 w 5298683"/>
              <a:gd name="connsiteY7" fmla="*/ 5352876 h 6097438"/>
              <a:gd name="connsiteX8" fmla="*/ 0 w 5298683"/>
              <a:gd name="connsiteY8" fmla="*/ 888178 h 6097438"/>
              <a:gd name="connsiteX9" fmla="*/ 193210 w 5298683"/>
              <a:gd name="connsiteY9" fmla="*/ 712577 h 6097438"/>
              <a:gd name="connsiteX10" fmla="*/ 2178155 w 5298683"/>
              <a:gd name="connsiteY10" fmla="*/ 0 h 609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4166117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32D06B4-3509-482E-B817-35C9513C46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18256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4C464C-3CD6-47DD-9A0D-ADC8CD48C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Air Resistance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6BB7D-09B2-40F7-8AF2-2D7202C56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Air resistance or drag is a force that occurs when an object is moving through air.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due to air having to be pushed out of the way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Air Resistance is also a resisting force 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Air resistance increases with: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speed of the object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are of cutting through the air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D25DA01-F0AF-45FE-9775-51BCCF38CA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280" y="3056192"/>
            <a:ext cx="1900902" cy="3120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139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2A73BC9-1751-440E-B2F2-4BD26D67A7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18256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B3EA6C0-C4CF-4F9D-BE99-898066A1A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Tension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6151F-968C-42D8-9B62-BAF65B02A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the force in a rope or a string when it is stretched </a:t>
            </a:r>
          </a:p>
          <a:p>
            <a:r>
              <a:rPr lang="en-US" dirty="0"/>
              <a:t>If you stretch a string the tension tends to pull it back </a:t>
            </a:r>
          </a:p>
          <a:p>
            <a:r>
              <a:rPr lang="en-US" dirty="0"/>
              <a:t>If you squash a string the tension tends to expand it back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19D810-A4C2-4B2E-903A-BA68CBA965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4891" y="4557487"/>
            <a:ext cx="5649113" cy="1619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95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859D083-6218-4F81-B2CF-3D268067E6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18256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B614A4-5613-4EA3-B1D3-D32492258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334" y="2766218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1188432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FFA968C-68C4-46E7-9E75-1ECA78831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18256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5C649B9-941C-4C68-9EEC-984740691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anose="020B0A04020102020204" pitchFamily="34" charset="0"/>
                <a:ea typeface="Adobe Fan Heiti Std B" panose="020B0700000000000000" pitchFamily="34" charset="-128"/>
                <a:cs typeface="Arial" panose="020B0604020202020204" pitchFamily="34" charset="0"/>
              </a:rPr>
              <a:t>Force</a:t>
            </a:r>
            <a:r>
              <a:rPr lang="en-US" dirty="0">
                <a:latin typeface="Arial Black" panose="020B0A04020102020204" pitchFamily="34" charset="0"/>
                <a:ea typeface="Adobe Fan Heiti Std B" panose="020B0700000000000000" pitchFamily="34" charset="-128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FB8CE-DDE5-4FF4-8D21-12BD41360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351338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The force is a pull or push exerted by an object on another.</a:t>
            </a: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Measured in </a:t>
            </a:r>
            <a:r>
              <a:rPr lang="en-US" altLang="en-US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newton </a:t>
            </a:r>
            <a:r>
              <a:rPr lang="en-US" alt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(N)</a:t>
            </a: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It is a vector quantity therefor it can be represented by lines and arrows</a:t>
            </a:r>
          </a:p>
          <a:p>
            <a:pPr marL="0" indent="0">
              <a:buNone/>
            </a:pPr>
            <a:endParaRPr lang="en-US" altLang="en-US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altLang="en-US" sz="1800" i="1" dirty="0">
                <a:latin typeface="Arial Black" panose="020B0A04020102020204" pitchFamily="34" charset="0"/>
              </a:rPr>
              <a:t>Note:</a:t>
            </a:r>
          </a:p>
          <a:p>
            <a:pPr marL="0" indent="0">
              <a:buNone/>
            </a:pPr>
            <a:r>
              <a:rPr lang="en-US" altLang="en-US" sz="1800" i="1" dirty="0">
                <a:latin typeface="Arial Black" panose="020B0A04020102020204" pitchFamily="34" charset="0"/>
              </a:rPr>
              <a:t>Vector quantity : Is a quantity that has both magnitude and direction .</a:t>
            </a:r>
          </a:p>
          <a:p>
            <a:pPr marL="0" indent="0">
              <a:buNone/>
            </a:pPr>
            <a:r>
              <a:rPr lang="en-US" altLang="en-US" sz="1800" i="1" dirty="0">
                <a:latin typeface="Arial Black" panose="020B0A04020102020204" pitchFamily="34" charset="0"/>
              </a:rPr>
              <a:t>Scalar quantity : Is a quantity that has only a magnitude without direction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89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288CFAB-D65B-4883-A32D-A53DDB922B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8256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4E97C73-7D5D-4622-8E07-AF54F1D2E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anose="020B0A04020102020204" pitchFamily="34" charset="0"/>
                <a:cs typeface="Arial" panose="020B0604020202020204" pitchFamily="34" charset="0"/>
              </a:rPr>
              <a:t>Resultant of Two Forces</a:t>
            </a:r>
            <a:r>
              <a:rPr lang="en-US" dirty="0"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C528F8F-3796-407B-8ED1-2B2A84A09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combined effect of the two Forces is called 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(Resultant of Two Forces 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Forces acting in the same direction are added together 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(R1 + R2)</a:t>
            </a:r>
          </a:p>
          <a:p>
            <a:pPr marL="514350" indent="-514350">
              <a:buFont typeface="+mj-lt"/>
              <a:buAutoNum type="arabicPeriod"/>
            </a:pPr>
            <a:endParaRPr lang="en-US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Forces acting in the opposite directions are subtracted from each other 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(R1 –R2)</a:t>
            </a:r>
          </a:p>
          <a:p>
            <a:pPr marL="514350" indent="-514350">
              <a:buFont typeface="+mj-lt"/>
              <a:buAutoNum type="arabicPeriod"/>
            </a:pPr>
            <a:endParaRPr lang="en-US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3C24BA8-3AFA-4F9D-87E8-31FC4EE8135F}"/>
              </a:ext>
            </a:extLst>
          </p:cNvPr>
          <p:cNvCxnSpPr>
            <a:cxnSpLocks/>
          </p:cNvCxnSpPr>
          <p:nvPr/>
        </p:nvCxnSpPr>
        <p:spPr>
          <a:xfrm>
            <a:off x="2493818" y="3681153"/>
            <a:ext cx="1712422" cy="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  <a:scene3d>
            <a:camera prst="obliqueTopLeft"/>
            <a:lightRig rig="threePt" dir="t"/>
          </a:scene3d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56E7769-3C91-4064-A01F-4AD2DC4F41F8}"/>
              </a:ext>
            </a:extLst>
          </p:cNvPr>
          <p:cNvCxnSpPr>
            <a:cxnSpLocks/>
          </p:cNvCxnSpPr>
          <p:nvPr/>
        </p:nvCxnSpPr>
        <p:spPr>
          <a:xfrm>
            <a:off x="2493818" y="3883429"/>
            <a:ext cx="1712422" cy="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  <a:scene3d>
            <a:camera prst="obliqueTopLeft"/>
            <a:lightRig rig="threePt" dir="t"/>
          </a:scene3d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3973E33-78E9-4145-87AD-00D1E717AF8F}"/>
              </a:ext>
            </a:extLst>
          </p:cNvPr>
          <p:cNvCxnSpPr>
            <a:cxnSpLocks/>
          </p:cNvCxnSpPr>
          <p:nvPr/>
        </p:nvCxnSpPr>
        <p:spPr>
          <a:xfrm>
            <a:off x="2493818" y="4102331"/>
            <a:ext cx="3618807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F09B721-333F-428E-8329-36E197CAE091}"/>
              </a:ext>
            </a:extLst>
          </p:cNvPr>
          <p:cNvCxnSpPr>
            <a:cxnSpLocks/>
          </p:cNvCxnSpPr>
          <p:nvPr/>
        </p:nvCxnSpPr>
        <p:spPr>
          <a:xfrm>
            <a:off x="2493818" y="5263342"/>
            <a:ext cx="1712422" cy="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  <a:scene3d>
            <a:camera prst="obliqueTopLeft"/>
            <a:lightRig rig="threePt" dir="t"/>
          </a:scene3d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C2E4E8B-4B6C-4228-B8AA-92E730672A4C}"/>
              </a:ext>
            </a:extLst>
          </p:cNvPr>
          <p:cNvCxnSpPr>
            <a:cxnSpLocks/>
          </p:cNvCxnSpPr>
          <p:nvPr/>
        </p:nvCxnSpPr>
        <p:spPr>
          <a:xfrm flipH="1">
            <a:off x="1443643" y="5396345"/>
            <a:ext cx="2859578" cy="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  <a:scene3d>
            <a:camera prst="obliqueTopLeft"/>
            <a:lightRig rig="threePt" dir="t"/>
          </a:scene3d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8274293-81FF-4F88-9700-DC6C8AAD5942}"/>
              </a:ext>
            </a:extLst>
          </p:cNvPr>
          <p:cNvCxnSpPr>
            <a:cxnSpLocks/>
          </p:cNvCxnSpPr>
          <p:nvPr/>
        </p:nvCxnSpPr>
        <p:spPr>
          <a:xfrm flipH="1">
            <a:off x="3286298" y="5561821"/>
            <a:ext cx="1016923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9095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C1A280C-BB6B-4FD9-AE0A-50846981B7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18256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F534E0C-B6AA-4850-9BE7-C7B4C9375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Driving &amp; Resisting Forces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BA167-1007-4D45-AFC4-F96EB2D81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Driving Force : Forces that are acting in the direction of motion of the object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Resisting Force : Forces that are acting against the direction of motion of the object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9CE87F-49F2-4F51-8601-D5F915F655F1}"/>
              </a:ext>
            </a:extLst>
          </p:cNvPr>
          <p:cNvSpPr/>
          <p:nvPr/>
        </p:nvSpPr>
        <p:spPr>
          <a:xfrm>
            <a:off x="5214851" y="4110153"/>
            <a:ext cx="1762298" cy="215715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01F3545-CB2C-4030-8439-EC1AA3E44078}"/>
              </a:ext>
            </a:extLst>
          </p:cNvPr>
          <p:cNvCxnSpPr/>
          <p:nvPr/>
        </p:nvCxnSpPr>
        <p:spPr>
          <a:xfrm>
            <a:off x="3668683" y="4322618"/>
            <a:ext cx="15461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5F255A1-44BA-4227-A3B4-26E96146B9D7}"/>
              </a:ext>
            </a:extLst>
          </p:cNvPr>
          <p:cNvCxnSpPr/>
          <p:nvPr/>
        </p:nvCxnSpPr>
        <p:spPr>
          <a:xfrm>
            <a:off x="3668683" y="5273040"/>
            <a:ext cx="15461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44A2854-20CD-4FEB-8AC6-CB644896901C}"/>
              </a:ext>
            </a:extLst>
          </p:cNvPr>
          <p:cNvCxnSpPr/>
          <p:nvPr/>
        </p:nvCxnSpPr>
        <p:spPr>
          <a:xfrm>
            <a:off x="3668684" y="6158447"/>
            <a:ext cx="15461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795D5DA-C497-47CE-8E21-82D66FB4A440}"/>
              </a:ext>
            </a:extLst>
          </p:cNvPr>
          <p:cNvCxnSpPr>
            <a:cxnSpLocks/>
          </p:cNvCxnSpPr>
          <p:nvPr/>
        </p:nvCxnSpPr>
        <p:spPr>
          <a:xfrm flipH="1">
            <a:off x="6977149" y="4322618"/>
            <a:ext cx="1860666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E7F4CBB-E521-4293-A0F0-CF6AE21EF984}"/>
              </a:ext>
            </a:extLst>
          </p:cNvPr>
          <p:cNvCxnSpPr>
            <a:cxnSpLocks/>
          </p:cNvCxnSpPr>
          <p:nvPr/>
        </p:nvCxnSpPr>
        <p:spPr>
          <a:xfrm flipH="1">
            <a:off x="6977149" y="5273040"/>
            <a:ext cx="1860666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58A3AB8-16D4-4A68-A790-E700AE44968F}"/>
              </a:ext>
            </a:extLst>
          </p:cNvPr>
          <p:cNvCxnSpPr>
            <a:cxnSpLocks/>
          </p:cNvCxnSpPr>
          <p:nvPr/>
        </p:nvCxnSpPr>
        <p:spPr>
          <a:xfrm flipH="1">
            <a:off x="6977149" y="6158447"/>
            <a:ext cx="1860666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20A70D5-EE03-44F0-8403-579F95B6918C}"/>
              </a:ext>
            </a:extLst>
          </p:cNvPr>
          <p:cNvSpPr txBox="1"/>
          <p:nvPr/>
        </p:nvSpPr>
        <p:spPr>
          <a:xfrm>
            <a:off x="1341120" y="5004063"/>
            <a:ext cx="1824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DRIVING FORCE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04E2FBD-258C-4789-BC21-C8272B3F7683}"/>
              </a:ext>
            </a:extLst>
          </p:cNvPr>
          <p:cNvSpPr txBox="1"/>
          <p:nvPr/>
        </p:nvSpPr>
        <p:spPr>
          <a:xfrm>
            <a:off x="9187641" y="5004063"/>
            <a:ext cx="1824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RESISTING FORCE</a:t>
            </a:r>
          </a:p>
        </p:txBody>
      </p:sp>
    </p:spTree>
    <p:extLst>
      <p:ext uri="{BB962C8B-B14F-4D97-AF65-F5344CB8AC3E}">
        <p14:creationId xmlns:p14="http://schemas.microsoft.com/office/powerpoint/2010/main" val="364504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3002967-A3B3-4D43-89FE-71C2E53032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18256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D703786-3D7C-4A00-A65C-375F622CA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Types of Forces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2AEC3-900D-426C-A3FA-3527E8A0C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Gravitational Forces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Normal contact Forces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Up thrust Forces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Frictional Forces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Air Resistance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Tension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926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163249D-09E7-4615-910F-31BC2AE768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18256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1C4E11-D520-4983-9776-9BA8C1E38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Gravitational 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E94D3-2FCC-4184-811A-97129ED1BA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gravitational pull of the Earth on an object that are within the Earth’s Gravitational Field 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These forces are always drawn as if they act at the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centre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of gravity ,or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centre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of mass of the object </a:t>
            </a:r>
          </a:p>
          <a:p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Always vertically downwards </a:t>
            </a:r>
          </a:p>
          <a:p>
            <a:pPr marL="0" indent="0">
              <a:buNone/>
            </a:pPr>
            <a:endParaRPr lang="en-US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Equation :w=mg </a:t>
            </a:r>
          </a:p>
          <a:p>
            <a:pPr marL="0" indent="0">
              <a:buNone/>
            </a:pP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w:weight , m :mass , g:gravitational pull (9.8)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F250202-798D-4F44-8F1A-04459F3F3D1A}"/>
              </a:ext>
            </a:extLst>
          </p:cNvPr>
          <p:cNvGrpSpPr/>
          <p:nvPr/>
        </p:nvGrpSpPr>
        <p:grpSpPr>
          <a:xfrm>
            <a:off x="10574829" y="4204955"/>
            <a:ext cx="947651" cy="1837719"/>
            <a:chOff x="9760181" y="3440184"/>
            <a:chExt cx="947651" cy="183771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18A50E9-456F-40DD-B8E7-3E55D7CB4834}"/>
                </a:ext>
              </a:extLst>
            </p:cNvPr>
            <p:cNvSpPr/>
            <p:nvPr/>
          </p:nvSpPr>
          <p:spPr>
            <a:xfrm>
              <a:off x="9760181" y="3440184"/>
              <a:ext cx="947651" cy="93102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44D2B995-2A8A-4AF4-A133-0EB54330FCA1}"/>
                </a:ext>
              </a:extLst>
            </p:cNvPr>
            <p:cNvCxnSpPr/>
            <p:nvPr/>
          </p:nvCxnSpPr>
          <p:spPr>
            <a:xfrm>
              <a:off x="10234006" y="4371209"/>
              <a:ext cx="0" cy="90669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83739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9806489-A904-4C0C-A649-C15242661E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18256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C396294-D53C-4794-B3DC-51D862330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Normal Contact 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4EF00-E893-4700-89D7-5F869D44F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force that exist whenever two solid surfaces are in contact 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It is exerted by a solid surface on an object which pushes against this surface.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Normal contact force is always 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perpendicular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to surface that produces it </a:t>
            </a:r>
          </a:p>
          <a:p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4105FA3-ABA7-4FAC-B9F4-96E67BCC668A}"/>
              </a:ext>
            </a:extLst>
          </p:cNvPr>
          <p:cNvGrpSpPr/>
          <p:nvPr/>
        </p:nvGrpSpPr>
        <p:grpSpPr>
          <a:xfrm>
            <a:off x="6982690" y="4440542"/>
            <a:ext cx="4572000" cy="1736421"/>
            <a:chOff x="6999316" y="4117672"/>
            <a:chExt cx="4572000" cy="173642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DD55101-13C1-495A-B0D2-8331D7E0C02B}"/>
                </a:ext>
              </a:extLst>
            </p:cNvPr>
            <p:cNvSpPr/>
            <p:nvPr/>
          </p:nvSpPr>
          <p:spPr>
            <a:xfrm>
              <a:off x="8811490" y="4788131"/>
              <a:ext cx="947651" cy="93102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0794DA27-D00B-46F5-95A7-7040FD126523}"/>
                </a:ext>
              </a:extLst>
            </p:cNvPr>
            <p:cNvCxnSpPr/>
            <p:nvPr/>
          </p:nvCxnSpPr>
          <p:spPr>
            <a:xfrm flipV="1">
              <a:off x="9269730" y="4117672"/>
              <a:ext cx="0" cy="670459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960F7C6-3EFC-4F46-B989-9AF0FABC20F9}"/>
                </a:ext>
              </a:extLst>
            </p:cNvPr>
            <p:cNvSpPr/>
            <p:nvPr/>
          </p:nvSpPr>
          <p:spPr>
            <a:xfrm>
              <a:off x="6999316" y="5719156"/>
              <a:ext cx="4572000" cy="13493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77550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9814346-FDFE-4581-9201-5517BE72FC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18256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D2D45AD-B6BB-4DA1-812C-26CA74633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Up Thrust 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BFA23-713C-4C1D-9439-23BB09BE8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Any object placed in a fluid such as water or air experiences an upward force whether the object is partially or completely submerged in the liquid.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what makes it possible for things to float in water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42FB1BD-6D27-4C0A-B77E-362E99BCAA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5873" y="4205013"/>
            <a:ext cx="1991003" cy="197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37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6D1FDDE-57DB-40C4-B41B-0C546DA9DB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18256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F934C1-E966-4D39-BA63-A022B522A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Frictional Forces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9EC30D4-280B-4DFB-883A-849EAC0928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58065" y1="19412" x2="78925" y2="20588"/>
                        <a14:foregroundMark x1="13548" y1="47647" x2="34194" y2="4764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462" y="4425043"/>
            <a:ext cx="5337800" cy="1951454"/>
          </a:xfr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D316C16-E2A7-44D9-9C57-EA8F91D9E190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Force that arises when two Surfaces are 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sliding or trying to slide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over one another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Frictional force is a resisting force</a:t>
            </a:r>
          </a:p>
          <a:p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Always acts along a surface </a:t>
            </a:r>
          </a:p>
          <a:p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Always against Sliding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979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444</Words>
  <Application>Microsoft Office PowerPoint</Application>
  <PresentationFormat>Widescreen</PresentationFormat>
  <Paragraphs>58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Office Theme</vt:lpstr>
      <vt:lpstr>Introduction to Forces</vt:lpstr>
      <vt:lpstr>Force </vt:lpstr>
      <vt:lpstr>Resultant of Two Forces </vt:lpstr>
      <vt:lpstr>Driving &amp; Resisting Forces</vt:lpstr>
      <vt:lpstr>Types of Forces</vt:lpstr>
      <vt:lpstr>Gravitational Force</vt:lpstr>
      <vt:lpstr>Normal Contact Force</vt:lpstr>
      <vt:lpstr>Up Thrust Force</vt:lpstr>
      <vt:lpstr>Frictional Forces </vt:lpstr>
      <vt:lpstr>Air Resistance </vt:lpstr>
      <vt:lpstr>Tension </vt:lpstr>
      <vt:lpstr>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Forces</dc:title>
  <dc:creator>Michal Zavacky</dc:creator>
  <cp:lastModifiedBy>Wolverine</cp:lastModifiedBy>
  <cp:revision>1</cp:revision>
  <dcterms:created xsi:type="dcterms:W3CDTF">2019-07-09T14:15:38Z</dcterms:created>
  <dcterms:modified xsi:type="dcterms:W3CDTF">2019-11-26T11:15:04Z</dcterms:modified>
</cp:coreProperties>
</file>