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92" userDrawn="1">
          <p15:clr>
            <a:srgbClr val="A4A3A4"/>
          </p15:clr>
        </p15:guide>
        <p15:guide id="3"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162" d="100"/>
          <a:sy n="162" d="100"/>
        </p:scale>
        <p:origin x="180" y="92"/>
      </p:cViewPr>
      <p:guideLst>
        <p:guide orient="horz" pos="2160"/>
        <p:guide pos="319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DD8B-FE43-4DC7-A5E7-C716720909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23AFB7-4E80-49B7-9D7E-4318557FB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22CF94-A3E5-4192-8ECB-74CE85951FE3}"/>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5" name="Footer Placeholder 4">
            <a:extLst>
              <a:ext uri="{FF2B5EF4-FFF2-40B4-BE49-F238E27FC236}">
                <a16:creationId xmlns:a16="http://schemas.microsoft.com/office/drawing/2014/main" id="{985EDED5-B53B-4938-8B98-F7208BDC2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596BE-4934-44B8-8562-8929494D4FD8}"/>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89975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BF74-8DC1-49CA-9D01-6FE76CA42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94D572-7FD4-4589-83EE-0E4905D5B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D003E-6614-4726-BD7D-EDD46BB938AE}"/>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5" name="Footer Placeholder 4">
            <a:extLst>
              <a:ext uri="{FF2B5EF4-FFF2-40B4-BE49-F238E27FC236}">
                <a16:creationId xmlns:a16="http://schemas.microsoft.com/office/drawing/2014/main" id="{4CFC6D5D-3971-4191-8BCA-FE2B28916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8DE8A-B2B2-42ED-9944-F060555FAEC8}"/>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12313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046E9-09E5-4FC6-968B-963EBF764D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33DDB7-D5A0-4036-91BF-5B35DC0C06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37332-9A46-478D-936C-9B10EC650AEF}"/>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5" name="Footer Placeholder 4">
            <a:extLst>
              <a:ext uri="{FF2B5EF4-FFF2-40B4-BE49-F238E27FC236}">
                <a16:creationId xmlns:a16="http://schemas.microsoft.com/office/drawing/2014/main" id="{4C202904-B22B-477D-A9E9-BC53F7864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45C20-1F59-44C1-8E81-5499C74993A4}"/>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05539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1AE7B-9BF9-494F-B6FE-26A687EA7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B5F0D-F3E9-4284-B6FD-04ADAB41F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E551E-532F-4B1C-9612-1F97F287EF15}"/>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5" name="Footer Placeholder 4">
            <a:extLst>
              <a:ext uri="{FF2B5EF4-FFF2-40B4-BE49-F238E27FC236}">
                <a16:creationId xmlns:a16="http://schemas.microsoft.com/office/drawing/2014/main" id="{D1EC1D28-4DE0-4FD6-BA4F-D6A593FA8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E60CC-81EA-46C3-A337-F851C7EADD75}"/>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31932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ACB0-DA75-4817-B058-B519149CDA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97E35D-3F5D-4327-8A12-4B0A3EF2CB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208122-AAF1-4E1E-BD26-A849C2899ADB}"/>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5" name="Footer Placeholder 4">
            <a:extLst>
              <a:ext uri="{FF2B5EF4-FFF2-40B4-BE49-F238E27FC236}">
                <a16:creationId xmlns:a16="http://schemas.microsoft.com/office/drawing/2014/main" id="{327B8210-0F89-43C3-B360-2CD5E44C4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FFA8E-3794-4273-80DD-C5D7DEBCDB9A}"/>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05884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3323-396B-436D-B323-FFD33E281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B56E30-6CEF-473D-BCA3-87E4CCB47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702CA-19B5-4037-A168-15512CAEFF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DD9215-DDAE-4608-87B5-D5D721423C88}"/>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6" name="Footer Placeholder 5">
            <a:extLst>
              <a:ext uri="{FF2B5EF4-FFF2-40B4-BE49-F238E27FC236}">
                <a16:creationId xmlns:a16="http://schemas.microsoft.com/office/drawing/2014/main" id="{4E9B8AB0-00F1-4DEA-BF29-DD8D81DFA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A625F-4487-460E-96E6-BA6674D8E1A4}"/>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44375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FE08-8A7B-4E2D-9EC8-16EDA37E02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9D8E9A-728D-4AEC-91AE-1C56703BE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8E4A43-3B93-4861-AE4E-0AF097398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5731EC-2F5C-466A-B82E-05ACFB1C14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FB59E6-AEC6-4718-B93C-5E3A93E65B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FA4EE-1577-4D02-80AF-D3BE4A792335}"/>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8" name="Footer Placeholder 7">
            <a:extLst>
              <a:ext uri="{FF2B5EF4-FFF2-40B4-BE49-F238E27FC236}">
                <a16:creationId xmlns:a16="http://schemas.microsoft.com/office/drawing/2014/main" id="{BD936082-A12B-4588-B6BA-3EB628209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B23DFD-9160-4CC9-BC69-C204F09C13EC}"/>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50281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CCEB5-D3A3-4C97-9467-3D0A34362D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C6DD19-4022-4EAD-B83A-34DBE643EFD0}"/>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4" name="Footer Placeholder 3">
            <a:extLst>
              <a:ext uri="{FF2B5EF4-FFF2-40B4-BE49-F238E27FC236}">
                <a16:creationId xmlns:a16="http://schemas.microsoft.com/office/drawing/2014/main" id="{75D2BBB4-2F51-422C-A69B-DFE5119402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8232BD-E258-4A23-8B33-D63BB0144CF5}"/>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04816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CD542-545C-4F7A-ACA1-6DAB45697AF7}"/>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3" name="Footer Placeholder 2">
            <a:extLst>
              <a:ext uri="{FF2B5EF4-FFF2-40B4-BE49-F238E27FC236}">
                <a16:creationId xmlns:a16="http://schemas.microsoft.com/office/drawing/2014/main" id="{F51140A8-53E9-48A2-AA03-D852F98C4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74FF78-A458-40C7-8750-54D6BAA34753}"/>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33352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D69A-9E98-481D-8F91-C79019C01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095A1E-B445-4DD7-957C-4E84C5FC1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21B87D-8880-4B41-B683-E13917140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CAD9F-3388-4A4A-846C-B75957C96863}"/>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6" name="Footer Placeholder 5">
            <a:extLst>
              <a:ext uri="{FF2B5EF4-FFF2-40B4-BE49-F238E27FC236}">
                <a16:creationId xmlns:a16="http://schemas.microsoft.com/office/drawing/2014/main" id="{44B435B1-4D4B-4AB2-852F-C9E4D6702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431E7-50D3-4C57-A88B-8FB1044729CC}"/>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295008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EEC8-341D-4429-9E5B-4E3AB3EC1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97E8BD-54E7-4FA1-8C16-09B7B96E4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CC6A07-7014-483A-8FF8-222C851E5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961E1-9B30-416B-B408-9E7E647B9B67}"/>
              </a:ext>
            </a:extLst>
          </p:cNvPr>
          <p:cNvSpPr>
            <a:spLocks noGrp="1"/>
          </p:cNvSpPr>
          <p:nvPr>
            <p:ph type="dt" sz="half" idx="10"/>
          </p:nvPr>
        </p:nvSpPr>
        <p:spPr/>
        <p:txBody>
          <a:bodyPr/>
          <a:lstStyle/>
          <a:p>
            <a:fld id="{E78B5D05-B738-403D-A794-C8FA1DA03FEB}" type="datetimeFigureOut">
              <a:rPr lang="en-US" smtClean="0"/>
              <a:t>7/17/2019</a:t>
            </a:fld>
            <a:endParaRPr lang="en-US"/>
          </a:p>
        </p:txBody>
      </p:sp>
      <p:sp>
        <p:nvSpPr>
          <p:cNvPr id="6" name="Footer Placeholder 5">
            <a:extLst>
              <a:ext uri="{FF2B5EF4-FFF2-40B4-BE49-F238E27FC236}">
                <a16:creationId xmlns:a16="http://schemas.microsoft.com/office/drawing/2014/main" id="{A9BFCF97-94A3-4927-87A8-52C403422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E2456-BDA9-4880-800E-E2F8D9906B6C}"/>
              </a:ext>
            </a:extLst>
          </p:cNvPr>
          <p:cNvSpPr>
            <a:spLocks noGrp="1"/>
          </p:cNvSpPr>
          <p:nvPr>
            <p:ph type="sldNum" sz="quarter" idx="12"/>
          </p:nvPr>
        </p:nvSpPr>
        <p:spPr/>
        <p:txBody>
          <a:bodyPr/>
          <a:lstStyle/>
          <a:p>
            <a:fld id="{795581C0-C7D1-4D2E-941A-0D7745FDAC85}" type="slidenum">
              <a:rPr lang="en-US" smtClean="0"/>
              <a:t>‹#›</a:t>
            </a:fld>
            <a:endParaRPr lang="en-US"/>
          </a:p>
        </p:txBody>
      </p:sp>
    </p:spTree>
    <p:extLst>
      <p:ext uri="{BB962C8B-B14F-4D97-AF65-F5344CB8AC3E}">
        <p14:creationId xmlns:p14="http://schemas.microsoft.com/office/powerpoint/2010/main" val="312528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368BFA-BF06-4EF1-98EF-A0CC0D5ED7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85C89-454A-4D21-A8E0-A43A6982D2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2081E-8BF4-4F65-86ED-3D165F66F3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B5D05-B738-403D-A794-C8FA1DA03FEB}" type="datetimeFigureOut">
              <a:rPr lang="en-US" smtClean="0"/>
              <a:t>7/17/2019</a:t>
            </a:fld>
            <a:endParaRPr lang="en-US"/>
          </a:p>
        </p:txBody>
      </p:sp>
      <p:sp>
        <p:nvSpPr>
          <p:cNvPr id="5" name="Footer Placeholder 4">
            <a:extLst>
              <a:ext uri="{FF2B5EF4-FFF2-40B4-BE49-F238E27FC236}">
                <a16:creationId xmlns:a16="http://schemas.microsoft.com/office/drawing/2014/main" id="{4E97E370-D3C4-4A5E-96F1-D0C845E1A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3E6C72-C872-46FC-A5B2-40F3018258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81C0-C7D1-4D2E-941A-0D7745FDAC85}" type="slidenum">
              <a:rPr lang="en-US" smtClean="0"/>
              <a:t>‹#›</a:t>
            </a:fld>
            <a:endParaRPr lang="en-US"/>
          </a:p>
        </p:txBody>
      </p:sp>
    </p:spTree>
    <p:extLst>
      <p:ext uri="{BB962C8B-B14F-4D97-AF65-F5344CB8AC3E}">
        <p14:creationId xmlns:p14="http://schemas.microsoft.com/office/powerpoint/2010/main" val="1903937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32AB-16E2-4569-ADB0-C6935737710D}"/>
              </a:ext>
            </a:extLst>
          </p:cNvPr>
          <p:cNvSpPr>
            <a:spLocks noGrp="1"/>
          </p:cNvSpPr>
          <p:nvPr>
            <p:ph type="ctrTitle"/>
          </p:nvPr>
        </p:nvSpPr>
        <p:spPr>
          <a:xfrm>
            <a:off x="1524000" y="1041400"/>
            <a:ext cx="9144000" cy="2387600"/>
          </a:xfrm>
        </p:spPr>
        <p:txBody>
          <a:bodyPr/>
          <a:lstStyle/>
          <a:p>
            <a:r>
              <a:rPr lang="en-US" dirty="0">
                <a:latin typeface="Arial Black" panose="020B0A04020102020204" pitchFamily="34" charset="0"/>
              </a:rPr>
              <a:t>Energy resources</a:t>
            </a:r>
          </a:p>
        </p:txBody>
      </p:sp>
    </p:spTree>
    <p:extLst>
      <p:ext uri="{BB962C8B-B14F-4D97-AF65-F5344CB8AC3E}">
        <p14:creationId xmlns:p14="http://schemas.microsoft.com/office/powerpoint/2010/main" val="4166117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464C-3CD6-47DD-9A0D-ADC8CD48CA48}"/>
              </a:ext>
            </a:extLst>
          </p:cNvPr>
          <p:cNvSpPr>
            <a:spLocks noGrp="1"/>
          </p:cNvSpPr>
          <p:nvPr>
            <p:ph type="title"/>
          </p:nvPr>
        </p:nvSpPr>
        <p:spPr>
          <a:xfrm>
            <a:off x="5067300" y="365125"/>
            <a:ext cx="6781800" cy="1325563"/>
          </a:xfrm>
        </p:spPr>
        <p:txBody>
          <a:bodyPr/>
          <a:lstStyle/>
          <a:p>
            <a:r>
              <a:rPr lang="en-US" dirty="0">
                <a:latin typeface="Arial Black" panose="020B0A04020102020204" pitchFamily="34" charset="0"/>
              </a:rPr>
              <a:t>Advantages </a:t>
            </a:r>
          </a:p>
        </p:txBody>
      </p:sp>
      <p:sp>
        <p:nvSpPr>
          <p:cNvPr id="3" name="Content Placeholder 2">
            <a:extLst>
              <a:ext uri="{FF2B5EF4-FFF2-40B4-BE49-F238E27FC236}">
                <a16:creationId xmlns:a16="http://schemas.microsoft.com/office/drawing/2014/main" id="{7BA6BB7D-09B2-40F7-8AF2-2D7202C56612}"/>
              </a:ext>
            </a:extLst>
          </p:cNvPr>
          <p:cNvSpPr>
            <a:spLocks noGrp="1"/>
          </p:cNvSpPr>
          <p:nvPr>
            <p:ph idx="1"/>
          </p:nvPr>
        </p:nvSpPr>
        <p:spPr>
          <a:xfrm>
            <a:off x="5067300" y="1825625"/>
            <a:ext cx="6781800" cy="4351338"/>
          </a:xfrm>
        </p:spPr>
        <p:txBody>
          <a:bodyPr>
            <a:normAutofit/>
          </a:bodyPr>
          <a:lstStyle/>
          <a:p>
            <a:pPr marL="457200" indent="-457200">
              <a:buFont typeface="+mj-lt"/>
              <a:buAutoNum type="arabicPeriod"/>
            </a:pPr>
            <a:r>
              <a:rPr lang="en-US" dirty="0">
                <a:latin typeface="Arial" panose="020B0604020202020204" pitchFamily="34" charset="0"/>
                <a:cs typeface="Arial" panose="020B0604020202020204" pitchFamily="34" charset="0"/>
              </a:rPr>
              <a:t>No air pollution </a:t>
            </a:r>
          </a:p>
          <a:p>
            <a:pPr marL="457200" indent="-457200">
              <a:buFont typeface="+mj-lt"/>
              <a:buAutoNum type="arabicPeriod"/>
            </a:pPr>
            <a:r>
              <a:rPr lang="en-US" dirty="0">
                <a:latin typeface="Arial" panose="020B0604020202020204" pitchFamily="34" charset="0"/>
                <a:cs typeface="Arial" panose="020B0604020202020204" pitchFamily="34" charset="0"/>
              </a:rPr>
              <a:t>They will never run out </a:t>
            </a:r>
          </a:p>
          <a:p>
            <a:pPr marL="457200" indent="-457200">
              <a:buFont typeface="+mj-lt"/>
              <a:buAutoNum type="arabicPeriod"/>
            </a:pPr>
            <a:r>
              <a:rPr lang="en-US" dirty="0">
                <a:latin typeface="Arial" panose="020B0604020202020204" pitchFamily="34" charset="0"/>
                <a:cs typeface="Arial" panose="020B0604020202020204" pitchFamily="34" charset="0"/>
              </a:rPr>
              <a:t>Don’t damage the environment (except visually)</a:t>
            </a:r>
          </a:p>
          <a:p>
            <a:pPr marL="457200" indent="-457200">
              <a:buFont typeface="+mj-lt"/>
              <a:buAutoNum type="arabicPeriod"/>
            </a:pPr>
            <a:r>
              <a:rPr lang="en-US" dirty="0">
                <a:latin typeface="Arial" panose="020B0604020202020204" pitchFamily="34" charset="0"/>
                <a:cs typeface="Arial" panose="020B0604020202020204" pitchFamily="34" charset="0"/>
              </a:rPr>
              <a:t>No fuel costs , although the initial costs are high </a:t>
            </a:r>
          </a:p>
        </p:txBody>
      </p:sp>
      <p:pic>
        <p:nvPicPr>
          <p:cNvPr id="5" name="Picture 4">
            <a:extLst>
              <a:ext uri="{FF2B5EF4-FFF2-40B4-BE49-F238E27FC236}">
                <a16:creationId xmlns:a16="http://schemas.microsoft.com/office/drawing/2014/main" id="{91E4C4B6-B8D3-426B-B6D3-B031E914C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82813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2A99D7-8847-43C4-9D46-8E405D373FA8}"/>
              </a:ext>
            </a:extLst>
          </p:cNvPr>
          <p:cNvSpPr txBox="1">
            <a:spLocks/>
          </p:cNvSpPr>
          <p:nvPr/>
        </p:nvSpPr>
        <p:spPr>
          <a:xfrm>
            <a:off x="5067300" y="517525"/>
            <a:ext cx="6934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Black" panose="020B0A04020102020204" pitchFamily="34" charset="0"/>
              </a:rPr>
              <a:t>Disadvantages </a:t>
            </a:r>
          </a:p>
        </p:txBody>
      </p:sp>
      <p:sp>
        <p:nvSpPr>
          <p:cNvPr id="6" name="Content Placeholder 2">
            <a:extLst>
              <a:ext uri="{FF2B5EF4-FFF2-40B4-BE49-F238E27FC236}">
                <a16:creationId xmlns:a16="http://schemas.microsoft.com/office/drawing/2014/main" id="{200C644E-38BA-4C6E-B39E-E3AE1049573F}"/>
              </a:ext>
            </a:extLst>
          </p:cNvPr>
          <p:cNvSpPr txBox="1">
            <a:spLocks/>
          </p:cNvSpPr>
          <p:nvPr/>
        </p:nvSpPr>
        <p:spPr>
          <a:xfrm>
            <a:off x="5067300" y="1978025"/>
            <a:ext cx="6934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a:latin typeface="Arial" panose="020B0604020202020204" pitchFamily="34" charset="0"/>
                <a:cs typeface="Arial" panose="020B0604020202020204" pitchFamily="34" charset="0"/>
              </a:rPr>
              <a:t>Limited number of suitable sites </a:t>
            </a:r>
          </a:p>
          <a:p>
            <a:pPr marL="457200" indent="-457200">
              <a:buFont typeface="+mj-lt"/>
              <a:buAutoNum type="arabicPeriod"/>
            </a:pPr>
            <a:r>
              <a:rPr lang="en-US" dirty="0">
                <a:latin typeface="Arial" panose="020B0604020202020204" pitchFamily="34" charset="0"/>
                <a:cs typeface="Arial" panose="020B0604020202020204" pitchFamily="34" charset="0"/>
              </a:rPr>
              <a:t>They are non-reliable (they don’t always deliver when needed – if the weather isn’t right for example).</a:t>
            </a:r>
          </a:p>
          <a:p>
            <a:pPr marL="457200" indent="-457200">
              <a:buFont typeface="+mj-lt"/>
              <a:buAutoNum type="arabicPeriod"/>
            </a:pPr>
            <a:r>
              <a:rPr lang="en-US" dirty="0">
                <a:latin typeface="Arial" panose="020B0604020202020204" pitchFamily="34" charset="0"/>
                <a:cs typeface="Arial" panose="020B0604020202020204" pitchFamily="34" charset="0"/>
              </a:rPr>
              <a:t>Require large areas of land or water , so in case of wind power stations for example because large numbers of wind mills are needed, large space is needed which may lead to the damage of natural habitat and visual pollution. </a:t>
            </a:r>
          </a:p>
        </p:txBody>
      </p:sp>
      <p:pic>
        <p:nvPicPr>
          <p:cNvPr id="4098" name="Picture 2" descr="Red Textile">
            <a:extLst>
              <a:ext uri="{FF2B5EF4-FFF2-40B4-BE49-F238E27FC236}">
                <a16:creationId xmlns:a16="http://schemas.microsoft.com/office/drawing/2014/main" id="{C875B259-DF2B-4C4B-8A11-D5042BF35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614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491D7B-3A61-40A1-801D-05C8CD3DEE1E}"/>
              </a:ext>
            </a:extLst>
          </p:cNvPr>
          <p:cNvSpPr txBox="1">
            <a:spLocks/>
          </p:cNvSpPr>
          <p:nvPr/>
        </p:nvSpPr>
        <p:spPr>
          <a:xfrm>
            <a:off x="-3091027" y="2575049"/>
            <a:ext cx="23408640" cy="3599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Black" panose="020B0A04020102020204" pitchFamily="34" charset="0"/>
              </a:rPr>
              <a:t>Thank You</a:t>
            </a:r>
          </a:p>
        </p:txBody>
      </p:sp>
      <p:pic>
        <p:nvPicPr>
          <p:cNvPr id="5122" name="Picture 2" descr="Thank You Text on Black and Brown Board">
            <a:extLst>
              <a:ext uri="{FF2B5EF4-FFF2-40B4-BE49-F238E27FC236}">
                <a16:creationId xmlns:a16="http://schemas.microsoft.com/office/drawing/2014/main" id="{67EACA79-6906-4208-BDCD-F54929B38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432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49B9-941C-4C68-9EEC-98474069102D}"/>
              </a:ext>
            </a:extLst>
          </p:cNvPr>
          <p:cNvSpPr>
            <a:spLocks noGrp="1"/>
          </p:cNvSpPr>
          <p:nvPr>
            <p:ph type="title"/>
          </p:nvPr>
        </p:nvSpPr>
        <p:spPr>
          <a:xfrm>
            <a:off x="5067300" y="365125"/>
            <a:ext cx="6781800" cy="1325563"/>
          </a:xfrm>
        </p:spPr>
        <p:txBody>
          <a:bodyPr/>
          <a:lstStyle/>
          <a:p>
            <a:r>
              <a:rPr lang="en-US" dirty="0">
                <a:latin typeface="Arial Black" panose="020B0A04020102020204" pitchFamily="34" charset="0"/>
                <a:ea typeface="Adobe Fan Heiti Std B" panose="020B0700000000000000" pitchFamily="34" charset="-128"/>
                <a:cs typeface="Arial" panose="020B0604020202020204" pitchFamily="34" charset="0"/>
              </a:rPr>
              <a:t>Energy resources</a:t>
            </a:r>
            <a:r>
              <a:rPr lang="en-US" dirty="0">
                <a:latin typeface="Arial Black" panose="020B0A04020102020204" pitchFamily="34" charset="0"/>
                <a:ea typeface="Adobe Fan Heiti Std B" panose="020B0700000000000000" pitchFamily="34" charset="-128"/>
              </a:rPr>
              <a:t> </a:t>
            </a:r>
          </a:p>
        </p:txBody>
      </p:sp>
      <p:sp>
        <p:nvSpPr>
          <p:cNvPr id="3" name="Content Placeholder 2">
            <a:extLst>
              <a:ext uri="{FF2B5EF4-FFF2-40B4-BE49-F238E27FC236}">
                <a16:creationId xmlns:a16="http://schemas.microsoft.com/office/drawing/2014/main" id="{F40FB8CE-DDE5-4FF4-8D21-12BD413606DD}"/>
              </a:ext>
            </a:extLst>
          </p:cNvPr>
          <p:cNvSpPr>
            <a:spLocks noGrp="1"/>
          </p:cNvSpPr>
          <p:nvPr>
            <p:ph idx="1"/>
          </p:nvPr>
        </p:nvSpPr>
        <p:spPr>
          <a:xfrm>
            <a:off x="5067300" y="2055813"/>
            <a:ext cx="6781800" cy="4351338"/>
          </a:xfrm>
        </p:spPr>
        <p:txBody>
          <a:bodyPr/>
          <a:lstStyle/>
          <a:p>
            <a:pPr marL="0" indent="0">
              <a:buNone/>
            </a:pPr>
            <a:r>
              <a:rPr lang="en-US" altLang="en-US" b="1" i="1" dirty="0">
                <a:latin typeface="Arial" panose="020B0604020202020204" pitchFamily="34" charset="0"/>
                <a:cs typeface="Arial" panose="020B0604020202020204" pitchFamily="34" charset="0"/>
              </a:rPr>
              <a:t>Types of energy resources </a:t>
            </a:r>
          </a:p>
          <a:p>
            <a:pPr marL="514350" indent="-514350">
              <a:buFont typeface="+mj-lt"/>
              <a:buAutoNum type="arabicPeriod"/>
            </a:pPr>
            <a:r>
              <a:rPr lang="en-US" altLang="en-US" dirty="0">
                <a:latin typeface="Arial" panose="020B0604020202020204" pitchFamily="34" charset="0"/>
                <a:cs typeface="Arial" panose="020B0604020202020204" pitchFamily="34" charset="0"/>
              </a:rPr>
              <a:t>Solar energy </a:t>
            </a:r>
          </a:p>
          <a:p>
            <a:pPr marL="514350" indent="-514350">
              <a:buFont typeface="+mj-lt"/>
              <a:buAutoNum type="arabicPeriod"/>
            </a:pPr>
            <a:r>
              <a:rPr lang="en-US" altLang="en-US" dirty="0">
                <a:latin typeface="Arial" panose="020B0604020202020204" pitchFamily="34" charset="0"/>
                <a:cs typeface="Arial" panose="020B0604020202020204" pitchFamily="34" charset="0"/>
              </a:rPr>
              <a:t>Geothermal energy </a:t>
            </a:r>
          </a:p>
          <a:p>
            <a:pPr marL="514350" indent="-514350">
              <a:buFont typeface="+mj-lt"/>
              <a:buAutoNum type="arabicPeriod"/>
            </a:pPr>
            <a:r>
              <a:rPr lang="en-US" altLang="en-US" dirty="0">
                <a:latin typeface="Arial" panose="020B0604020202020204" pitchFamily="34" charset="0"/>
                <a:cs typeface="Arial" panose="020B0604020202020204" pitchFamily="34" charset="0"/>
              </a:rPr>
              <a:t>Hydroelectric energy </a:t>
            </a:r>
          </a:p>
          <a:p>
            <a:pPr marL="514350" indent="-514350">
              <a:buFont typeface="+mj-lt"/>
              <a:buAutoNum type="arabicPeriod"/>
            </a:pPr>
            <a:r>
              <a:rPr lang="en-US" altLang="en-US" dirty="0">
                <a:latin typeface="Arial" panose="020B0604020202020204" pitchFamily="34" charset="0"/>
                <a:cs typeface="Arial" panose="020B0604020202020204" pitchFamily="34" charset="0"/>
              </a:rPr>
              <a:t>Wind energy</a:t>
            </a:r>
          </a:p>
          <a:p>
            <a:pPr marL="514350" indent="-514350">
              <a:buFont typeface="+mj-lt"/>
              <a:buAutoNum type="arabicPeriod"/>
            </a:pPr>
            <a:r>
              <a:rPr lang="en-US" altLang="en-US" dirty="0">
                <a:latin typeface="Arial" panose="020B0604020202020204" pitchFamily="34" charset="0"/>
                <a:cs typeface="Arial" panose="020B0604020202020204" pitchFamily="34" charset="0"/>
              </a:rPr>
              <a:t>Nuclear energy</a:t>
            </a:r>
          </a:p>
          <a:p>
            <a:pPr marL="514350" indent="-514350">
              <a:buFont typeface="+mj-lt"/>
              <a:buAutoNum type="arabicPeriod"/>
            </a:pPr>
            <a:r>
              <a:rPr lang="en-US" altLang="en-US" dirty="0">
                <a:latin typeface="Arial" panose="020B0604020202020204" pitchFamily="34" charset="0"/>
                <a:cs typeface="Arial" panose="020B0604020202020204" pitchFamily="34" charset="0"/>
              </a:rPr>
              <a:t>Chemical energy  </a:t>
            </a:r>
          </a:p>
          <a:p>
            <a:pPr marL="0" indent="0">
              <a:buNone/>
            </a:pPr>
            <a:endParaRPr lang="en-US" altLang="en-US" dirty="0">
              <a:latin typeface="Arial Black" panose="020B0A04020102020204" pitchFamily="34" charset="0"/>
            </a:endParaRPr>
          </a:p>
          <a:p>
            <a:pPr marL="0" indent="0">
              <a:buNone/>
            </a:pPr>
            <a:endParaRPr lang="en-US" altLang="en-US" sz="1800" i="1" dirty="0">
              <a:latin typeface="Arial Black" panose="020B0A040201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43C5F984-E031-44A7-B661-2F4CBFD0F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5368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7C73-7D5D-4622-8E07-AF54F1D2E29E}"/>
              </a:ext>
            </a:extLst>
          </p:cNvPr>
          <p:cNvSpPr>
            <a:spLocks noGrp="1"/>
          </p:cNvSpPr>
          <p:nvPr>
            <p:ph type="title"/>
          </p:nvPr>
        </p:nvSpPr>
        <p:spPr>
          <a:xfrm>
            <a:off x="5067300" y="365125"/>
            <a:ext cx="6781800" cy="1325563"/>
          </a:xfrm>
        </p:spPr>
        <p:txBody>
          <a:bodyPr/>
          <a:lstStyle/>
          <a:p>
            <a:r>
              <a:rPr lang="en-US" dirty="0">
                <a:latin typeface="Arial Black" panose="020B0A04020102020204" pitchFamily="34" charset="0"/>
                <a:cs typeface="Arial" panose="020B0604020202020204" pitchFamily="34" charset="0"/>
              </a:rPr>
              <a:t>Solar energy </a:t>
            </a:r>
            <a:endParaRPr lang="en-US" dirty="0">
              <a:latin typeface="Arial Black" panose="020B0A04020102020204" pitchFamily="34" charset="0"/>
            </a:endParaRPr>
          </a:p>
        </p:txBody>
      </p:sp>
      <p:sp>
        <p:nvSpPr>
          <p:cNvPr id="7" name="Content Placeholder 6">
            <a:extLst>
              <a:ext uri="{FF2B5EF4-FFF2-40B4-BE49-F238E27FC236}">
                <a16:creationId xmlns:a16="http://schemas.microsoft.com/office/drawing/2014/main" id="{0C528F8F-3796-407B-8ED1-2B2A84A09664}"/>
              </a:ext>
            </a:extLst>
          </p:cNvPr>
          <p:cNvSpPr>
            <a:spLocks noGrp="1"/>
          </p:cNvSpPr>
          <p:nvPr>
            <p:ph idx="1"/>
          </p:nvPr>
        </p:nvSpPr>
        <p:spPr>
          <a:xfrm>
            <a:off x="5067300" y="1825625"/>
            <a:ext cx="6781800" cy="4351338"/>
          </a:xfrm>
        </p:spPr>
        <p:txBody>
          <a:bodyPr>
            <a:normAutofit/>
          </a:bodyPr>
          <a:lstStyle/>
          <a:p>
            <a:r>
              <a:rPr lang="en-US" dirty="0">
                <a:latin typeface="Arial" panose="020B0604020202020204" pitchFamily="34" charset="0"/>
                <a:cs typeface="Arial" panose="020B0604020202020204" pitchFamily="34" charset="0"/>
              </a:rPr>
              <a:t>The solar panels are used to make use of energy from the sun as they capture heat .</a:t>
            </a:r>
          </a:p>
          <a:p>
            <a:r>
              <a:rPr lang="en-US" dirty="0">
                <a:latin typeface="Arial" panose="020B0604020202020204" pitchFamily="34" charset="0"/>
                <a:cs typeface="Arial" panose="020B0604020202020204" pitchFamily="34" charset="0"/>
              </a:rPr>
              <a:t>This heat is used to heat water which can be later used for domestic purposes in the house  .</a:t>
            </a:r>
            <a:r>
              <a:rPr lang="en-US" b="1" i="1" dirty="0">
                <a:latin typeface="Arial" panose="020B0604020202020204" pitchFamily="34" charset="0"/>
                <a:cs typeface="Arial" panose="020B0604020202020204" pitchFamily="34" charset="0"/>
              </a:rPr>
              <a:t> </a:t>
            </a:r>
          </a:p>
          <a:p>
            <a:pPr marL="0" indent="0">
              <a:buNone/>
            </a:pPr>
            <a:endParaRPr lang="en-US" sz="1900" dirty="0">
              <a:latin typeface="Arial" panose="020B0604020202020204" pitchFamily="34" charset="0"/>
              <a:cs typeface="Arial" panose="020B0604020202020204" pitchFamily="34" charset="0"/>
            </a:endParaRPr>
          </a:p>
          <a:p>
            <a:pPr marL="0" indent="0">
              <a:buNone/>
            </a:pPr>
            <a:endParaRPr lang="en-US" sz="1900" dirty="0">
              <a:latin typeface="Arial" panose="020B0604020202020204" pitchFamily="34" charset="0"/>
              <a:cs typeface="Arial" panose="020B0604020202020204" pitchFamily="34" charset="0"/>
            </a:endParaRPr>
          </a:p>
          <a:p>
            <a:pPr marL="514350" indent="-514350">
              <a:buFont typeface="+mj-lt"/>
              <a:buAutoNum type="arabicPeriod"/>
            </a:pPr>
            <a:endParaRPr lang="en-US" b="1"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5859AC-8447-49B9-97D8-79277186F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72001" cy="6858000"/>
          </a:xfrm>
          <a:prstGeom prst="rect">
            <a:avLst/>
          </a:prstGeom>
        </p:spPr>
      </p:pic>
    </p:spTree>
    <p:extLst>
      <p:ext uri="{BB962C8B-B14F-4D97-AF65-F5344CB8AC3E}">
        <p14:creationId xmlns:p14="http://schemas.microsoft.com/office/powerpoint/2010/main" val="4139095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4E0C-B6AA-4850-9BE7-C7B4C9375AD6}"/>
              </a:ext>
            </a:extLst>
          </p:cNvPr>
          <p:cNvSpPr>
            <a:spLocks noGrp="1"/>
          </p:cNvSpPr>
          <p:nvPr>
            <p:ph type="title"/>
          </p:nvPr>
        </p:nvSpPr>
        <p:spPr>
          <a:xfrm>
            <a:off x="5067300" y="481547"/>
            <a:ext cx="6781800" cy="1325563"/>
          </a:xfrm>
        </p:spPr>
        <p:txBody>
          <a:bodyPr/>
          <a:lstStyle/>
          <a:p>
            <a:r>
              <a:rPr lang="en-US" dirty="0">
                <a:latin typeface="Arial Black" panose="020B0A04020102020204" pitchFamily="34" charset="0"/>
              </a:rPr>
              <a:t>Geothermal Energy </a:t>
            </a:r>
          </a:p>
        </p:txBody>
      </p:sp>
      <p:sp>
        <p:nvSpPr>
          <p:cNvPr id="3" name="Content Placeholder 2">
            <a:extLst>
              <a:ext uri="{FF2B5EF4-FFF2-40B4-BE49-F238E27FC236}">
                <a16:creationId xmlns:a16="http://schemas.microsoft.com/office/drawing/2014/main" id="{674BA167-1007-4D45-AFC4-F96EB2D81659}"/>
              </a:ext>
            </a:extLst>
          </p:cNvPr>
          <p:cNvSpPr>
            <a:spLocks noGrp="1"/>
          </p:cNvSpPr>
          <p:nvPr>
            <p:ph idx="1"/>
          </p:nvPr>
        </p:nvSpPr>
        <p:spPr>
          <a:xfrm>
            <a:off x="5067300" y="1825625"/>
            <a:ext cx="6781800" cy="4351338"/>
          </a:xfrm>
        </p:spPr>
        <p:txBody>
          <a:bodyPr>
            <a:normAutofit/>
          </a:bodyPr>
          <a:lstStyle/>
          <a:p>
            <a:r>
              <a:rPr lang="en-US" dirty="0">
                <a:latin typeface="Arial" panose="020B0604020202020204" pitchFamily="34" charset="0"/>
                <a:cs typeface="Arial" panose="020B0604020202020204" pitchFamily="34" charset="0"/>
              </a:rPr>
              <a:t> the earth buries under its surface areas of hot rocks .</a:t>
            </a:r>
          </a:p>
          <a:p>
            <a:r>
              <a:rPr lang="en-US" dirty="0">
                <a:latin typeface="Arial" panose="020B0604020202020204" pitchFamily="34" charset="0"/>
                <a:cs typeface="Arial" panose="020B0604020202020204" pitchFamily="34" charset="0"/>
              </a:rPr>
              <a:t>If cold water is pumped through pipes , the heat of the rocks is released to the water which is pumped again to drive the generators or to warm houses.</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altLang="en-US" i="1" dirty="0">
              <a:latin typeface="Arial Black" panose="020B0A04020102020204" pitchFamily="34" charset="0"/>
            </a:endParaRPr>
          </a:p>
          <a:p>
            <a:pPr marL="0" indent="0">
              <a:buNone/>
            </a:pPr>
            <a:endParaRPr lang="en-US" altLang="en-US" sz="1800" i="1" dirty="0">
              <a:latin typeface="Arial Black" panose="020B0A040201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265E92A-BB79-4465-A92B-19D3EDE49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36450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3786-3D7C-4A00-A65C-375F622CA3D9}"/>
              </a:ext>
            </a:extLst>
          </p:cNvPr>
          <p:cNvSpPr>
            <a:spLocks noGrp="1"/>
          </p:cNvSpPr>
          <p:nvPr>
            <p:ph type="title"/>
          </p:nvPr>
        </p:nvSpPr>
        <p:spPr>
          <a:xfrm>
            <a:off x="5067300" y="365125"/>
            <a:ext cx="6781800" cy="1325563"/>
          </a:xfrm>
        </p:spPr>
        <p:txBody>
          <a:bodyPr/>
          <a:lstStyle/>
          <a:p>
            <a:r>
              <a:rPr lang="en-US" dirty="0">
                <a:latin typeface="Arial Black" panose="020B0A04020102020204" pitchFamily="34" charset="0"/>
              </a:rPr>
              <a:t>Hydroelectric Energy</a:t>
            </a:r>
          </a:p>
        </p:txBody>
      </p:sp>
      <p:sp>
        <p:nvSpPr>
          <p:cNvPr id="3" name="Content Placeholder 2">
            <a:extLst>
              <a:ext uri="{FF2B5EF4-FFF2-40B4-BE49-F238E27FC236}">
                <a16:creationId xmlns:a16="http://schemas.microsoft.com/office/drawing/2014/main" id="{42C2AEC3-900D-426C-A3FA-3527E8A0CB98}"/>
              </a:ext>
            </a:extLst>
          </p:cNvPr>
          <p:cNvSpPr>
            <a:spLocks noGrp="1"/>
          </p:cNvSpPr>
          <p:nvPr>
            <p:ph idx="1"/>
          </p:nvPr>
        </p:nvSpPr>
        <p:spPr>
          <a:xfrm>
            <a:off x="5067300" y="1825625"/>
            <a:ext cx="6781800" cy="4351338"/>
          </a:xfrm>
        </p:spPr>
        <p:txBody>
          <a:bodyPr/>
          <a:lstStyle/>
          <a:p>
            <a:r>
              <a:rPr lang="en-US" dirty="0">
                <a:latin typeface="Arial" panose="020B0604020202020204" pitchFamily="34" charset="0"/>
                <a:cs typeface="Arial" panose="020B0604020202020204" pitchFamily="34" charset="0"/>
              </a:rPr>
              <a:t>Also known as energy from water </a:t>
            </a:r>
          </a:p>
          <a:p>
            <a:r>
              <a:rPr lang="en-US" dirty="0">
                <a:latin typeface="Arial" panose="020B0604020202020204" pitchFamily="34" charset="0"/>
                <a:cs typeface="Arial" panose="020B0604020202020204" pitchFamily="34" charset="0"/>
              </a:rPr>
              <a:t>Waterfalls, tidal energy and wave energy </a:t>
            </a:r>
          </a:p>
          <a:p>
            <a:r>
              <a:rPr lang="en-US" dirty="0">
                <a:latin typeface="Arial" panose="020B0604020202020204" pitchFamily="34" charset="0"/>
                <a:cs typeface="Arial" panose="020B0604020202020204" pitchFamily="34" charset="0"/>
              </a:rPr>
              <a:t>These movements of water can be used to turn turbines and drive generators .</a:t>
            </a:r>
          </a:p>
        </p:txBody>
      </p:sp>
      <p:pic>
        <p:nvPicPr>
          <p:cNvPr id="6" name="Picture 5">
            <a:extLst>
              <a:ext uri="{FF2B5EF4-FFF2-40B4-BE49-F238E27FC236}">
                <a16:creationId xmlns:a16="http://schemas.microsoft.com/office/drawing/2014/main" id="{56F87C3E-B2D7-4E0D-89DE-A33A4CE10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16992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E11-D520-4983-9776-9BA8C1E38B5A}"/>
              </a:ext>
            </a:extLst>
          </p:cNvPr>
          <p:cNvSpPr>
            <a:spLocks noGrp="1"/>
          </p:cNvSpPr>
          <p:nvPr>
            <p:ph type="title"/>
          </p:nvPr>
        </p:nvSpPr>
        <p:spPr>
          <a:xfrm>
            <a:off x="5067300" y="500062"/>
            <a:ext cx="7200901" cy="1325563"/>
          </a:xfrm>
        </p:spPr>
        <p:txBody>
          <a:bodyPr/>
          <a:lstStyle/>
          <a:p>
            <a:r>
              <a:rPr lang="en-US" dirty="0">
                <a:latin typeface="Arial Black" panose="020B0A04020102020204" pitchFamily="34" charset="0"/>
              </a:rPr>
              <a:t>Wind energy</a:t>
            </a:r>
          </a:p>
        </p:txBody>
      </p:sp>
      <p:sp>
        <p:nvSpPr>
          <p:cNvPr id="3" name="Content Placeholder 2">
            <a:extLst>
              <a:ext uri="{FF2B5EF4-FFF2-40B4-BE49-F238E27FC236}">
                <a16:creationId xmlns:a16="http://schemas.microsoft.com/office/drawing/2014/main" id="{1BCE94D3-2FCC-4184-811A-97129ED1BA33}"/>
              </a:ext>
            </a:extLst>
          </p:cNvPr>
          <p:cNvSpPr>
            <a:spLocks noGrp="1"/>
          </p:cNvSpPr>
          <p:nvPr>
            <p:ph idx="1"/>
          </p:nvPr>
        </p:nvSpPr>
        <p:spPr>
          <a:xfrm>
            <a:off x="5067301" y="1825625"/>
            <a:ext cx="7090687" cy="4351338"/>
          </a:xfrm>
        </p:spPr>
        <p:txBody>
          <a:bodyPr/>
          <a:lstStyle/>
          <a:p>
            <a:r>
              <a:rPr lang="en-US" dirty="0">
                <a:latin typeface="Arial" panose="020B0604020202020204" pitchFamily="34" charset="0"/>
                <a:cs typeface="Arial" panose="020B0604020202020204" pitchFamily="34" charset="0"/>
              </a:rPr>
              <a:t>The energy of moving air can be used in :</a:t>
            </a:r>
          </a:p>
          <a:p>
            <a:pPr marL="514350" indent="-514350">
              <a:buFont typeface="+mj-lt"/>
              <a:buAutoNum type="arabicPeriod"/>
            </a:pPr>
            <a:r>
              <a:rPr lang="en-US" dirty="0">
                <a:latin typeface="Arial" panose="020B0604020202020204" pitchFamily="34" charset="0"/>
                <a:cs typeface="Arial" panose="020B0604020202020204" pitchFamily="34" charset="0"/>
              </a:rPr>
              <a:t>Sailing ships </a:t>
            </a:r>
          </a:p>
          <a:p>
            <a:pPr marL="514350" indent="-514350">
              <a:buFont typeface="+mj-lt"/>
              <a:buAutoNum type="arabicPeriod"/>
            </a:pPr>
            <a:r>
              <a:rPr lang="en-US" dirty="0">
                <a:latin typeface="Arial" panose="020B0604020202020204" pitchFamily="34" charset="0"/>
                <a:cs typeface="Arial" panose="020B0604020202020204" pitchFamily="34" charset="0"/>
              </a:rPr>
              <a:t>Operating large windmills </a:t>
            </a:r>
          </a:p>
          <a:p>
            <a:r>
              <a:rPr lang="en-US" dirty="0">
                <a:latin typeface="Arial" panose="020B0604020202020204" pitchFamily="34" charset="0"/>
                <a:cs typeface="Arial" panose="020B0604020202020204" pitchFamily="34" charset="0"/>
              </a:rPr>
              <a:t>The operating large windmills turn turbines and generates electricity </a:t>
            </a:r>
          </a:p>
          <a:p>
            <a:pPr marL="0" indent="0">
              <a:buNone/>
            </a:pPr>
            <a:endParaRPr lang="en-US" b="1" i="1" dirty="0">
              <a:latin typeface="Arial" panose="020B0604020202020204" pitchFamily="34" charset="0"/>
              <a:cs typeface="Arial" panose="020B0604020202020204" pitchFamily="34" charset="0"/>
            </a:endParaRPr>
          </a:p>
          <a:p>
            <a:pPr marL="0" indent="0">
              <a:buNone/>
            </a:pPr>
            <a:endParaRPr lang="en-US" b="1" i="1" dirty="0">
              <a:latin typeface="Arial" panose="020B0604020202020204" pitchFamily="34" charset="0"/>
              <a:cs typeface="Arial" panose="020B0604020202020204" pitchFamily="34" charset="0"/>
            </a:endParaRPr>
          </a:p>
          <a:p>
            <a:pPr marL="0" indent="0">
              <a:buNone/>
            </a:pPr>
            <a:endParaRPr lang="en-US" b="1" i="1" dirty="0">
              <a:latin typeface="Arial" panose="020B0604020202020204" pitchFamily="34" charset="0"/>
              <a:cs typeface="Arial" panose="020B0604020202020204" pitchFamily="34" charset="0"/>
            </a:endParaRPr>
          </a:p>
          <a:p>
            <a:pPr marL="0" indent="0">
              <a:buNone/>
            </a:pPr>
            <a:endParaRPr lang="en-US" b="1" i="1" dirty="0">
              <a:latin typeface="Arial" panose="020B0604020202020204" pitchFamily="34" charset="0"/>
              <a:cs typeface="Arial" panose="020B0604020202020204" pitchFamily="34" charset="0"/>
            </a:endParaRPr>
          </a:p>
        </p:txBody>
      </p:sp>
      <p:pic>
        <p:nvPicPr>
          <p:cNvPr id="1026" name="Picture 2" descr="Windmill Photography">
            <a:extLst>
              <a:ext uri="{FF2B5EF4-FFF2-40B4-BE49-F238E27FC236}">
                <a16:creationId xmlns:a16="http://schemas.microsoft.com/office/drawing/2014/main" id="{F527A082-50FA-4A3C-8FA2-F84ACDA7A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19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73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6294-D53C-4794-B3DC-51D8623304B0}"/>
              </a:ext>
            </a:extLst>
          </p:cNvPr>
          <p:cNvSpPr>
            <a:spLocks noGrp="1"/>
          </p:cNvSpPr>
          <p:nvPr>
            <p:ph type="title"/>
          </p:nvPr>
        </p:nvSpPr>
        <p:spPr>
          <a:xfrm>
            <a:off x="5067300" y="365125"/>
            <a:ext cx="6726637" cy="1325563"/>
          </a:xfrm>
        </p:spPr>
        <p:txBody>
          <a:bodyPr/>
          <a:lstStyle/>
          <a:p>
            <a:r>
              <a:rPr lang="en-US" dirty="0">
                <a:latin typeface="Arial Black" panose="020B0A04020102020204" pitchFamily="34" charset="0"/>
              </a:rPr>
              <a:t>Nuclear Energy </a:t>
            </a:r>
          </a:p>
        </p:txBody>
      </p:sp>
      <p:sp>
        <p:nvSpPr>
          <p:cNvPr id="3" name="Content Placeholder 2">
            <a:extLst>
              <a:ext uri="{FF2B5EF4-FFF2-40B4-BE49-F238E27FC236}">
                <a16:creationId xmlns:a16="http://schemas.microsoft.com/office/drawing/2014/main" id="{7234EF00-E893-4700-89D7-5F869D44F2DD}"/>
              </a:ext>
            </a:extLst>
          </p:cNvPr>
          <p:cNvSpPr>
            <a:spLocks noGrp="1"/>
          </p:cNvSpPr>
          <p:nvPr>
            <p:ph idx="1"/>
          </p:nvPr>
        </p:nvSpPr>
        <p:spPr>
          <a:xfrm>
            <a:off x="5067300" y="1825625"/>
            <a:ext cx="6726638" cy="4351338"/>
          </a:xfrm>
        </p:spPr>
        <p:txBody>
          <a:bodyPr/>
          <a:lstStyle/>
          <a:p>
            <a:r>
              <a:rPr lang="en-US" dirty="0">
                <a:latin typeface="Arial" panose="020B0604020202020204" pitchFamily="34" charset="0"/>
                <a:cs typeface="Arial" panose="020B0604020202020204" pitchFamily="34" charset="0"/>
              </a:rPr>
              <a:t>Nuclear </a:t>
            </a:r>
            <a:r>
              <a:rPr lang="en-US" dirty="0" err="1">
                <a:latin typeface="Arial" panose="020B0604020202020204" pitchFamily="34" charset="0"/>
                <a:cs typeface="Arial" panose="020B0604020202020204" pitchFamily="34" charset="0"/>
              </a:rPr>
              <a:t>fussion</a:t>
            </a:r>
            <a:r>
              <a:rPr lang="en-US" dirty="0">
                <a:latin typeface="Arial" panose="020B0604020202020204" pitchFamily="34" charset="0"/>
                <a:cs typeface="Arial" panose="020B0604020202020204" pitchFamily="34" charset="0"/>
              </a:rPr>
              <a:t> takes place in an nuclear reactor and large amount of heat energy is released which is also used to heat water , turn turbines and drive generators </a:t>
            </a:r>
          </a:p>
        </p:txBody>
      </p:sp>
      <p:pic>
        <p:nvPicPr>
          <p:cNvPr id="7" name="Picture 6">
            <a:extLst>
              <a:ext uri="{FF2B5EF4-FFF2-40B4-BE49-F238E27FC236}">
                <a16:creationId xmlns:a16="http://schemas.microsoft.com/office/drawing/2014/main" id="{E2E4B048-93C0-4962-88B2-E685092C7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27163" cy="6858000"/>
          </a:xfrm>
          <a:prstGeom prst="rect">
            <a:avLst/>
          </a:prstGeom>
        </p:spPr>
      </p:pic>
    </p:spTree>
    <p:extLst>
      <p:ext uri="{BB962C8B-B14F-4D97-AF65-F5344CB8AC3E}">
        <p14:creationId xmlns:p14="http://schemas.microsoft.com/office/powerpoint/2010/main" val="1377550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45AD-B6BB-4DA1-812C-26CA74633CE0}"/>
              </a:ext>
            </a:extLst>
          </p:cNvPr>
          <p:cNvSpPr>
            <a:spLocks noGrp="1"/>
          </p:cNvSpPr>
          <p:nvPr>
            <p:ph type="title"/>
          </p:nvPr>
        </p:nvSpPr>
        <p:spPr>
          <a:xfrm>
            <a:off x="5067300" y="365125"/>
            <a:ext cx="6781800" cy="1325563"/>
          </a:xfrm>
        </p:spPr>
        <p:txBody>
          <a:bodyPr/>
          <a:lstStyle/>
          <a:p>
            <a:r>
              <a:rPr lang="en-US" dirty="0">
                <a:latin typeface="Arial Black" panose="020B0A04020102020204" pitchFamily="34" charset="0"/>
              </a:rPr>
              <a:t>Chemical Energy </a:t>
            </a:r>
          </a:p>
        </p:txBody>
      </p:sp>
      <p:sp>
        <p:nvSpPr>
          <p:cNvPr id="3" name="Content Placeholder 2">
            <a:extLst>
              <a:ext uri="{FF2B5EF4-FFF2-40B4-BE49-F238E27FC236}">
                <a16:creationId xmlns:a16="http://schemas.microsoft.com/office/drawing/2014/main" id="{039BFA23-713C-4C1D-9439-23BB09BE8E9B}"/>
              </a:ext>
            </a:extLst>
          </p:cNvPr>
          <p:cNvSpPr>
            <a:spLocks noGrp="1"/>
          </p:cNvSpPr>
          <p:nvPr>
            <p:ph idx="1"/>
          </p:nvPr>
        </p:nvSpPr>
        <p:spPr>
          <a:xfrm>
            <a:off x="5067300" y="1825625"/>
            <a:ext cx="6781800" cy="4351338"/>
          </a:xfrm>
        </p:spPr>
        <p:txBody>
          <a:bodyPr/>
          <a:lstStyle/>
          <a:p>
            <a:r>
              <a:rPr lang="en-US" dirty="0">
                <a:latin typeface="Arial" panose="020B0604020202020204" pitchFamily="34" charset="0"/>
                <a:cs typeface="Arial" panose="020B0604020202020204" pitchFamily="34" charset="0"/>
              </a:rPr>
              <a:t>The chemical energy is stored in fossil fuels (coal , oil and natural gas) is converted to heat energy when these fuels are burnt.</a:t>
            </a:r>
          </a:p>
          <a:p>
            <a:r>
              <a:rPr lang="en-US" dirty="0">
                <a:latin typeface="Arial" panose="020B0604020202020204" pitchFamily="34" charset="0"/>
                <a:cs typeface="Arial" panose="020B0604020202020204" pitchFamily="34" charset="0"/>
              </a:rPr>
              <a:t>Chemical energy is also stored in the food we eat .</a:t>
            </a:r>
          </a:p>
          <a:p>
            <a:pPr marL="0" indent="0">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E46FA06-0665-4AF5-B414-418039B5C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4813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34C1-E966-4D39-BA63-A022B522A3F1}"/>
              </a:ext>
            </a:extLst>
          </p:cNvPr>
          <p:cNvSpPr>
            <a:spLocks noGrp="1"/>
          </p:cNvSpPr>
          <p:nvPr>
            <p:ph type="title"/>
          </p:nvPr>
        </p:nvSpPr>
        <p:spPr>
          <a:xfrm>
            <a:off x="5067300" y="500062"/>
            <a:ext cx="6781800" cy="1325563"/>
          </a:xfrm>
        </p:spPr>
        <p:txBody>
          <a:bodyPr/>
          <a:lstStyle/>
          <a:p>
            <a:r>
              <a:rPr lang="en-US" dirty="0">
                <a:latin typeface="Arial Black" panose="020B0A04020102020204" pitchFamily="34" charset="0"/>
              </a:rPr>
              <a:t>Renewable &amp; Non-Renewable  </a:t>
            </a:r>
          </a:p>
        </p:txBody>
      </p:sp>
      <p:sp>
        <p:nvSpPr>
          <p:cNvPr id="7" name="Content Placeholder 2">
            <a:extLst>
              <a:ext uri="{FF2B5EF4-FFF2-40B4-BE49-F238E27FC236}">
                <a16:creationId xmlns:a16="http://schemas.microsoft.com/office/drawing/2014/main" id="{BD316C16-E2A7-44D9-9C57-EA8F91D9E190}"/>
              </a:ext>
            </a:extLst>
          </p:cNvPr>
          <p:cNvSpPr txBox="1">
            <a:spLocks/>
          </p:cNvSpPr>
          <p:nvPr/>
        </p:nvSpPr>
        <p:spPr>
          <a:xfrm>
            <a:off x="5067300" y="1825625"/>
            <a:ext cx="6781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Renewable sources of energy are sources that will not run out and are continuously replaced such as solar energy , wind energy , waver energy , tidal energy , hydroelectric energy and geothermal energy .</a:t>
            </a:r>
          </a:p>
          <a:p>
            <a:r>
              <a:rPr lang="en-US" dirty="0">
                <a:latin typeface="Arial" panose="020B0604020202020204" pitchFamily="34" charset="0"/>
                <a:cs typeface="Arial" panose="020B0604020202020204" pitchFamily="34" charset="0"/>
              </a:rPr>
              <a:t>The trouble is that many of them are unreliable because hey depend on the weather.</a:t>
            </a:r>
          </a:p>
        </p:txBody>
      </p:sp>
      <p:pic>
        <p:nvPicPr>
          <p:cNvPr id="6" name="Picture 2" descr="Windmill Photography">
            <a:extLst>
              <a:ext uri="{FF2B5EF4-FFF2-40B4-BE49-F238E27FC236}">
                <a16:creationId xmlns:a16="http://schemas.microsoft.com/office/drawing/2014/main" id="{9DD9DA40-8BE0-429B-8DB1-E29390F8C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1998" cy="34289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lose-up Photo of Black Stones">
            <a:extLst>
              <a:ext uri="{FF2B5EF4-FFF2-40B4-BE49-F238E27FC236}">
                <a16:creationId xmlns:a16="http://schemas.microsoft.com/office/drawing/2014/main" id="{B6F60FBE-7140-4448-A165-184075D7F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6938"/>
            <a:ext cx="4572000" cy="342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979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381</Words>
  <Application>Microsoft Office PowerPoint</Application>
  <PresentationFormat>Widescreen</PresentationFormat>
  <Paragraphs>51</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Black</vt:lpstr>
      <vt:lpstr>Calibri</vt:lpstr>
      <vt:lpstr>Calibri Light</vt:lpstr>
      <vt:lpstr>Office Theme</vt:lpstr>
      <vt:lpstr>Energy resources</vt:lpstr>
      <vt:lpstr>Energy resources </vt:lpstr>
      <vt:lpstr>Solar energy </vt:lpstr>
      <vt:lpstr>Geothermal Energy </vt:lpstr>
      <vt:lpstr>Hydroelectric Energy</vt:lpstr>
      <vt:lpstr>Wind energy</vt:lpstr>
      <vt:lpstr>Nuclear Energy </vt:lpstr>
      <vt:lpstr>Chemical Energy </vt:lpstr>
      <vt:lpstr>Renewable &amp; Non-Renewable  </vt:lpstr>
      <vt:lpstr>Advantages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Demerdo</dc:creator>
  <cp:lastModifiedBy>Michal Zavacky</cp:lastModifiedBy>
  <cp:revision>29</cp:revision>
  <dcterms:created xsi:type="dcterms:W3CDTF">2019-06-28T13:18:19Z</dcterms:created>
  <dcterms:modified xsi:type="dcterms:W3CDTF">2019-07-17T17:43:36Z</dcterms:modified>
</cp:coreProperties>
</file>