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111" d="100"/>
          <a:sy n="111" d="100"/>
        </p:scale>
        <p:origin x="51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78B5D05-B738-403D-A794-C8FA1DA03FEB}" type="datetimeFigureOut">
              <a:rPr lang="en-US" smtClean="0"/>
              <a:t>7/17/2019</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20426251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8B5D05-B738-403D-A794-C8FA1DA03FEB}"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54972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B5D05-B738-403D-A794-C8FA1DA03FEB}"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1146416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B5D05-B738-403D-A794-C8FA1DA03FEB}"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204671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B5D05-B738-403D-A794-C8FA1DA03FEB}"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1036668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B5D05-B738-403D-A794-C8FA1DA03FEB}"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1493962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B5D05-B738-403D-A794-C8FA1DA03FEB}"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3298419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8B5D05-B738-403D-A794-C8FA1DA03FEB}"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581C0-C7D1-4D2E-941A-0D7745FDAC85}"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92223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8B5D05-B738-403D-A794-C8FA1DA03FEB}"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341515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8B5D05-B738-403D-A794-C8FA1DA03FEB}"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39289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B5D05-B738-403D-A794-C8FA1DA03FEB}"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147302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8B5D05-B738-403D-A794-C8FA1DA03FEB}"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74524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8B5D05-B738-403D-A794-C8FA1DA03FEB}"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371630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8B5D05-B738-403D-A794-C8FA1DA03FEB}"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113579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78B5D05-B738-403D-A794-C8FA1DA03FEB}"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214760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8B5D05-B738-403D-A794-C8FA1DA03FEB}"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249445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8B5D05-B738-403D-A794-C8FA1DA03FEB}"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581C0-C7D1-4D2E-941A-0D7745FDAC85}" type="slidenum">
              <a:rPr lang="en-US" smtClean="0"/>
              <a:t>‹#›</a:t>
            </a:fld>
            <a:endParaRPr lang="en-US"/>
          </a:p>
        </p:txBody>
      </p:sp>
    </p:spTree>
    <p:extLst>
      <p:ext uri="{BB962C8B-B14F-4D97-AF65-F5344CB8AC3E}">
        <p14:creationId xmlns:p14="http://schemas.microsoft.com/office/powerpoint/2010/main" val="81450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8B5D05-B738-403D-A794-C8FA1DA03FEB}" type="datetimeFigureOut">
              <a:rPr lang="en-US" smtClean="0"/>
              <a:t>7/17/2019</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5581C0-C7D1-4D2E-941A-0D7745FDAC85}" type="slidenum">
              <a:rPr lang="en-US" smtClean="0"/>
              <a:t>‹#›</a:t>
            </a:fld>
            <a:endParaRPr lang="en-US"/>
          </a:p>
        </p:txBody>
      </p:sp>
    </p:spTree>
    <p:extLst>
      <p:ext uri="{BB962C8B-B14F-4D97-AF65-F5344CB8AC3E}">
        <p14:creationId xmlns:p14="http://schemas.microsoft.com/office/powerpoint/2010/main" val="30361863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32AB-16E2-4569-ADB0-C6935737710D}"/>
              </a:ext>
            </a:extLst>
          </p:cNvPr>
          <p:cNvSpPr>
            <a:spLocks noGrp="1"/>
          </p:cNvSpPr>
          <p:nvPr>
            <p:ph type="ctrTitle"/>
          </p:nvPr>
        </p:nvSpPr>
        <p:spPr>
          <a:xfrm>
            <a:off x="1524000" y="1441570"/>
            <a:ext cx="9144000" cy="2387600"/>
          </a:xfrm>
        </p:spPr>
        <p:txBody>
          <a:bodyPr/>
          <a:lstStyle/>
          <a:p>
            <a:r>
              <a:rPr lang="en-US" dirty="0">
                <a:latin typeface="Arial Black" panose="020B0A04020102020204" pitchFamily="34" charset="0"/>
              </a:rPr>
              <a:t>Pressure</a:t>
            </a:r>
          </a:p>
        </p:txBody>
      </p:sp>
    </p:spTree>
    <p:extLst>
      <p:ext uri="{BB962C8B-B14F-4D97-AF65-F5344CB8AC3E}">
        <p14:creationId xmlns:p14="http://schemas.microsoft.com/office/powerpoint/2010/main" val="416611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464C-3CD6-47DD-9A0D-ADC8CD48CA48}"/>
              </a:ext>
            </a:extLst>
          </p:cNvPr>
          <p:cNvSpPr>
            <a:spLocks noGrp="1"/>
          </p:cNvSpPr>
          <p:nvPr>
            <p:ph type="title"/>
          </p:nvPr>
        </p:nvSpPr>
        <p:spPr/>
        <p:txBody>
          <a:bodyPr/>
          <a:lstStyle/>
          <a:p>
            <a:pPr algn="ctr"/>
            <a:r>
              <a:rPr lang="en-US" dirty="0">
                <a:latin typeface="Arial Black" panose="020B0A04020102020204" pitchFamily="34" charset="0"/>
              </a:rPr>
              <a:t>U-tube manometers </a:t>
            </a:r>
          </a:p>
        </p:txBody>
      </p:sp>
      <p:sp>
        <p:nvSpPr>
          <p:cNvPr id="7" name="Content Placeholder 6">
            <a:extLst>
              <a:ext uri="{FF2B5EF4-FFF2-40B4-BE49-F238E27FC236}">
                <a16:creationId xmlns:a16="http://schemas.microsoft.com/office/drawing/2014/main" id="{1A308370-FA96-42A9-BDF4-B68DD395416B}"/>
              </a:ext>
            </a:extLst>
          </p:cNvPr>
          <p:cNvSpPr>
            <a:spLocks noGrp="1"/>
          </p:cNvSpPr>
          <p:nvPr>
            <p:ph idx="1"/>
          </p:nvPr>
        </p:nvSpPr>
        <p:spPr>
          <a:xfrm>
            <a:off x="612477" y="1341887"/>
            <a:ext cx="10131425" cy="3649133"/>
          </a:xfrm>
        </p:spPr>
        <p:txBody>
          <a:bodyPr/>
          <a:lstStyle/>
          <a:p>
            <a:r>
              <a:rPr lang="en-US" dirty="0"/>
              <a:t>Pressure of gas P=atmospheric pressure + pressure due to liquid column </a:t>
            </a:r>
            <a:r>
              <a:rPr lang="en-US" dirty="0" err="1"/>
              <a:t>pgh</a:t>
            </a:r>
            <a:r>
              <a:rPr lang="en-US" dirty="0"/>
              <a:t> .</a:t>
            </a:r>
          </a:p>
          <a:p>
            <a:r>
              <a:rPr lang="en-US" i="1" u="sng" dirty="0"/>
              <a:t>Note: </a:t>
            </a:r>
            <a:r>
              <a:rPr lang="en-US" dirty="0"/>
              <a:t>the total pressure at any two points </a:t>
            </a:r>
          </a:p>
          <a:p>
            <a:pPr marL="0" indent="0">
              <a:buNone/>
            </a:pPr>
            <a:r>
              <a:rPr lang="en-US" dirty="0"/>
              <a:t>at the same vertical level is the same </a:t>
            </a:r>
          </a:p>
        </p:txBody>
      </p:sp>
      <p:pic>
        <p:nvPicPr>
          <p:cNvPr id="5" name="Picture 4">
            <a:extLst>
              <a:ext uri="{FF2B5EF4-FFF2-40B4-BE49-F238E27FC236}">
                <a16:creationId xmlns:a16="http://schemas.microsoft.com/office/drawing/2014/main" id="{64125313-F489-480E-8305-781BA6B77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0702" y="3821481"/>
            <a:ext cx="2728821" cy="2312350"/>
          </a:xfrm>
          <a:prstGeom prst="rect">
            <a:avLst/>
          </a:prstGeom>
        </p:spPr>
      </p:pic>
    </p:spTree>
    <p:extLst>
      <p:ext uri="{BB962C8B-B14F-4D97-AF65-F5344CB8AC3E}">
        <p14:creationId xmlns:p14="http://schemas.microsoft.com/office/powerpoint/2010/main" val="18281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14A4-5613-4EA3-B1D3-D324922581DB}"/>
              </a:ext>
            </a:extLst>
          </p:cNvPr>
          <p:cNvSpPr>
            <a:spLocks noGrp="1"/>
          </p:cNvSpPr>
          <p:nvPr>
            <p:ph type="title"/>
          </p:nvPr>
        </p:nvSpPr>
        <p:spPr>
          <a:xfrm>
            <a:off x="1187334" y="2766218"/>
            <a:ext cx="10515600" cy="1325563"/>
          </a:xfrm>
        </p:spPr>
        <p:txBody>
          <a:bodyPr/>
          <a:lstStyle/>
          <a:p>
            <a:pPr algn="ctr"/>
            <a:r>
              <a:rPr lang="en-US" dirty="0">
                <a:latin typeface="Arial Black" panose="020B0A04020102020204" pitchFamily="34" charset="0"/>
              </a:rPr>
              <a:t>THANK YOU </a:t>
            </a:r>
          </a:p>
        </p:txBody>
      </p:sp>
    </p:spTree>
    <p:extLst>
      <p:ext uri="{BB962C8B-B14F-4D97-AF65-F5344CB8AC3E}">
        <p14:creationId xmlns:p14="http://schemas.microsoft.com/office/powerpoint/2010/main" val="118843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49B9-941C-4C68-9EEC-98474069102D}"/>
              </a:ext>
            </a:extLst>
          </p:cNvPr>
          <p:cNvSpPr>
            <a:spLocks noGrp="1"/>
          </p:cNvSpPr>
          <p:nvPr>
            <p:ph type="title"/>
          </p:nvPr>
        </p:nvSpPr>
        <p:spPr/>
        <p:txBody>
          <a:bodyPr/>
          <a:lstStyle/>
          <a:p>
            <a:pPr algn="ctr"/>
            <a:r>
              <a:rPr lang="en-US" dirty="0">
                <a:latin typeface="Arial Black" panose="020B0A04020102020204" pitchFamily="34" charset="0"/>
                <a:ea typeface="Adobe Fan Heiti Std B" panose="020B0700000000000000" pitchFamily="34" charset="-128"/>
                <a:cs typeface="Arial" panose="020B0604020202020204" pitchFamily="34" charset="0"/>
              </a:rPr>
              <a:t>Pressure in Solids</a:t>
            </a:r>
            <a:endParaRPr lang="en-US" dirty="0">
              <a:latin typeface="Arial Black" panose="020B0A04020102020204" pitchFamily="34" charset="0"/>
              <a:ea typeface="Adobe Fan Heiti Std B" panose="020B0700000000000000" pitchFamily="34" charset="-128"/>
            </a:endParaRPr>
          </a:p>
        </p:txBody>
      </p:sp>
      <p:sp>
        <p:nvSpPr>
          <p:cNvPr id="3" name="Content Placeholder 2">
            <a:extLst>
              <a:ext uri="{FF2B5EF4-FFF2-40B4-BE49-F238E27FC236}">
                <a16:creationId xmlns:a16="http://schemas.microsoft.com/office/drawing/2014/main" id="{F40FB8CE-DDE5-4FF4-8D21-12BD413606DD}"/>
              </a:ext>
            </a:extLst>
          </p:cNvPr>
          <p:cNvSpPr>
            <a:spLocks noGrp="1"/>
          </p:cNvSpPr>
          <p:nvPr>
            <p:ph idx="1"/>
          </p:nvPr>
        </p:nvSpPr>
        <p:spPr>
          <a:xfrm>
            <a:off x="838200" y="2055813"/>
            <a:ext cx="10515600" cy="4351338"/>
          </a:xfrm>
        </p:spPr>
        <p:txBody>
          <a:bodyPr>
            <a:normAutofit/>
          </a:bodyPr>
          <a:lstStyle/>
          <a:p>
            <a:r>
              <a:rPr lang="en-US" dirty="0">
                <a:latin typeface="Arial" panose="020B0604020202020204" pitchFamily="34" charset="0"/>
                <a:cs typeface="Arial" panose="020B0604020202020204" pitchFamily="34" charset="0"/>
              </a:rPr>
              <a:t>Pressure is the unit force per unit area.</a:t>
            </a:r>
          </a:p>
          <a:p>
            <a:r>
              <a:rPr lang="en-US" dirty="0">
                <a:latin typeface="Arial" panose="020B0604020202020204" pitchFamily="34" charset="0"/>
                <a:cs typeface="Arial" panose="020B0604020202020204" pitchFamily="34" charset="0"/>
              </a:rPr>
              <a:t>The unit of pressure is </a:t>
            </a:r>
            <a:r>
              <a:rPr lang="en-US" b="1" i="1" dirty="0">
                <a:latin typeface="Arial" panose="020B0604020202020204" pitchFamily="34" charset="0"/>
                <a:cs typeface="Arial" panose="020B0604020202020204" pitchFamily="34" charset="0"/>
              </a:rPr>
              <a:t>Pascal (P)</a:t>
            </a:r>
          </a:p>
          <a:p>
            <a:r>
              <a:rPr lang="en-US" dirty="0">
                <a:latin typeface="Arial" panose="020B0604020202020204" pitchFamily="34" charset="0"/>
                <a:cs typeface="Arial" panose="020B0604020202020204" pitchFamily="34" charset="0"/>
              </a:rPr>
              <a:t>Note: The greater the area over which a force acts the less is the pressure and vice versa.</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sz="2000" b="1" i="1" dirty="0">
                <a:latin typeface="Arial" panose="020B0604020202020204" pitchFamily="34" charset="0"/>
                <a:cs typeface="Arial" panose="020B0604020202020204" pitchFamily="34" charset="0"/>
              </a:rPr>
              <a:t>Rule: P=F/A  P=pressure , F=force &amp; A = area</a:t>
            </a:r>
          </a:p>
        </p:txBody>
      </p:sp>
    </p:spTree>
    <p:extLst>
      <p:ext uri="{BB962C8B-B14F-4D97-AF65-F5344CB8AC3E}">
        <p14:creationId xmlns:p14="http://schemas.microsoft.com/office/powerpoint/2010/main" val="5368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7C73-7D5D-4622-8E07-AF54F1D2E29E}"/>
              </a:ext>
            </a:extLst>
          </p:cNvPr>
          <p:cNvSpPr>
            <a:spLocks noGrp="1"/>
          </p:cNvSpPr>
          <p:nvPr>
            <p:ph type="title"/>
          </p:nvPr>
        </p:nvSpPr>
        <p:spPr/>
        <p:txBody>
          <a:bodyPr/>
          <a:lstStyle/>
          <a:p>
            <a:pPr algn="ctr"/>
            <a:r>
              <a:rPr lang="en-US" dirty="0">
                <a:latin typeface="Arial Black" panose="020B0A04020102020204" pitchFamily="34" charset="0"/>
                <a:cs typeface="Arial" panose="020B0604020202020204" pitchFamily="34" charset="0"/>
              </a:rPr>
              <a:t>Pressure in fluids</a:t>
            </a:r>
            <a:endParaRPr lang="en-US" dirty="0">
              <a:latin typeface="Arial Black" panose="020B0A04020102020204" pitchFamily="34" charset="0"/>
            </a:endParaRPr>
          </a:p>
        </p:txBody>
      </p:sp>
      <p:sp>
        <p:nvSpPr>
          <p:cNvPr id="7" name="Content Placeholder 6">
            <a:extLst>
              <a:ext uri="{FF2B5EF4-FFF2-40B4-BE49-F238E27FC236}">
                <a16:creationId xmlns:a16="http://schemas.microsoft.com/office/drawing/2014/main" id="{0C528F8F-3796-407B-8ED1-2B2A84A09664}"/>
              </a:ext>
            </a:extLst>
          </p:cNvPr>
          <p:cNvSpPr>
            <a:spLocks noGrp="1"/>
          </p:cNvSpPr>
          <p:nvPr>
            <p:ph idx="1"/>
          </p:nvPr>
        </p:nvSpPr>
        <p:spPr/>
        <p:txBody>
          <a:bodyPr>
            <a:normAutofit/>
          </a:bodyPr>
          <a:lstStyle/>
          <a:p>
            <a:r>
              <a:rPr lang="en-US" sz="1900" dirty="0">
                <a:latin typeface="Arial" panose="020B0604020202020204" pitchFamily="34" charset="0"/>
                <a:cs typeface="Arial" panose="020B0604020202020204" pitchFamily="34" charset="0"/>
              </a:rPr>
              <a:t>When an object is immersed in fluid (liquid or gas ) the fluid exerts a pressure on </a:t>
            </a:r>
            <a:r>
              <a:rPr lang="en-US" sz="1900" i="1" dirty="0">
                <a:latin typeface="Arial" panose="020B0604020202020204" pitchFamily="34" charset="0"/>
                <a:cs typeface="Arial" panose="020B0604020202020204" pitchFamily="34" charset="0"/>
              </a:rPr>
              <a:t>all sides of the object .</a:t>
            </a:r>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This pressure has several important features :</a:t>
            </a:r>
          </a:p>
          <a:p>
            <a:pPr marL="457200" indent="-457200">
              <a:buFont typeface="+mj-lt"/>
              <a:buAutoNum type="arabicPeriod"/>
            </a:pPr>
            <a:r>
              <a:rPr lang="en-US" sz="1900" dirty="0">
                <a:latin typeface="Arial" panose="020B0604020202020204" pitchFamily="34" charset="0"/>
                <a:cs typeface="Arial" panose="020B0604020202020204" pitchFamily="34" charset="0"/>
              </a:rPr>
              <a:t>Pressure in a liquid increases with depth </a:t>
            </a:r>
          </a:p>
          <a:p>
            <a:pPr marL="457200" indent="-457200">
              <a:buFont typeface="+mj-lt"/>
              <a:buAutoNum type="arabicPeriod"/>
            </a:pPr>
            <a:r>
              <a:rPr lang="en-US" sz="1900" dirty="0">
                <a:latin typeface="Arial" panose="020B0604020202020204" pitchFamily="34" charset="0"/>
                <a:cs typeface="Arial" panose="020B0604020202020204" pitchFamily="34" charset="0"/>
              </a:rPr>
              <a:t>Pressure at one depth acts equally in all directions </a:t>
            </a:r>
          </a:p>
          <a:p>
            <a:pPr marL="457200" indent="-457200">
              <a:buFont typeface="+mj-lt"/>
              <a:buAutoNum type="arabicPeriod"/>
            </a:pPr>
            <a:r>
              <a:rPr lang="en-US" sz="1900" dirty="0">
                <a:latin typeface="Arial" panose="020B0604020202020204" pitchFamily="34" charset="0"/>
                <a:cs typeface="Arial" panose="020B0604020202020204" pitchFamily="34" charset="0"/>
              </a:rPr>
              <a:t>Pressure doesn’t depend on the shape or the size of the container </a:t>
            </a:r>
          </a:p>
          <a:p>
            <a:pPr marL="457200" indent="-457200">
              <a:buFont typeface="+mj-lt"/>
              <a:buAutoNum type="arabicPeriod"/>
            </a:pPr>
            <a:r>
              <a:rPr lang="en-US" sz="1900" dirty="0">
                <a:latin typeface="Arial" panose="020B0604020202020204" pitchFamily="34" charset="0"/>
                <a:cs typeface="Arial" panose="020B0604020202020204" pitchFamily="34" charset="0"/>
              </a:rPr>
              <a:t>Pressure depends on the density of the liquid </a:t>
            </a:r>
          </a:p>
          <a:p>
            <a:pPr marL="0" indent="0">
              <a:buNone/>
            </a:pPr>
            <a:endParaRPr lang="en-US" sz="1900" dirty="0">
              <a:latin typeface="Arial" panose="020B0604020202020204" pitchFamily="34" charset="0"/>
              <a:cs typeface="Arial" panose="020B0604020202020204" pitchFamily="34" charset="0"/>
            </a:endParaRPr>
          </a:p>
          <a:p>
            <a:pPr marL="514350" indent="-514350">
              <a:buFont typeface="+mj-lt"/>
              <a:buAutoNum type="arabicPeriod"/>
            </a:pP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09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4E0C-B6AA-4850-9BE7-C7B4C9375AD6}"/>
              </a:ext>
            </a:extLst>
          </p:cNvPr>
          <p:cNvSpPr>
            <a:spLocks noGrp="1"/>
          </p:cNvSpPr>
          <p:nvPr>
            <p:ph type="title"/>
          </p:nvPr>
        </p:nvSpPr>
        <p:spPr>
          <a:xfrm>
            <a:off x="838200" y="481547"/>
            <a:ext cx="10515600" cy="1325563"/>
          </a:xfrm>
        </p:spPr>
        <p:txBody>
          <a:bodyPr>
            <a:normAutofit/>
          </a:bodyPr>
          <a:lstStyle/>
          <a:p>
            <a:pPr algn="ctr"/>
            <a:r>
              <a:rPr lang="en-US" sz="2800" dirty="0">
                <a:latin typeface="Arial Black" panose="020B0A04020102020204" pitchFamily="34" charset="0"/>
              </a:rPr>
              <a:t>Pressure in a liquid increases with depth </a:t>
            </a:r>
          </a:p>
        </p:txBody>
      </p:sp>
      <p:sp>
        <p:nvSpPr>
          <p:cNvPr id="3" name="Content Placeholder 2">
            <a:extLst>
              <a:ext uri="{FF2B5EF4-FFF2-40B4-BE49-F238E27FC236}">
                <a16:creationId xmlns:a16="http://schemas.microsoft.com/office/drawing/2014/main" id="{674BA167-1007-4D45-AFC4-F96EB2D81659}"/>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 Because the farther down you go the greater the weight of the liquid above.</a:t>
            </a:r>
          </a:p>
          <a:p>
            <a:r>
              <a:rPr lang="en-US" dirty="0">
                <a:latin typeface="Arial" panose="020B0604020202020204" pitchFamily="34" charset="0"/>
                <a:cs typeface="Arial" panose="020B0604020202020204" pitchFamily="34" charset="0"/>
              </a:rPr>
              <a:t>When dams are built to stop and store water , they are built thicker at the base than at the top to withstand higher pressure from the water at the bottom compared to the pressure exerted by the water on the surface .</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altLang="en-US" i="1" dirty="0">
              <a:latin typeface="Arial Black" panose="020B0A04020102020204" pitchFamily="34" charset="0"/>
            </a:endParaRPr>
          </a:p>
          <a:p>
            <a:pPr marL="0" indent="0">
              <a:buNone/>
            </a:pPr>
            <a:endParaRPr lang="en-US" altLang="en-US" sz="1800" i="1" dirty="0">
              <a:latin typeface="Arial Black" panose="020B0A040201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1FB1446-87B9-4793-8825-A45BD8990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1739" y="4226258"/>
            <a:ext cx="2942706" cy="1950705"/>
          </a:xfrm>
          <a:prstGeom prst="rect">
            <a:avLst/>
          </a:prstGeom>
        </p:spPr>
      </p:pic>
    </p:spTree>
    <p:extLst>
      <p:ext uri="{BB962C8B-B14F-4D97-AF65-F5344CB8AC3E}">
        <p14:creationId xmlns:p14="http://schemas.microsoft.com/office/powerpoint/2010/main" val="36450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3786-3D7C-4A00-A65C-375F622CA3D9}"/>
              </a:ext>
            </a:extLst>
          </p:cNvPr>
          <p:cNvSpPr>
            <a:spLocks noGrp="1"/>
          </p:cNvSpPr>
          <p:nvPr>
            <p:ph type="title"/>
          </p:nvPr>
        </p:nvSpPr>
        <p:spPr>
          <a:xfrm>
            <a:off x="1056409" y="485948"/>
            <a:ext cx="10515600" cy="1325563"/>
          </a:xfrm>
        </p:spPr>
        <p:txBody>
          <a:bodyPr>
            <a:normAutofit/>
          </a:bodyPr>
          <a:lstStyle/>
          <a:p>
            <a:pPr algn="ctr"/>
            <a:r>
              <a:rPr lang="en-US" sz="2800" dirty="0">
                <a:latin typeface="Arial Black" panose="020B0A04020102020204" pitchFamily="34" charset="0"/>
              </a:rPr>
              <a:t>Pressure at one depth acts equally </a:t>
            </a:r>
            <a:br>
              <a:rPr lang="en-US" sz="2800" dirty="0">
                <a:latin typeface="Arial Black" panose="020B0A04020102020204" pitchFamily="34" charset="0"/>
              </a:rPr>
            </a:br>
            <a:r>
              <a:rPr lang="en-US" sz="2800" dirty="0">
                <a:latin typeface="Arial Black" panose="020B0A04020102020204" pitchFamily="34" charset="0"/>
              </a:rPr>
              <a:t>in all directions </a:t>
            </a:r>
          </a:p>
        </p:txBody>
      </p:sp>
      <p:sp>
        <p:nvSpPr>
          <p:cNvPr id="3" name="Content Placeholder 2">
            <a:extLst>
              <a:ext uri="{FF2B5EF4-FFF2-40B4-BE49-F238E27FC236}">
                <a16:creationId xmlns:a16="http://schemas.microsoft.com/office/drawing/2014/main" id="{42C2AEC3-900D-426C-A3FA-3527E8A0CB9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Picture a can water with holes all around in the same level .</a:t>
            </a:r>
          </a:p>
          <a:p>
            <a:r>
              <a:rPr lang="en-US" dirty="0">
                <a:latin typeface="Arial" panose="020B0604020202020204" pitchFamily="34" charset="0"/>
                <a:cs typeface="Arial" panose="020B0604020202020204" pitchFamily="34" charset="0"/>
              </a:rPr>
              <a:t>Water comes out equally fast arid spurts equally far from the each hole .</a:t>
            </a:r>
          </a:p>
          <a:p>
            <a:r>
              <a:rPr lang="en-US" dirty="0">
                <a:latin typeface="Arial" panose="020B0604020202020204" pitchFamily="34" charset="0"/>
                <a:cs typeface="Arial" panose="020B0604020202020204" pitchFamily="34" charset="0"/>
              </a:rPr>
              <a:t>The pressure exerted by the water at a certain depth is equal in all directions </a:t>
            </a:r>
          </a:p>
        </p:txBody>
      </p:sp>
    </p:spTree>
    <p:extLst>
      <p:ext uri="{BB962C8B-B14F-4D97-AF65-F5344CB8AC3E}">
        <p14:creationId xmlns:p14="http://schemas.microsoft.com/office/powerpoint/2010/main" val="216992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4E11-D520-4983-9776-9BA8C1E38B5A}"/>
              </a:ext>
            </a:extLst>
          </p:cNvPr>
          <p:cNvSpPr>
            <a:spLocks noGrp="1"/>
          </p:cNvSpPr>
          <p:nvPr>
            <p:ph type="title"/>
          </p:nvPr>
        </p:nvSpPr>
        <p:spPr>
          <a:xfrm>
            <a:off x="1257301" y="500062"/>
            <a:ext cx="10515600" cy="1325563"/>
          </a:xfrm>
        </p:spPr>
        <p:txBody>
          <a:bodyPr>
            <a:normAutofit/>
          </a:bodyPr>
          <a:lstStyle/>
          <a:p>
            <a:pPr algn="ctr"/>
            <a:r>
              <a:rPr lang="en-US" sz="2800" dirty="0">
                <a:latin typeface="Arial Black" panose="020B0A04020102020204" pitchFamily="34" charset="0"/>
              </a:rPr>
              <a:t>Pressure doesn’t depend on size or shape </a:t>
            </a:r>
          </a:p>
        </p:txBody>
      </p:sp>
      <p:sp>
        <p:nvSpPr>
          <p:cNvPr id="3" name="Content Placeholder 2">
            <a:extLst>
              <a:ext uri="{FF2B5EF4-FFF2-40B4-BE49-F238E27FC236}">
                <a16:creationId xmlns:a16="http://schemas.microsoft.com/office/drawing/2014/main" id="{1BCE94D3-2FCC-4184-811A-97129ED1BA33}"/>
              </a:ext>
            </a:extLst>
          </p:cNvPr>
          <p:cNvSpPr>
            <a:spLocks noGrp="1"/>
          </p:cNvSpPr>
          <p:nvPr>
            <p:ph idx="1"/>
          </p:nvPr>
        </p:nvSpPr>
        <p:spPr/>
        <p:txBody>
          <a:bodyPr/>
          <a:lstStyle/>
          <a:p>
            <a:r>
              <a:rPr lang="en-US" b="1" i="1" dirty="0">
                <a:latin typeface="Arial" panose="020B0604020202020204" pitchFamily="34" charset="0"/>
                <a:cs typeface="Arial" panose="020B0604020202020204" pitchFamily="34" charset="0"/>
              </a:rPr>
              <a:t>In strange looking container  (container of four different shaped tubes connected together )</a:t>
            </a:r>
          </a:p>
          <a:p>
            <a:r>
              <a:rPr lang="en-US" dirty="0">
                <a:latin typeface="Arial" panose="020B0604020202020204" pitchFamily="34" charset="0"/>
                <a:cs typeface="Arial" panose="020B0604020202020204" pitchFamily="34" charset="0"/>
              </a:rPr>
              <a:t>Presser at the bottom of all container is the same despite the different container shapes and widths .</a:t>
            </a:r>
          </a:p>
          <a:p>
            <a:pPr marL="0" indent="0">
              <a:buNone/>
            </a:pPr>
            <a:endParaRPr lang="en-US" b="1" i="1" dirty="0">
              <a:latin typeface="Arial" panose="020B0604020202020204" pitchFamily="34" charset="0"/>
              <a:cs typeface="Arial" panose="020B0604020202020204" pitchFamily="34" charset="0"/>
            </a:endParaRPr>
          </a:p>
          <a:p>
            <a:pPr marL="0" indent="0">
              <a:buNone/>
            </a:pPr>
            <a:endParaRPr lang="en-US" b="1" i="1" dirty="0">
              <a:latin typeface="Arial" panose="020B0604020202020204" pitchFamily="34" charset="0"/>
              <a:cs typeface="Arial" panose="020B0604020202020204" pitchFamily="34" charset="0"/>
            </a:endParaRPr>
          </a:p>
          <a:p>
            <a:pPr marL="0" indent="0">
              <a:buNone/>
            </a:pP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73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6294-D53C-4794-B3DC-51D8623304B0}"/>
              </a:ext>
            </a:extLst>
          </p:cNvPr>
          <p:cNvSpPr>
            <a:spLocks noGrp="1"/>
          </p:cNvSpPr>
          <p:nvPr>
            <p:ph type="title"/>
          </p:nvPr>
        </p:nvSpPr>
        <p:spPr/>
        <p:txBody>
          <a:bodyPr/>
          <a:lstStyle/>
          <a:p>
            <a:pPr algn="ctr"/>
            <a:r>
              <a:rPr lang="en-US" sz="2800" dirty="0">
                <a:latin typeface="Arial Black" panose="020B0A04020102020204" pitchFamily="34" charset="0"/>
              </a:rPr>
              <a:t>Pressure depending on density</a:t>
            </a:r>
            <a:r>
              <a:rPr lang="en-US" dirty="0">
                <a:latin typeface="Arial Black" panose="020B0A04020102020204" pitchFamily="34" charset="0"/>
              </a:rPr>
              <a:t> </a:t>
            </a:r>
          </a:p>
        </p:txBody>
      </p:sp>
      <p:sp>
        <p:nvSpPr>
          <p:cNvPr id="3" name="Content Placeholder 2">
            <a:extLst>
              <a:ext uri="{FF2B5EF4-FFF2-40B4-BE49-F238E27FC236}">
                <a16:creationId xmlns:a16="http://schemas.microsoft.com/office/drawing/2014/main" id="{7234EF00-E893-4700-89D7-5F869D44F2DD}"/>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denser the liquid the greater the pressure at any given depth .If the fluid density and gravitational field strength are constant , the excess pressure is easily calculated using this formula :</a:t>
            </a:r>
            <a:r>
              <a:rPr lang="en-US" sz="2000" i="1" dirty="0">
                <a:latin typeface="Arial" panose="020B0604020202020204" pitchFamily="34" charset="0"/>
                <a:cs typeface="Arial" panose="020B0604020202020204" pitchFamily="34" charset="0"/>
              </a:rPr>
              <a:t> P=</a:t>
            </a:r>
            <a:r>
              <a:rPr lang="en-US" sz="2000" i="1" dirty="0" err="1">
                <a:latin typeface="Arial" panose="020B0604020202020204" pitchFamily="34" charset="0"/>
                <a:cs typeface="Arial" panose="020B0604020202020204" pitchFamily="34" charset="0"/>
              </a:rPr>
              <a:t>pgh</a:t>
            </a:r>
            <a:endParaRPr lang="en-US" sz="2000"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 p= is the density of the liquid , the greater the density the greater pressure </a:t>
            </a:r>
          </a:p>
          <a:p>
            <a:r>
              <a:rPr lang="en-US" i="1" dirty="0">
                <a:latin typeface="Arial" panose="020B0604020202020204" pitchFamily="34" charset="0"/>
                <a:cs typeface="Arial" panose="020B0604020202020204" pitchFamily="34" charset="0"/>
              </a:rPr>
              <a:t>g= gravitational field strength</a:t>
            </a:r>
          </a:p>
          <a:p>
            <a:r>
              <a:rPr lang="en-US" i="1" dirty="0">
                <a:latin typeface="Arial" panose="020B0604020202020204" pitchFamily="34" charset="0"/>
                <a:cs typeface="Arial" panose="020B0604020202020204" pitchFamily="34" charset="0"/>
              </a:rPr>
              <a:t>h=the depth beneath the surface of the liquid . The greater the depth the greater the pressure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55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45AD-B6BB-4DA1-812C-26CA74633CE0}"/>
              </a:ext>
            </a:extLst>
          </p:cNvPr>
          <p:cNvSpPr>
            <a:spLocks noGrp="1"/>
          </p:cNvSpPr>
          <p:nvPr>
            <p:ph type="title"/>
          </p:nvPr>
        </p:nvSpPr>
        <p:spPr/>
        <p:txBody>
          <a:bodyPr>
            <a:normAutofit/>
          </a:bodyPr>
          <a:lstStyle/>
          <a:p>
            <a:pPr algn="ctr"/>
            <a:r>
              <a:rPr lang="en-US" sz="2800" dirty="0">
                <a:latin typeface="Arial Black" panose="020B0A04020102020204" pitchFamily="34" charset="0"/>
              </a:rPr>
              <a:t>Pressure depending on density </a:t>
            </a:r>
          </a:p>
        </p:txBody>
      </p:sp>
      <p:sp>
        <p:nvSpPr>
          <p:cNvPr id="3" name="Content Placeholder 2">
            <a:extLst>
              <a:ext uri="{FF2B5EF4-FFF2-40B4-BE49-F238E27FC236}">
                <a16:creationId xmlns:a16="http://schemas.microsoft.com/office/drawing/2014/main" id="{039BFA23-713C-4C1D-9439-23BB09BE8E9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This is described as excess pressure because it adds to any pressure acting on  the surface of the fluid.</a:t>
            </a:r>
          </a:p>
          <a:p>
            <a:r>
              <a:rPr lang="en-US" dirty="0">
                <a:latin typeface="Arial" panose="020B0604020202020204" pitchFamily="34" charset="0"/>
                <a:cs typeface="Arial" panose="020B0604020202020204" pitchFamily="34" charset="0"/>
              </a:rPr>
              <a:t>For example : the total pressure at the bottom of swimming pool is the pressure of the water plus the atmospheric above it .</a:t>
            </a:r>
          </a:p>
        </p:txBody>
      </p:sp>
    </p:spTree>
    <p:extLst>
      <p:ext uri="{BB962C8B-B14F-4D97-AF65-F5344CB8AC3E}">
        <p14:creationId xmlns:p14="http://schemas.microsoft.com/office/powerpoint/2010/main" val="24813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34C1-E966-4D39-BA63-A022B522A3F1}"/>
              </a:ext>
            </a:extLst>
          </p:cNvPr>
          <p:cNvSpPr>
            <a:spLocks noGrp="1"/>
          </p:cNvSpPr>
          <p:nvPr>
            <p:ph type="title"/>
          </p:nvPr>
        </p:nvSpPr>
        <p:spPr>
          <a:xfrm>
            <a:off x="838200" y="500062"/>
            <a:ext cx="10515600" cy="1325563"/>
          </a:xfrm>
        </p:spPr>
        <p:txBody>
          <a:bodyPr/>
          <a:lstStyle/>
          <a:p>
            <a:pPr algn="ctr"/>
            <a:r>
              <a:rPr lang="en-US" dirty="0">
                <a:latin typeface="Arial Black" panose="020B0A04020102020204" pitchFamily="34" charset="0"/>
              </a:rPr>
              <a:t>U-tube manometers </a:t>
            </a:r>
          </a:p>
        </p:txBody>
      </p:sp>
      <p:sp>
        <p:nvSpPr>
          <p:cNvPr id="7" name="Content Placeholder 2">
            <a:extLst>
              <a:ext uri="{FF2B5EF4-FFF2-40B4-BE49-F238E27FC236}">
                <a16:creationId xmlns:a16="http://schemas.microsoft.com/office/drawing/2014/main" id="{BD316C16-E2A7-44D9-9C57-EA8F91D9E19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The excess pressure resulting from a column of liquid used to measure pressure differences .</a:t>
            </a:r>
          </a:p>
          <a:p>
            <a:r>
              <a:rPr lang="en-US" dirty="0">
                <a:latin typeface="Arial" panose="020B0604020202020204" pitchFamily="34" charset="0"/>
                <a:cs typeface="Arial" panose="020B0604020202020204" pitchFamily="34" charset="0"/>
              </a:rPr>
              <a:t>A manometer can be used to measure pressure difference </a:t>
            </a:r>
          </a:p>
          <a:p>
            <a:r>
              <a:rPr lang="en-US" dirty="0">
                <a:latin typeface="Arial" panose="020B0604020202020204" pitchFamily="34" charset="0"/>
                <a:cs typeface="Arial" panose="020B0604020202020204" pitchFamily="34" charset="0"/>
              </a:rPr>
              <a:t>It consists of a U-tube of fluid that is displaced when the pressures at each end of the tube are different .</a:t>
            </a:r>
          </a:p>
          <a:p>
            <a:r>
              <a:rPr lang="en-US" dirty="0">
                <a:latin typeface="Arial" panose="020B0604020202020204" pitchFamily="34" charset="0"/>
                <a:cs typeface="Arial" panose="020B0604020202020204" pitchFamily="34" charset="0"/>
              </a:rPr>
              <a:t>The pressure difference is measured by the difference in height between the two columns.</a:t>
            </a:r>
          </a:p>
        </p:txBody>
      </p:sp>
    </p:spTree>
    <p:extLst>
      <p:ext uri="{BB962C8B-B14F-4D97-AF65-F5344CB8AC3E}">
        <p14:creationId xmlns:p14="http://schemas.microsoft.com/office/powerpoint/2010/main" val="602979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727</TotalTime>
  <Words>513</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Celestial</vt:lpstr>
      <vt:lpstr>Pressure</vt:lpstr>
      <vt:lpstr>Pressure in Solids</vt:lpstr>
      <vt:lpstr>Pressure in fluids</vt:lpstr>
      <vt:lpstr>Pressure in a liquid increases with depth </vt:lpstr>
      <vt:lpstr>Pressure at one depth acts equally  in all directions </vt:lpstr>
      <vt:lpstr>Pressure doesn’t depend on size or shape </vt:lpstr>
      <vt:lpstr>Pressure depending on density </vt:lpstr>
      <vt:lpstr>Pressure depending on density </vt:lpstr>
      <vt:lpstr>U-tube manometers </vt:lpstr>
      <vt:lpstr>U-tube manometers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Demerdo</dc:creator>
  <cp:lastModifiedBy>Demerdo</cp:lastModifiedBy>
  <cp:revision>34</cp:revision>
  <dcterms:created xsi:type="dcterms:W3CDTF">2019-06-28T13:18:19Z</dcterms:created>
  <dcterms:modified xsi:type="dcterms:W3CDTF">2019-07-17T14:11:32Z</dcterms:modified>
</cp:coreProperties>
</file>