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5" r:id="rId3"/>
    <p:sldId id="264" r:id="rId4"/>
    <p:sldId id="268" r:id="rId5"/>
    <p:sldId id="267" r:id="rId6"/>
    <p:sldId id="286" r:id="rId7"/>
    <p:sldId id="287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6D5"/>
    <a:srgbClr val="93A9C3"/>
    <a:srgbClr val="C93656"/>
    <a:srgbClr val="54C5B8"/>
    <a:srgbClr val="A24536"/>
    <a:srgbClr val="26978A"/>
    <a:srgbClr val="355E71"/>
    <a:srgbClr val="C26E32"/>
    <a:srgbClr val="CF7263"/>
    <a:srgbClr val="F09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AB59A-9260-4549-BC63-19BC8353720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0A6BF-9C0F-4B75-B649-308EE76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2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3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2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2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B800-DB70-4784-A0C9-95F616570C9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842000" y="2597150"/>
            <a:ext cx="4673600" cy="698500"/>
          </a:xfrm>
          <a:prstGeom prst="parallelogram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42000" y="3543300"/>
            <a:ext cx="5165726" cy="800100"/>
          </a:xfrm>
          <a:prstGeom prst="roundRect">
            <a:avLst>
              <a:gd name="adj" fmla="val 2777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“My </a:t>
            </a:r>
            <a:r>
              <a:rPr lang="en-GB" sz="2400" dirty="0"/>
              <a:t>professional life has nothing to do with my personal life and vice </a:t>
            </a:r>
            <a:r>
              <a:rPr lang="en-GB" sz="2400" dirty="0" smtClean="0"/>
              <a:t>versa.”</a:t>
            </a:r>
            <a:endParaRPr lang="en-GB" sz="24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651266"/>
            <a:ext cx="2895602" cy="5288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3175" y="2597150"/>
            <a:ext cx="6216650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9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0593" y="2477373"/>
            <a:ext cx="4109308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END WITH A THANK YOU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0800000">
            <a:off x="2993621" y="389745"/>
            <a:ext cx="1973943" cy="1613347"/>
          </a:xfrm>
          <a:prstGeom prst="triangle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Isosceles Triangle 40"/>
          <p:cNvSpPr/>
          <p:nvPr/>
        </p:nvSpPr>
        <p:spPr>
          <a:xfrm rot="10800000">
            <a:off x="2154488" y="4687175"/>
            <a:ext cx="1973943" cy="1613347"/>
          </a:xfrm>
          <a:prstGeom prst="triangle">
            <a:avLst/>
          </a:prstGeom>
          <a:solidFill>
            <a:srgbClr val="54C5B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9134928" y="864026"/>
            <a:ext cx="1973943" cy="1613347"/>
          </a:xfrm>
          <a:prstGeom prst="triangle">
            <a:avLst/>
          </a:prstGeom>
          <a:solidFill>
            <a:srgbClr val="C9365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399746" y="3089788"/>
            <a:ext cx="9601200" cy="6208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380"/>
              </a:spcBef>
            </a:pPr>
            <a:r>
              <a:rPr lang="en-GB" sz="2400" dirty="0" smtClean="0">
                <a:latin typeface="Century Gothic" panose="020B0502020202020204" pitchFamily="34" charset="0"/>
              </a:rPr>
              <a:t>I APPRECIATE YOUR CONSIDERATION / GUIDANCE / HELP / TIME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01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677021" y="566705"/>
            <a:ext cx="3280573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 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641" y="1074782"/>
            <a:ext cx="10771759" cy="1526059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just">
              <a:spcBef>
                <a:spcPts val="380"/>
              </a:spcBef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	For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some, being professional might mean dressing smartly at work, or doing a good job. For others, being professional means having advanced degrees or other certifications, framed and hung on the office wall.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689721" y="1199515"/>
            <a:ext cx="45719" cy="1383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0"/>
            <a:ext cx="1219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409" y="454782"/>
            <a:ext cx="4794706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PROFESSIONAL STANDARDS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7331610" y="665096"/>
            <a:ext cx="1973943" cy="1613347"/>
          </a:xfrm>
          <a:prstGeom prst="triangle">
            <a:avLst/>
          </a:prstGeom>
          <a:solidFill>
            <a:srgbClr val="54C5B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10820573" y="1922262"/>
            <a:ext cx="871580" cy="712362"/>
          </a:xfrm>
          <a:prstGeom prst="triangle">
            <a:avLst/>
          </a:prstGeom>
          <a:solidFill>
            <a:srgbClr val="54C5B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10" y="2019368"/>
            <a:ext cx="4496732" cy="2674618"/>
          </a:xfrm>
          <a:prstGeom prst="ellipse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1409" y="1062699"/>
            <a:ext cx="669641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Confidentiality – keeps all sensitive information private and away from those who shouldn’t have access to it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Accountability – takes responsibility for their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actions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Fiduciary duty – places the needs of clients before their own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Honesty – always being truthful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Integrity – being honest with strong moral principles Loyalty – remains committed to their profession </a:t>
            </a:r>
          </a:p>
        </p:txBody>
      </p:sp>
    </p:spTree>
    <p:extLst>
      <p:ext uri="{BB962C8B-B14F-4D97-AF65-F5344CB8AC3E}">
        <p14:creationId xmlns:p14="http://schemas.microsoft.com/office/powerpoint/2010/main" val="372495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387" y="357897"/>
            <a:ext cx="7331326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HOW CAN I BE A PROFESSIONAL AT WORK?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6040" y="3415421"/>
            <a:ext cx="7174144" cy="3754468"/>
            <a:chOff x="4899852" y="2152677"/>
            <a:chExt cx="7174144" cy="3754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250" y1="35510" x2="13333" y2="61943"/>
                          <a14:foregroundMark x1="35333" y1="29459" x2="34250" y2="40446"/>
                          <a14:foregroundMark x1="47167" y1="20382" x2="47333" y2="30573"/>
                          <a14:foregroundMark x1="46750" y1="35191" x2="46250" y2="28025"/>
                          <a14:foregroundMark x1="52167" y1="43790" x2="55417" y2="45223"/>
                          <a14:foregroundMark x1="48417" y1="82166" x2="49167" y2="83280"/>
                          <a14:foregroundMark x1="58083" y1="25000" x2="58083" y2="23885"/>
                          <a14:foregroundMark x1="76083" y1="41720" x2="77333" y2="42516"/>
                          <a14:foregroundMark x1="75250" y1="39650" x2="75250" y2="39013"/>
                          <a14:foregroundMark x1="71583" y1="44745" x2="71833" y2="43790"/>
                          <a14:foregroundMark x1="93417" y1="86146" x2="88417" y2="86146"/>
                          <a14:foregroundMark x1="78000" y1="86943" x2="62500" y2="86465"/>
                          <a14:foregroundMark x1="61833" y1="85987" x2="57833" y2="85987"/>
                          <a14:foregroundMark x1="55583" y1="85987" x2="51917" y2="85669"/>
                          <a14:foregroundMark x1="43667" y1="86306" x2="36917" y2="85987"/>
                          <a14:foregroundMark x1="28167" y1="86943" x2="19083" y2="85987"/>
                          <a14:foregroundMark x1="14833" y1="85669" x2="7333" y2="85987"/>
                          <a14:foregroundMark x1="85833" y1="85350" x2="82000" y2="86306"/>
                          <a14:foregroundMark x1="68667" y1="58280" x2="69750" y2="61146"/>
                          <a14:foregroundMark x1="50917" y1="51592" x2="53917" y2="52229"/>
                          <a14:foregroundMark x1="51583" y1="86146" x2="43417" y2="86146"/>
                          <a14:foregroundMark x1="35250" y1="86943" x2="29250" y2="86943"/>
                          <a14:foregroundMark x1="21333" y1="58280" x2="16250" y2="60032"/>
                          <a14:foregroundMark x1="83667" y1="67038" x2="83333" y2="69586"/>
                          <a14:foregroundMark x1="83083" y1="75796" x2="83667" y2="77866"/>
                          <a14:foregroundMark x1="16167" y1="86943" x2="16500" y2="85828"/>
                          <a14:foregroundMark x1="17500" y1="87102" x2="17500" y2="87102"/>
                          <a14:foregroundMark x1="18583" y1="86783" x2="18583" y2="86783"/>
                          <a14:backgroundMark x1="10167" y1="83758" x2="10500" y2="83121"/>
                          <a14:backgroundMark x1="13250" y1="84395" x2="13583" y2="83280"/>
                          <a14:backgroundMark x1="32833" y1="71975" x2="33000" y2="75318"/>
                          <a14:backgroundMark x1="33000" y1="83917" x2="33000" y2="81847"/>
                          <a14:backgroundMark x1="37250" y1="83758" x2="37083" y2="82962"/>
                          <a14:backgroundMark x1="34500" y1="82484" x2="34500" y2="83917"/>
                          <a14:backgroundMark x1="34500" y1="71019" x2="34500" y2="77866"/>
                          <a14:backgroundMark x1="29917" y1="87580" x2="30667" y2="87261"/>
                          <a14:backgroundMark x1="52250" y1="52707" x2="51750" y2="54777"/>
                          <a14:backgroundMark x1="84750" y1="73726" x2="85500" y2="76115"/>
                          <a14:backgroundMark x1="87333" y1="72452" x2="87417" y2="75637"/>
                          <a14:backgroundMark x1="89667" y1="82166" x2="89667" y2="84395"/>
                          <a14:backgroundMark x1="87500" y1="81688" x2="87500" y2="83917"/>
                          <a14:backgroundMark x1="85833" y1="82325" x2="85417" y2="83599"/>
                          <a14:backgroundMark x1="81583" y1="79299" x2="81583" y2="78025"/>
                          <a14:backgroundMark x1="81583" y1="75955" x2="81667" y2="75637"/>
                          <a14:backgroundMark x1="81500" y1="73089" x2="81500" y2="73089"/>
                          <a14:backgroundMark x1="81417" y1="71815" x2="81417" y2="71815"/>
                          <a14:backgroundMark x1="76917" y1="86465" x2="76917" y2="86465"/>
                          <a14:backgroundMark x1="76000" y1="87102" x2="76000" y2="87102"/>
                          <a14:backgroundMark x1="77750" y1="87261" x2="77750" y2="87261"/>
                          <a14:backgroundMark x1="76417" y1="87898" x2="76417" y2="87898"/>
                          <a14:backgroundMark x1="73917" y1="87739" x2="73917" y2="87739"/>
                          <a14:backgroundMark x1="75333" y1="87420" x2="75333" y2="87420"/>
                          <a14:backgroundMark x1="72917" y1="87580" x2="72917" y2="87580"/>
                          <a14:backgroundMark x1="71333" y1="88057" x2="71333" y2="88057"/>
                          <a14:backgroundMark x1="72000" y1="87580" x2="72000" y2="87580"/>
                          <a14:backgroundMark x1="72083" y1="87261" x2="70833" y2="87420"/>
                          <a14:backgroundMark x1="70750" y1="87261" x2="70750" y2="87261"/>
                          <a14:backgroundMark x1="33583" y1="87102" x2="33583" y2="87102"/>
                          <a14:backgroundMark x1="35667" y1="87261" x2="33167" y2="87420"/>
                          <a14:backgroundMark x1="32500" y1="87739" x2="31083" y2="87739"/>
                          <a14:backgroundMark x1="30583" y1="87261" x2="31417" y2="86465"/>
                          <a14:backgroundMark x1="29417" y1="87739" x2="28167" y2="87420"/>
                          <a14:backgroundMark x1="27500" y1="87102" x2="27500" y2="87102"/>
                          <a14:backgroundMark x1="28167" y1="87261" x2="28167" y2="87261"/>
                          <a14:backgroundMark x1="29250" y1="87102" x2="29250" y2="87102"/>
                          <a14:backgroundMark x1="30250" y1="87102" x2="30250" y2="87102"/>
                          <a14:backgroundMark x1="73000" y1="52389" x2="72250" y2="53662"/>
                          <a14:backgroundMark x1="72000" y1="40287" x2="71833" y2="41720"/>
                          <a14:backgroundMark x1="71500" y1="45541" x2="71750" y2="44586"/>
                          <a14:backgroundMark x1="32833" y1="87261" x2="32167" y2="87420"/>
                          <a14:backgroundMark x1="31417" y1="87580" x2="31250" y2="872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852" y="2152677"/>
              <a:ext cx="7174144" cy="37544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34000" y="5387340"/>
              <a:ext cx="6370320" cy="95083"/>
            </a:xfrm>
            <a:prstGeom prst="rect">
              <a:avLst/>
            </a:prstGeom>
            <a:solidFill>
              <a:srgbClr val="93A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5387" y="413238"/>
            <a:ext cx="11096384" cy="32803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8260" rIns="0" bIns="0" rtlCol="0" anchor="ctr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Be of great character.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Master several skills that make you the go-to-person on your team for these skills.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Don't be afraid to learn new skills.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Share your knowledge with peers if they express interest.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Be reliable and dependable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.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Maintain a positive attitude and inspire those around you. </a:t>
            </a:r>
          </a:p>
        </p:txBody>
      </p:sp>
    </p:spTree>
    <p:extLst>
      <p:ext uri="{BB962C8B-B14F-4D97-AF65-F5344CB8AC3E}">
        <p14:creationId xmlns:p14="http://schemas.microsoft.com/office/powerpoint/2010/main" val="116378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8432" y="360005"/>
            <a:ext cx="7103500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HOW CAN I BE MORE FRIENDLY AT WORK?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724" y="1016956"/>
            <a:ext cx="6126263" cy="3221844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Develop a positive attitude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Treat everyone with respect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Practice active listening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Connect on a personal level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Develop relationships outside of work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Work together for a larger good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entury Gothic" panose="020B0502020202020204" pitchFamily="34" charset="0"/>
              </a:rPr>
              <a:t>Say thank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75" y1="15500" x2="19000" y2="19000"/>
                        <a14:foregroundMark x1="3375" y1="40000" x2="16750" y2="46000"/>
                        <a14:foregroundMark x1="11750" y1="39500" x2="16875" y2="40500"/>
                        <a14:foregroundMark x1="2000" y1="66000" x2="14250" y2="69250"/>
                        <a14:foregroundMark x1="2000" y1="90250" x2="9500" y2="96750"/>
                        <a14:foregroundMark x1="79500" y1="16750" x2="90000" y2="18750"/>
                        <a14:foregroundMark x1="88875" y1="43750" x2="95500" y2="38000"/>
                        <a14:foregroundMark x1="94625" y1="17250" x2="89250" y2="12250"/>
                        <a14:foregroundMark x1="83750" y1="45750" x2="86625" y2="40500"/>
                        <a14:foregroundMark x1="91000" y1="70500" x2="94250" y2="64750"/>
                        <a14:foregroundMark x1="95375" y1="95250" x2="95875" y2="88750"/>
                        <a14:foregroundMark x1="41625" y1="94500" x2="41500" y2="90750"/>
                        <a14:foregroundMark x1="44875" y1="93250" x2="44500" y2="80000"/>
                        <a14:foregroundMark x1="49250" y1="90750" x2="48750" y2="92500"/>
                        <a14:foregroundMark x1="54750" y1="93000" x2="54750" y2="94000"/>
                        <a14:foregroundMark x1="57875" y1="88500" x2="59125" y2="99500"/>
                        <a14:foregroundMark x1="60500" y1="87250" x2="63750" y2="90250"/>
                        <a14:backgroundMark x1="53125" y1="11500" x2="59125" y2="20250"/>
                        <a14:backgroundMark x1="40125" y1="13750" x2="31875" y2="63250"/>
                        <a14:backgroundMark x1="32875" y1="73500" x2="46375" y2="10000"/>
                        <a14:backgroundMark x1="46625" y1="9500" x2="55500" y2="13250"/>
                        <a14:backgroundMark x1="51875" y1="1250" x2="28250" y2="500"/>
                        <a14:backgroundMark x1="27375" y1="2750" x2="12875" y2="2000"/>
                        <a14:backgroundMark x1="24500" y1="26750" x2="11750" y2="26750"/>
                        <a14:backgroundMark x1="12500" y1="31250" x2="1625" y2="24750"/>
                        <a14:backgroundMark x1="31000" y1="54500" x2="23000" y2="51750"/>
                        <a14:backgroundMark x1="19000" y1="51750" x2="3750" y2="54000"/>
                        <a14:backgroundMark x1="31875" y1="66000" x2="27000" y2="83500"/>
                        <a14:backgroundMark x1="23375" y1="81500" x2="28500" y2="93750"/>
                        <a14:backgroundMark x1="14750" y1="79250" x2="3375" y2="80000"/>
                        <a14:backgroundMark x1="20250" y1="98250" x2="15375" y2="98750"/>
                        <a14:backgroundMark x1="49875" y1="9500" x2="56500" y2="5750"/>
                        <a14:backgroundMark x1="62250" y1="6750" x2="64250" y2="30000"/>
                        <a14:backgroundMark x1="64250" y1="30500" x2="69125" y2="49250"/>
                        <a14:backgroundMark x1="68875" y1="55250" x2="68875" y2="67750"/>
                        <a14:backgroundMark x1="62750" y1="31250" x2="65500" y2="55250"/>
                        <a14:backgroundMark x1="66250" y1="32750" x2="73875" y2="26000"/>
                        <a14:backgroundMark x1="77875" y1="3500" x2="87000" y2="3500"/>
                        <a14:backgroundMark x1="73625" y1="27000" x2="82625" y2="25500"/>
                        <a14:backgroundMark x1="83125" y1="30000" x2="89625" y2="31500"/>
                        <a14:backgroundMark x1="91750" y1="27750" x2="99875" y2="27500"/>
                        <a14:backgroundMark x1="69875" y1="44250" x2="74000" y2="62750"/>
                        <a14:backgroundMark x1="74000" y1="62750" x2="71125" y2="82250"/>
                        <a14:backgroundMark x1="64250" y1="53250" x2="63375" y2="69000"/>
                        <a14:backgroundMark x1="68500" y1="79250" x2="70750" y2="92500"/>
                        <a14:backgroundMark x1="70625" y1="81500" x2="75750" y2="86750"/>
                        <a14:backgroundMark x1="86750" y1="77000" x2="96875" y2="82250"/>
                        <a14:backgroundMark x1="82625" y1="54000" x2="95375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2" y="1228239"/>
            <a:ext cx="6267862" cy="31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1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694" y="290635"/>
            <a:ext cx="7706220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WHAT ARE THE FIVE KEYS TO WORK SUCCESS?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58056" y="869928"/>
            <a:ext cx="10580914" cy="1156727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just">
              <a:lnSpc>
                <a:spcPct val="150000"/>
              </a:lnSpc>
              <a:spcBef>
                <a:spcPts val="380"/>
              </a:spcBef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	The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most important of which being that there are 5, not 1, keys to success. They are: Determination, Skill, Passion, Discipline And Luck.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49" y="2293257"/>
            <a:ext cx="7021592" cy="39496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156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8432" y="402514"/>
            <a:ext cx="7785054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WHAT IS CONSIDERED A PROFESSIONAL FEE?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8432" y="966113"/>
            <a:ext cx="10940142" cy="2264723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12065" marR="5080" algn="just">
              <a:lnSpc>
                <a:spcPct val="150000"/>
              </a:lnSpc>
              <a:spcBef>
                <a:spcPts val="380"/>
              </a:spcBef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Professional fees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are prices charged by individuals specially trained in specific fields of arts and sciences, such as doctors, architects, lawyers, and accountants. "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Professional Fees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" is usually an income account used by a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professional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firm in recording its revenues.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1302" y="3148402"/>
            <a:ext cx="6255658" cy="3709598"/>
            <a:chOff x="3294743" y="3373807"/>
            <a:chExt cx="5355770" cy="31759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542" y="3417098"/>
              <a:ext cx="4005944" cy="31326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71142" y="3373807"/>
              <a:ext cx="2278743" cy="377371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71770" y="3786195"/>
              <a:ext cx="2278743" cy="377371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4743" y="3705463"/>
              <a:ext cx="2278743" cy="377371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5683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/>
          <p:cNvSpPr/>
          <p:nvPr/>
        </p:nvSpPr>
        <p:spPr>
          <a:xfrm rot="10800000">
            <a:off x="9147172" y="1098412"/>
            <a:ext cx="871580" cy="712362"/>
          </a:xfrm>
          <a:prstGeom prst="triangle">
            <a:avLst/>
          </a:prstGeom>
          <a:solidFill>
            <a:srgbClr val="C9365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6419704" y="4305933"/>
            <a:ext cx="1973943" cy="1613347"/>
          </a:xfrm>
          <a:prstGeom prst="triangle">
            <a:avLst/>
          </a:prstGeom>
          <a:solidFill>
            <a:srgbClr val="54C5B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9726652" y="4860100"/>
            <a:ext cx="1973943" cy="1613347"/>
          </a:xfrm>
          <a:prstGeom prst="triangle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8432" y="383541"/>
            <a:ext cx="7833994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WHAT DOES PROFESSIONAL SERVICE MEAN?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273" y="1432740"/>
            <a:ext cx="8046312" cy="2758704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just">
              <a:lnSpc>
                <a:spcPct val="150000"/>
              </a:lnSpc>
              <a:spcBef>
                <a:spcPts val="380"/>
              </a:spcBef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Professional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 are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occupations in the tertiary sector of the economy requiring special training in the arts or sciences. Some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services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require holding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licenses such as architects, accountants, engineers, doctors and lawyers.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666" y="1632228"/>
            <a:ext cx="37785" cy="2580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2500" l="0" r="100000">
                        <a14:foregroundMark x1="54900" y1="37870" x2="57600" y2="39259"/>
                        <a14:foregroundMark x1="48000" y1="45370" x2="47800" y2="49815"/>
                        <a14:foregroundMark x1="45800" y1="32593" x2="49200" y2="33241"/>
                        <a14:foregroundMark x1="54600" y1="24815" x2="55000" y2="24815"/>
                        <a14:foregroundMark x1="43200" y1="24352" x2="41600" y2="24630"/>
                        <a14:foregroundMark x1="20800" y1="24074" x2="20600" y2="27222"/>
                        <a14:foregroundMark x1="35700" y1="71111" x2="35900" y2="74537"/>
                        <a14:foregroundMark x1="40500" y1="72130" x2="40800" y2="74815"/>
                        <a14:foregroundMark x1="50800" y1="71852" x2="51000" y2="73519"/>
                        <a14:foregroundMark x1="45300" y1="71944" x2="46300" y2="73148"/>
                        <a14:foregroundMark x1="55100" y1="71667" x2="55600" y2="74352"/>
                        <a14:foregroundMark x1="58200" y1="72315" x2="60700" y2="71019"/>
                        <a14:foregroundMark x1="32800" y1="72963" x2="33300" y2="74815"/>
                        <a14:foregroundMark x1="23100" y1="73241" x2="22900" y2="75926"/>
                        <a14:foregroundMark x1="17100" y1="71759" x2="16800" y2="73981"/>
                        <a14:foregroundMark x1="65200" y1="71944" x2="65300" y2="75000"/>
                        <a14:foregroundMark x1="74000" y1="71944" x2="72300" y2="74722"/>
                        <a14:foregroundMark x1="79200" y1="72593" x2="79500" y2="75185"/>
                        <a14:foregroundMark x1="32700" y1="82500" x2="35000" y2="84167"/>
                        <a14:foregroundMark x1="37900" y1="81296" x2="38300" y2="84167"/>
                        <a14:foregroundMark x1="42700" y1="82407" x2="42800" y2="84537"/>
                        <a14:foregroundMark x1="48400" y1="82407" x2="49900" y2="85185"/>
                        <a14:foregroundMark x1="54500" y1="82315" x2="54700" y2="84537"/>
                        <a14:foregroundMark x1="58100" y1="82778" x2="57400" y2="84074"/>
                        <a14:foregroundMark x1="63400" y1="81667" x2="63400" y2="84444"/>
                        <a14:backgroundMark x1="24200" y1="5278" x2="10900" y2="13333"/>
                        <a14:backgroundMark x1="11800" y1="34537" x2="11100" y2="53796"/>
                        <a14:backgroundMark x1="13000" y1="37870" x2="3800" y2="13148"/>
                        <a14:backgroundMark x1="16600" y1="14630" x2="33300" y2="9074"/>
                        <a14:backgroundMark x1="42900" y1="4259" x2="55900" y2="3981"/>
                        <a14:backgroundMark x1="63500" y1="3148" x2="69400" y2="5093"/>
                        <a14:backgroundMark x1="75400" y1="12870" x2="85200" y2="15463"/>
                        <a14:backgroundMark x1="68300" y1="3981" x2="76500" y2="5741"/>
                        <a14:backgroundMark x1="85900" y1="7222" x2="99800" y2="15833"/>
                        <a14:backgroundMark x1="86800" y1="9722" x2="91800" y2="29815"/>
                        <a14:backgroundMark x1="94600" y1="28148" x2="92700" y2="50370"/>
                        <a14:backgroundMark x1="96200" y1="50185" x2="84500" y2="56759"/>
                        <a14:backgroundMark x1="89300" y1="56296" x2="89500" y2="68611"/>
                        <a14:backgroundMark x1="93000" y1="66667" x2="87700" y2="82778"/>
                        <a14:backgroundMark x1="77000" y1="63704" x2="62600" y2="65648"/>
                        <a14:backgroundMark x1="28100" y1="29815" x2="32900" y2="30926"/>
                        <a14:backgroundMark x1="31900" y1="30926" x2="33500" y2="27315"/>
                        <a14:backgroundMark x1="22600" y1="31296" x2="21400" y2="34722"/>
                        <a14:backgroundMark x1="19400" y1="31759" x2="18900" y2="23704"/>
                        <a14:backgroundMark x1="23500" y1="40185" x2="22800" y2="44630"/>
                        <a14:backgroundMark x1="61200" y1="35556" x2="66000" y2="41481"/>
                        <a14:backgroundMark x1="61700" y1="52037" x2="58500" y2="46111"/>
                        <a14:backgroundMark x1="49500" y1="29815" x2="47900" y2="24722"/>
                        <a14:backgroundMark x1="46100" y1="16111" x2="51400" y2="13981"/>
                        <a14:backgroundMark x1="37700" y1="43611" x2="33800" y2="47593"/>
                        <a14:backgroundMark x1="6100" y1="63241" x2="18000" y2="62685"/>
                        <a14:backgroundMark x1="74500" y1="57963" x2="74200" y2="38056"/>
                        <a14:backgroundMark x1="71500" y1="26667" x2="73500" y2="28611"/>
                        <a14:backgroundMark x1="58000" y1="56296" x2="58000" y2="59074"/>
                        <a14:backgroundMark x1="18000" y1="39815" x2="18900" y2="39815"/>
                        <a14:backgroundMark x1="19100" y1="45741" x2="18500" y2="47222"/>
                        <a14:backgroundMark x1="25300" y1="43611" x2="26500" y2="43148"/>
                        <a14:backgroundMark x1="67900" y1="23796" x2="68500" y2="23704"/>
                        <a14:backgroundMark x1="77700" y1="23704" x2="78400" y2="23704"/>
                        <a14:backgroundMark x1="61600" y1="72963" x2="60200" y2="74167"/>
                        <a14:backgroundMark x1="29700" y1="74352" x2="31000" y2="73148"/>
                        <a14:backgroundMark x1="19200" y1="73148" x2="18600" y2="72500"/>
                        <a14:backgroundMark x1="24000" y1="72593" x2="24600" y2="72407"/>
                        <a14:backgroundMark x1="44200" y1="82407" x2="43700" y2="83148"/>
                        <a14:backgroundMark x1="74700" y1="73056" x2="74200" y2="7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15" y="1432740"/>
            <a:ext cx="3173480" cy="3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/>
          <p:cNvSpPr/>
          <p:nvPr/>
        </p:nvSpPr>
        <p:spPr>
          <a:xfrm rot="10800000">
            <a:off x="7411623" y="944124"/>
            <a:ext cx="871580" cy="712362"/>
          </a:xfrm>
          <a:prstGeom prst="triangle">
            <a:avLst/>
          </a:prstGeom>
          <a:solidFill>
            <a:srgbClr val="C9365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4830008" y="4767437"/>
            <a:ext cx="1973943" cy="1613347"/>
          </a:xfrm>
          <a:prstGeom prst="triangle">
            <a:avLst/>
          </a:prstGeom>
          <a:solidFill>
            <a:srgbClr val="54C5B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10018752" y="5017133"/>
            <a:ext cx="1973943" cy="1613347"/>
          </a:xfrm>
          <a:prstGeom prst="triangle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8432" y="385278"/>
            <a:ext cx="8205968" cy="420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HOW WOULD YOU DESCRIBE PROFESSIONALISM?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374" y="1738820"/>
            <a:ext cx="7134825" cy="2264723"/>
          </a:xfrm>
          <a:prstGeom prst="rect">
            <a:avLst/>
          </a:prstGeom>
          <a:noFill/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just">
              <a:lnSpc>
                <a:spcPct val="150000"/>
              </a:lnSpc>
              <a:spcBef>
                <a:spcPts val="380"/>
              </a:spcBef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	Only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people who're needed to achieve meeting goals should attend it. If you're attending a meeting without really having a role in it, your presence shouldn't be required.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3208" y="1870692"/>
            <a:ext cx="37785" cy="21328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48260" rIns="0" bIns="0" rtlCol="0" anchor="ctr">
            <a:spAutoFit/>
          </a:bodyPr>
          <a:lstStyle/>
          <a:p>
            <a:pPr marL="401955" marR="5080" indent="-389890" algn="ctr">
              <a:lnSpc>
                <a:spcPts val="2900"/>
              </a:lnSpc>
              <a:spcBef>
                <a:spcPts val="380"/>
              </a:spcBef>
            </a:pP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33" y="1371683"/>
            <a:ext cx="4394200" cy="31308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617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273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Bhowmick</dc:creator>
  <cp:lastModifiedBy>MILTON Bhowmick</cp:lastModifiedBy>
  <cp:revision>529</cp:revision>
  <dcterms:created xsi:type="dcterms:W3CDTF">2019-06-28T06:07:26Z</dcterms:created>
  <dcterms:modified xsi:type="dcterms:W3CDTF">2019-07-16T04:46:35Z</dcterms:modified>
</cp:coreProperties>
</file>