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86"/>
    <a:srgbClr val="00B0F0"/>
    <a:srgbClr val="222A35"/>
    <a:srgbClr val="15FF7F"/>
    <a:srgbClr val="077EA9"/>
    <a:srgbClr val="0B7398"/>
    <a:srgbClr val="85C996"/>
    <a:srgbClr val="12395F"/>
    <a:srgbClr val="133C64"/>
    <a:srgbClr val="CC0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7" autoAdjust="0"/>
    <p:restoredTop sz="94660"/>
  </p:normalViewPr>
  <p:slideViewPr>
    <p:cSldViewPr snapToGrid="0">
      <p:cViewPr varScale="1">
        <p:scale>
          <a:sx n="145" d="100"/>
          <a:sy n="145" d="100"/>
        </p:scale>
        <p:origin x="28" y="416"/>
      </p:cViewPr>
      <p:guideLst/>
    </p:cSldViewPr>
  </p:slideViewPr>
  <p:notesTextViewPr>
    <p:cViewPr>
      <p:scale>
        <a:sx n="1" d="1"/>
        <a:sy n="1" d="1"/>
      </p:scale>
      <p:origin x="0" y="0"/>
    </p:cViewPr>
  </p:notesTextViewPr>
  <p:sorterViewPr>
    <p:cViewPr>
      <p:scale>
        <a:sx n="75" d="100"/>
        <a:sy n="75" d="100"/>
      </p:scale>
      <p:origin x="0" y="-1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5A0010-F5BD-4918-B463-5D0F2DEBA2E4}"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1856610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5A0010-F5BD-4918-B463-5D0F2DEBA2E4}"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399256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5A0010-F5BD-4918-B463-5D0F2DEBA2E4}"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15306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5A0010-F5BD-4918-B463-5D0F2DEBA2E4}"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370930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A0010-F5BD-4918-B463-5D0F2DEBA2E4}"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28958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5A0010-F5BD-4918-B463-5D0F2DEBA2E4}"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173053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5A0010-F5BD-4918-B463-5D0F2DEBA2E4}"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156384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5A0010-F5BD-4918-B463-5D0F2DEBA2E4}"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307455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A0010-F5BD-4918-B463-5D0F2DEBA2E4}"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3725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5A0010-F5BD-4918-B463-5D0F2DEBA2E4}"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124727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5A0010-F5BD-4918-B463-5D0F2DEBA2E4}"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137359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A0010-F5BD-4918-B463-5D0F2DEBA2E4}" type="datetimeFigureOut">
              <a:rPr lang="en-US" smtClean="0"/>
              <a:t>7/18/2019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9D726-0008-42A0-B73A-B26145D14741}" type="slidenum">
              <a:rPr lang="en-US" smtClean="0"/>
              <a:t>‹#›</a:t>
            </a:fld>
            <a:endParaRPr lang="en-US"/>
          </a:p>
        </p:txBody>
      </p:sp>
    </p:spTree>
    <p:extLst>
      <p:ext uri="{BB962C8B-B14F-4D97-AF65-F5344CB8AC3E}">
        <p14:creationId xmlns:p14="http://schemas.microsoft.com/office/powerpoint/2010/main" val="73535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1" y="0"/>
            <a:ext cx="12203871" cy="6858000"/>
          </a:xfrm>
          <a:prstGeom prst="rect">
            <a:avLst/>
          </a:prstGeom>
        </p:spPr>
      </p:pic>
      <p:sp>
        <p:nvSpPr>
          <p:cNvPr id="4" name="Rectangle 3"/>
          <p:cNvSpPr/>
          <p:nvPr/>
        </p:nvSpPr>
        <p:spPr>
          <a:xfrm>
            <a:off x="0" y="1"/>
            <a:ext cx="12184821" cy="6858000"/>
          </a:xfrm>
          <a:prstGeom prst="rect">
            <a:avLst/>
          </a:prstGeom>
          <a:gradFill flip="none" rotWithShape="1">
            <a:gsLst>
              <a:gs pos="0">
                <a:srgbClr val="00B0F0">
                  <a:alpha val="68000"/>
                </a:srgbClr>
              </a:gs>
              <a:gs pos="84000">
                <a:schemeClr val="tx1">
                  <a:alpha val="8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p:cNvSpPr/>
          <p:nvPr/>
        </p:nvSpPr>
        <p:spPr>
          <a:xfrm>
            <a:off x="4021151" y="2419350"/>
            <a:ext cx="4149699" cy="571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4002100" y="3476624"/>
            <a:ext cx="4149699" cy="571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00241" y="3505199"/>
            <a:ext cx="6648503" cy="85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bg1"/>
                </a:solidFill>
                <a:latin typeface="DAGGERSQUARE" pitchFamily="50" charset="0"/>
              </a:rPr>
              <a:t>“This is a real-estate-driven economy from top to bottom.”</a:t>
            </a:r>
            <a:endParaRPr lang="en-US" sz="2400" i="1" dirty="0">
              <a:solidFill>
                <a:schemeClr val="bg1"/>
              </a:solidFill>
              <a:latin typeface="DAGGERSQUARE" pitchFamily="50" charset="0"/>
            </a:endParaRPr>
          </a:p>
        </p:txBody>
      </p:sp>
      <p:sp>
        <p:nvSpPr>
          <p:cNvPr id="15" name="Rectangle 14"/>
          <p:cNvSpPr/>
          <p:nvPr/>
        </p:nvSpPr>
        <p:spPr>
          <a:xfrm>
            <a:off x="600791" y="2514600"/>
            <a:ext cx="10847405" cy="85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i="1" dirty="0">
                <a:solidFill>
                  <a:schemeClr val="bg1"/>
                </a:solidFill>
                <a:latin typeface="DAGGERSQUARE" pitchFamily="50" charset="0"/>
              </a:rPr>
              <a:t>REAL ESTATE</a:t>
            </a:r>
          </a:p>
        </p:txBody>
      </p:sp>
    </p:spTree>
    <p:extLst>
      <p:ext uri="{BB962C8B-B14F-4D97-AF65-F5344CB8AC3E}">
        <p14:creationId xmlns:p14="http://schemas.microsoft.com/office/powerpoint/2010/main" val="9234773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8000">
                                          <p:cBhvr additive="base">
                                            <p:cTn id="7" dur="250" fill="hold"/>
                                            <p:tgtEl>
                                              <p:spTgt spid="6"/>
                                            </p:tgtEl>
                                            <p:attrNameLst>
                                              <p:attrName>ppt_x</p:attrName>
                                            </p:attrNameLst>
                                          </p:cBhvr>
                                          <p:tavLst>
                                            <p:tav tm="0">
                                              <p:val>
                                                <p:strVal val="0-#ppt_w/2"/>
                                              </p:val>
                                            </p:tav>
                                            <p:tav tm="100000">
                                              <p:val>
                                                <p:strVal val="#ppt_x"/>
                                              </p:val>
                                            </p:tav>
                                          </p:tavLst>
                                        </p:anim>
                                        <p:anim calcmode="lin" valueType="num" p14:bounceEnd="48000">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8000">
                                          <p:cBhvr additive="base">
                                            <p:cTn id="11" dur="250" fill="hold"/>
                                            <p:tgtEl>
                                              <p:spTgt spid="11"/>
                                            </p:tgtEl>
                                            <p:attrNameLst>
                                              <p:attrName>ppt_x</p:attrName>
                                            </p:attrNameLst>
                                          </p:cBhvr>
                                          <p:tavLst>
                                            <p:tav tm="0">
                                              <p:val>
                                                <p:strVal val="1+#ppt_w/2"/>
                                              </p:val>
                                            </p:tav>
                                            <p:tav tm="100000">
                                              <p:val>
                                                <p:strVal val="#ppt_x"/>
                                              </p:val>
                                            </p:tav>
                                          </p:tavLst>
                                        </p:anim>
                                        <p:anim calcmode="lin" valueType="num" p14:bounceEnd="48000">
                                          <p:cBhvr additive="base">
                                            <p:cTn id="12" dur="25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1+#ppt_w/2"/>
                                              </p:val>
                                            </p:tav>
                                            <p:tav tm="100000">
                                              <p:val>
                                                <p:strVal val="#ppt_x"/>
                                              </p:val>
                                            </p:tav>
                                          </p:tavLst>
                                        </p:anim>
                                        <p:anim calcmode="lin" valueType="num">
                                          <p:cBhvr additive="base">
                                            <p:cTn id="12" dur="25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P spid="1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Rectangle 44"/>
          <p:cNvSpPr/>
          <p:nvPr/>
        </p:nvSpPr>
        <p:spPr>
          <a:xfrm>
            <a:off x="-38100" y="0"/>
            <a:ext cx="12230100" cy="6858000"/>
          </a:xfrm>
          <a:prstGeom prst="rect">
            <a:avLst/>
          </a:prstGeom>
          <a:gradFill flip="none" rotWithShape="1">
            <a:gsLst>
              <a:gs pos="0">
                <a:srgbClr val="00B0F0">
                  <a:alpha val="70000"/>
                </a:srgbClr>
              </a:gs>
              <a:gs pos="84000">
                <a:schemeClr val="tx1">
                  <a:alpha val="7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Rectangle 1"/>
          <p:cNvSpPr/>
          <p:nvPr/>
        </p:nvSpPr>
        <p:spPr>
          <a:xfrm>
            <a:off x="254974" y="-207736"/>
            <a:ext cx="11682051" cy="1425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FF3386"/>
                </a:solidFill>
              </a:rPr>
              <a:t>IS IT HARD TO BECOME A REALTOR?</a:t>
            </a:r>
            <a:endParaRPr lang="en-US" sz="4000" b="1" dirty="0">
              <a:solidFill>
                <a:srgbClr val="FF3386"/>
              </a:solidFill>
              <a:latin typeface="DAGGERSQUARE" pitchFamily="50" charset="0"/>
            </a:endParaRPr>
          </a:p>
        </p:txBody>
      </p:sp>
      <p:sp>
        <p:nvSpPr>
          <p:cNvPr id="5" name="Rectangle 4"/>
          <p:cNvSpPr/>
          <p:nvPr/>
        </p:nvSpPr>
        <p:spPr>
          <a:xfrm>
            <a:off x="254974" y="979714"/>
            <a:ext cx="9107717" cy="2754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sz="2400" dirty="0"/>
              <a:t>There are many ways to make money as a </a:t>
            </a:r>
            <a:r>
              <a:rPr lang="en-GB" sz="2400" b="1" dirty="0"/>
              <a:t>real estate</a:t>
            </a:r>
            <a:r>
              <a:rPr lang="en-GB" sz="2400" dirty="0"/>
              <a:t> agent or a </a:t>
            </a:r>
            <a:r>
              <a:rPr lang="en-GB" sz="2400" b="1" dirty="0"/>
              <a:t>Realtor</a:t>
            </a:r>
            <a:r>
              <a:rPr lang="en-GB" sz="2400" dirty="0"/>
              <a:t>, but while it is not </a:t>
            </a:r>
            <a:r>
              <a:rPr lang="en-GB" sz="2400" b="1" dirty="0"/>
              <a:t>hard</a:t>
            </a:r>
            <a:r>
              <a:rPr lang="en-GB" sz="2400" dirty="0"/>
              <a:t> to get your license, it is </a:t>
            </a:r>
            <a:r>
              <a:rPr lang="en-GB" sz="2400" b="1" dirty="0"/>
              <a:t>difficult to become</a:t>
            </a:r>
            <a:r>
              <a:rPr lang="en-GB" sz="2400" dirty="0"/>
              <a:t> a successful agent. Being a successful agent has given me the income to flip houses and buy rental properties as well. Get Started Making $100,000 a year as a </a:t>
            </a:r>
            <a:r>
              <a:rPr lang="en-GB" sz="2400" b="1" dirty="0"/>
              <a:t>Real Estate</a:t>
            </a:r>
            <a:r>
              <a:rPr lang="en-GB" sz="2400" dirty="0"/>
              <a:t> agent!</a:t>
            </a:r>
          </a:p>
        </p:txBody>
      </p:sp>
    </p:spTree>
    <p:extLst>
      <p:ext uri="{BB962C8B-B14F-4D97-AF65-F5344CB8AC3E}">
        <p14:creationId xmlns:p14="http://schemas.microsoft.com/office/powerpoint/2010/main" val="4829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743" y="0"/>
            <a:ext cx="10166257" cy="6858000"/>
          </a:xfrm>
          <a:prstGeom prst="rect">
            <a:avLst/>
          </a:prstGeom>
        </p:spPr>
      </p:pic>
      <p:sp>
        <p:nvSpPr>
          <p:cNvPr id="4" name="Rectangle 3"/>
          <p:cNvSpPr/>
          <p:nvPr/>
        </p:nvSpPr>
        <p:spPr>
          <a:xfrm>
            <a:off x="4234543" y="-1788212"/>
            <a:ext cx="2438400" cy="1133475"/>
          </a:xfrm>
          <a:prstGeom prst="rect">
            <a:avLst/>
          </a:prstGeom>
          <a:gradFill flip="none" rotWithShape="1">
            <a:gsLst>
              <a:gs pos="0">
                <a:srgbClr val="00B0F0">
                  <a:alpha val="68000"/>
                </a:srgbClr>
              </a:gs>
              <a:gs pos="84000">
                <a:schemeClr val="tx1">
                  <a:alpha val="89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1256148">
            <a:off x="-1746256" y="-1662131"/>
            <a:ext cx="5619750" cy="89818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3619" y="677069"/>
            <a:ext cx="4024860" cy="2266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i="1" spc="600" dirty="0">
                <a:solidFill>
                  <a:schemeClr val="tx1"/>
                </a:solidFill>
                <a:latin typeface="DAGGERSQUARE" pitchFamily="50" charset="0"/>
              </a:rPr>
              <a:t>What is included in real estate?</a:t>
            </a:r>
            <a:endParaRPr lang="en-US" sz="2400" b="1" i="1" spc="600" dirty="0">
              <a:solidFill>
                <a:schemeClr val="tx1"/>
              </a:solidFill>
              <a:latin typeface="DAGGERSQUARE" pitchFamily="50" charset="0"/>
            </a:endParaRPr>
          </a:p>
        </p:txBody>
      </p:sp>
      <p:sp>
        <p:nvSpPr>
          <p:cNvPr id="8" name="Rounded Rectangle 7"/>
          <p:cNvSpPr/>
          <p:nvPr/>
        </p:nvSpPr>
        <p:spPr>
          <a:xfrm>
            <a:off x="5909544" y="1233279"/>
            <a:ext cx="5665599" cy="3829616"/>
          </a:xfrm>
          <a:prstGeom prst="roundRect">
            <a:avLst>
              <a:gd name="adj" fmla="val 491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i="1" spc="600" dirty="0">
                <a:solidFill>
                  <a:schemeClr val="bg1"/>
                </a:solidFill>
                <a:latin typeface="Century Gothic" panose="020B0502020202020204" pitchFamily="34" charset="0"/>
              </a:rPr>
              <a:t>Real property is land and any property attached directly to it. In land law, where the term is most commonly used, real property also entails the right of use, control and disposition of the land and its attached objects. </a:t>
            </a:r>
            <a:endParaRPr lang="en-US" sz="2400" i="1" spc="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7231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4543" y="-1788212"/>
            <a:ext cx="2438400" cy="1133475"/>
          </a:xfrm>
          <a:prstGeom prst="rect">
            <a:avLst/>
          </a:prstGeom>
          <a:gradFill flip="none" rotWithShape="1">
            <a:gsLst>
              <a:gs pos="0">
                <a:srgbClr val="00B0F0">
                  <a:alpha val="68000"/>
                </a:srgbClr>
              </a:gs>
              <a:gs pos="84000">
                <a:schemeClr val="tx1">
                  <a:alpha val="89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33570" y="4009013"/>
            <a:ext cx="7012527" cy="2293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a:solidFill>
                  <a:schemeClr val="tx1"/>
                </a:solidFill>
                <a:latin typeface="Century Gothic" panose="020B0502020202020204" pitchFamily="34" charset="0"/>
              </a:rPr>
              <a:t>Real estate is generally a great investment option. It can generate ongoing passive income and can be a good long-term investment if the value increases over time.</a:t>
            </a:r>
            <a:endParaRPr lang="en-US" sz="2000" dirty="0">
              <a:solidFill>
                <a:schemeClr val="tx1"/>
              </a:solidFill>
              <a:latin typeface="Century Gothic" panose="020B0502020202020204" pitchFamily="34" charset="0"/>
            </a:endParaRPr>
          </a:p>
        </p:txBody>
      </p:sp>
      <p:sp>
        <p:nvSpPr>
          <p:cNvPr id="2" name="Rectangle 1"/>
          <p:cNvSpPr/>
          <p:nvPr/>
        </p:nvSpPr>
        <p:spPr>
          <a:xfrm rot="1256148">
            <a:off x="-1746256" y="-1662131"/>
            <a:ext cx="5619750" cy="89818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6162" y="1805259"/>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697418" y="1864821"/>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8174608" y="1864821"/>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651798" y="1864821"/>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8193654" y="2742414"/>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8670844" y="2742414"/>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9148034" y="2742414"/>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9625224" y="2742414"/>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9064491" y="1032797"/>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9379419" y="965018"/>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6852000" y="670432"/>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8151465" y="438049"/>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7346669" y="470079"/>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6504204" y="953000"/>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7027231" y="993399"/>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7579999" y="846828"/>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6154528" y="2836568"/>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795729" y="2467478"/>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7222534" y="2559582"/>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761763" y="2732066"/>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9193726" y="1875169"/>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9874210" y="1831575"/>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8002669" y="3712637"/>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7660520" y="3725938"/>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7973465" y="911510"/>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8512043" y="1018272"/>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6507327" y="1620845"/>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8344727" y="3670349"/>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8717024" y="3579063"/>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6019106" y="1774965"/>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6767764" y="1983587"/>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7077808" y="2045925"/>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7523508" y="2291856"/>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7939834" y="2306064"/>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7465351" y="3099264"/>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7958880" y="3183657"/>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8436070" y="3183657"/>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9048799" y="3400799"/>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8352527" y="1474040"/>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8829717" y="1474040"/>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9306907" y="1474040"/>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9681947" y="1330370"/>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8857603" y="596447"/>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7751382" y="389188"/>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6213470" y="1289394"/>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6852001" y="1493128"/>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6514596" y="3247933"/>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6458966" y="2647737"/>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920773" y="3518554"/>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773499" y="3054599"/>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8481762" y="2316412"/>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8958952" y="2316412"/>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9436142" y="2316412"/>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9851685" y="2316412"/>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7330347" y="1299317"/>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7791453" y="1336958"/>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6005394" y="2277647"/>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9366776" y="3144892"/>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7268899" y="3648424"/>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6391694" y="2149976"/>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8481761" y="508243"/>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7160388" y="3081521"/>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9568034" y="1863407"/>
            <a:ext cx="245805" cy="464767"/>
          </a:xfrm>
          <a:custGeom>
            <a:avLst/>
            <a:gdLst>
              <a:gd name="connsiteX0" fmla="*/ 26574 w 1352207"/>
              <a:gd name="connsiteY0" fmla="*/ 955999 h 2527855"/>
              <a:gd name="connsiteX1" fmla="*/ 410886 w 1352207"/>
              <a:gd name="connsiteY1" fmla="*/ 955999 h 2527855"/>
              <a:gd name="connsiteX2" fmla="*/ 414922 w 1352207"/>
              <a:gd name="connsiteY2" fmla="*/ 957671 h 2527855"/>
              <a:gd name="connsiteX3" fmla="*/ 953441 w 1352207"/>
              <a:gd name="connsiteY3" fmla="*/ 957671 h 2527855"/>
              <a:gd name="connsiteX4" fmla="*/ 956061 w 1352207"/>
              <a:gd name="connsiteY4" fmla="*/ 958200 h 2527855"/>
              <a:gd name="connsiteX5" fmla="*/ 1325633 w 1352207"/>
              <a:gd name="connsiteY5" fmla="*/ 958200 h 2527855"/>
              <a:gd name="connsiteX6" fmla="*/ 1352207 w 1352207"/>
              <a:gd name="connsiteY6" fmla="*/ 984774 h 2527855"/>
              <a:gd name="connsiteX7" fmla="*/ 1352207 w 1352207"/>
              <a:gd name="connsiteY7" fmla="*/ 1063526 h 2527855"/>
              <a:gd name="connsiteX8" fmla="*/ 1352207 w 1352207"/>
              <a:gd name="connsiteY8" fmla="*/ 1091068 h 2527855"/>
              <a:gd name="connsiteX9" fmla="*/ 1352207 w 1352207"/>
              <a:gd name="connsiteY9" fmla="*/ 1531970 h 2527855"/>
              <a:gd name="connsiteX10" fmla="*/ 1325633 w 1352207"/>
              <a:gd name="connsiteY10" fmla="*/ 1558544 h 2527855"/>
              <a:gd name="connsiteX11" fmla="*/ 1219339 w 1352207"/>
              <a:gd name="connsiteY11" fmla="*/ 1558544 h 2527855"/>
              <a:gd name="connsiteX12" fmla="*/ 1192765 w 1352207"/>
              <a:gd name="connsiteY12" fmla="*/ 1531970 h 2527855"/>
              <a:gd name="connsiteX13" fmla="*/ 1192765 w 1352207"/>
              <a:gd name="connsiteY13" fmla="*/ 1117642 h 2527855"/>
              <a:gd name="connsiteX14" fmla="*/ 1089629 w 1352207"/>
              <a:gd name="connsiteY14" fmla="*/ 1117642 h 2527855"/>
              <a:gd name="connsiteX15" fmla="*/ 1089629 w 1352207"/>
              <a:gd name="connsiteY15" fmla="*/ 1964482 h 2527855"/>
              <a:gd name="connsiteX16" fmla="*/ 1006452 w 1352207"/>
              <a:gd name="connsiteY16" fmla="*/ 2089968 h 2527855"/>
              <a:gd name="connsiteX17" fmla="*/ 955609 w 1352207"/>
              <a:gd name="connsiteY17" fmla="*/ 2100232 h 2527855"/>
              <a:gd name="connsiteX18" fmla="*/ 955609 w 1352207"/>
              <a:gd name="connsiteY18" fmla="*/ 2501281 h 2527855"/>
              <a:gd name="connsiteX19" fmla="*/ 929035 w 1352207"/>
              <a:gd name="connsiteY19" fmla="*/ 2527855 h 2527855"/>
              <a:gd name="connsiteX20" fmla="*/ 822741 w 1352207"/>
              <a:gd name="connsiteY20" fmla="*/ 2527855 h 2527855"/>
              <a:gd name="connsiteX21" fmla="*/ 796167 w 1352207"/>
              <a:gd name="connsiteY21" fmla="*/ 2501281 h 2527855"/>
              <a:gd name="connsiteX22" fmla="*/ 796167 w 1352207"/>
              <a:gd name="connsiteY22" fmla="*/ 2100670 h 2527855"/>
              <a:gd name="connsiteX23" fmla="*/ 594902 w 1352207"/>
              <a:gd name="connsiteY23" fmla="*/ 2100670 h 2527855"/>
              <a:gd name="connsiteX24" fmla="*/ 594902 w 1352207"/>
              <a:gd name="connsiteY24" fmla="*/ 2501281 h 2527855"/>
              <a:gd name="connsiteX25" fmla="*/ 568328 w 1352207"/>
              <a:gd name="connsiteY25" fmla="*/ 2527855 h 2527855"/>
              <a:gd name="connsiteX26" fmla="*/ 462034 w 1352207"/>
              <a:gd name="connsiteY26" fmla="*/ 2527855 h 2527855"/>
              <a:gd name="connsiteX27" fmla="*/ 435460 w 1352207"/>
              <a:gd name="connsiteY27" fmla="*/ 2501281 h 2527855"/>
              <a:gd name="connsiteX28" fmla="*/ 435460 w 1352207"/>
              <a:gd name="connsiteY28" fmla="*/ 2100670 h 2527855"/>
              <a:gd name="connsiteX29" fmla="*/ 408704 w 1352207"/>
              <a:gd name="connsiteY29" fmla="*/ 2100670 h 2527855"/>
              <a:gd name="connsiteX30" fmla="*/ 272516 w 1352207"/>
              <a:gd name="connsiteY30" fmla="*/ 1964482 h 2527855"/>
              <a:gd name="connsiteX31" fmla="*/ 272516 w 1352207"/>
              <a:gd name="connsiteY31" fmla="*/ 1115441 h 2527855"/>
              <a:gd name="connsiteX32" fmla="*/ 159442 w 1352207"/>
              <a:gd name="connsiteY32" fmla="*/ 1115441 h 2527855"/>
              <a:gd name="connsiteX33" fmla="*/ 159442 w 1352207"/>
              <a:gd name="connsiteY33" fmla="*/ 1534301 h 2527855"/>
              <a:gd name="connsiteX34" fmla="*/ 132868 w 1352207"/>
              <a:gd name="connsiteY34" fmla="*/ 1560875 h 2527855"/>
              <a:gd name="connsiteX35" fmla="*/ 26574 w 1352207"/>
              <a:gd name="connsiteY35" fmla="*/ 1560875 h 2527855"/>
              <a:gd name="connsiteX36" fmla="*/ 0 w 1352207"/>
              <a:gd name="connsiteY36" fmla="*/ 1534301 h 2527855"/>
              <a:gd name="connsiteX37" fmla="*/ 0 w 1352207"/>
              <a:gd name="connsiteY37" fmla="*/ 1088867 h 2527855"/>
              <a:gd name="connsiteX38" fmla="*/ 0 w 1352207"/>
              <a:gd name="connsiteY38" fmla="*/ 1062293 h 2527855"/>
              <a:gd name="connsiteX39" fmla="*/ 0 w 1352207"/>
              <a:gd name="connsiteY39" fmla="*/ 982573 h 2527855"/>
              <a:gd name="connsiteX40" fmla="*/ 26574 w 1352207"/>
              <a:gd name="connsiteY40" fmla="*/ 955999 h 2527855"/>
              <a:gd name="connsiteX41" fmla="*/ 671547 w 1352207"/>
              <a:gd name="connsiteY41" fmla="*/ 0 h 2527855"/>
              <a:gd name="connsiteX42" fmla="*/ 1143861 w 1352207"/>
              <a:gd name="connsiteY42" fmla="*/ 472314 h 2527855"/>
              <a:gd name="connsiteX43" fmla="*/ 671547 w 1352207"/>
              <a:gd name="connsiteY43" fmla="*/ 944628 h 2527855"/>
              <a:gd name="connsiteX44" fmla="*/ 199233 w 1352207"/>
              <a:gd name="connsiteY44" fmla="*/ 472314 h 2527855"/>
              <a:gd name="connsiteX45" fmla="*/ 671547 w 1352207"/>
              <a:gd name="connsiteY45" fmla="*/ 0 h 25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2207" h="2527855">
                <a:moveTo>
                  <a:pt x="26574" y="955999"/>
                </a:moveTo>
                <a:lnTo>
                  <a:pt x="410886" y="955999"/>
                </a:lnTo>
                <a:lnTo>
                  <a:pt x="414922" y="957671"/>
                </a:lnTo>
                <a:lnTo>
                  <a:pt x="953441" y="957671"/>
                </a:lnTo>
                <a:lnTo>
                  <a:pt x="956061" y="958200"/>
                </a:lnTo>
                <a:lnTo>
                  <a:pt x="1325633" y="958200"/>
                </a:lnTo>
                <a:cubicBezTo>
                  <a:pt x="1340309" y="958200"/>
                  <a:pt x="1352207" y="970098"/>
                  <a:pt x="1352207" y="984774"/>
                </a:cubicBezTo>
                <a:lnTo>
                  <a:pt x="1352207" y="1063526"/>
                </a:lnTo>
                <a:lnTo>
                  <a:pt x="1352207" y="1091068"/>
                </a:lnTo>
                <a:lnTo>
                  <a:pt x="1352207" y="1531970"/>
                </a:lnTo>
                <a:cubicBezTo>
                  <a:pt x="1352207" y="1546646"/>
                  <a:pt x="1340309" y="1558544"/>
                  <a:pt x="1325633" y="1558544"/>
                </a:cubicBezTo>
                <a:lnTo>
                  <a:pt x="1219339" y="1558544"/>
                </a:lnTo>
                <a:cubicBezTo>
                  <a:pt x="1204663" y="1558544"/>
                  <a:pt x="1192765" y="1546646"/>
                  <a:pt x="1192765" y="1531970"/>
                </a:cubicBezTo>
                <a:lnTo>
                  <a:pt x="1192765" y="1117642"/>
                </a:lnTo>
                <a:lnTo>
                  <a:pt x="1089629" y="1117642"/>
                </a:lnTo>
                <a:lnTo>
                  <a:pt x="1089629" y="1964482"/>
                </a:lnTo>
                <a:cubicBezTo>
                  <a:pt x="1089629" y="2020893"/>
                  <a:pt x="1055332" y="2069294"/>
                  <a:pt x="1006452" y="2089968"/>
                </a:cubicBezTo>
                <a:lnTo>
                  <a:pt x="955609" y="2100232"/>
                </a:lnTo>
                <a:lnTo>
                  <a:pt x="955609" y="2501281"/>
                </a:lnTo>
                <a:cubicBezTo>
                  <a:pt x="955609" y="2515957"/>
                  <a:pt x="943711" y="2527855"/>
                  <a:pt x="929035" y="2527855"/>
                </a:cubicBezTo>
                <a:lnTo>
                  <a:pt x="822741" y="2527855"/>
                </a:lnTo>
                <a:cubicBezTo>
                  <a:pt x="808065" y="2527855"/>
                  <a:pt x="796167" y="2515957"/>
                  <a:pt x="796167" y="2501281"/>
                </a:cubicBezTo>
                <a:lnTo>
                  <a:pt x="796167" y="2100670"/>
                </a:lnTo>
                <a:lnTo>
                  <a:pt x="594902" y="2100670"/>
                </a:lnTo>
                <a:lnTo>
                  <a:pt x="594902" y="2501281"/>
                </a:lnTo>
                <a:cubicBezTo>
                  <a:pt x="594902" y="2515957"/>
                  <a:pt x="583004" y="2527855"/>
                  <a:pt x="568328" y="2527855"/>
                </a:cubicBezTo>
                <a:lnTo>
                  <a:pt x="462034" y="2527855"/>
                </a:lnTo>
                <a:cubicBezTo>
                  <a:pt x="447358" y="2527855"/>
                  <a:pt x="435460" y="2515957"/>
                  <a:pt x="435460" y="2501281"/>
                </a:cubicBezTo>
                <a:lnTo>
                  <a:pt x="435460" y="2100670"/>
                </a:lnTo>
                <a:lnTo>
                  <a:pt x="408704" y="2100670"/>
                </a:lnTo>
                <a:cubicBezTo>
                  <a:pt x="333489" y="2100670"/>
                  <a:pt x="272516" y="2039697"/>
                  <a:pt x="272516" y="1964482"/>
                </a:cubicBezTo>
                <a:lnTo>
                  <a:pt x="272516" y="1115441"/>
                </a:lnTo>
                <a:lnTo>
                  <a:pt x="159442" y="1115441"/>
                </a:lnTo>
                <a:lnTo>
                  <a:pt x="159442" y="1534301"/>
                </a:lnTo>
                <a:cubicBezTo>
                  <a:pt x="159442" y="1548977"/>
                  <a:pt x="147544" y="1560875"/>
                  <a:pt x="132868" y="1560875"/>
                </a:cubicBezTo>
                <a:lnTo>
                  <a:pt x="26574" y="1560875"/>
                </a:lnTo>
                <a:cubicBezTo>
                  <a:pt x="11898" y="1560875"/>
                  <a:pt x="0" y="1548977"/>
                  <a:pt x="0" y="1534301"/>
                </a:cubicBezTo>
                <a:lnTo>
                  <a:pt x="0" y="1088867"/>
                </a:lnTo>
                <a:lnTo>
                  <a:pt x="0" y="1062293"/>
                </a:lnTo>
                <a:lnTo>
                  <a:pt x="0" y="982573"/>
                </a:lnTo>
                <a:cubicBezTo>
                  <a:pt x="0" y="967897"/>
                  <a:pt x="11898" y="955999"/>
                  <a:pt x="26574" y="955999"/>
                </a:cubicBezTo>
                <a:close/>
                <a:moveTo>
                  <a:pt x="671547" y="0"/>
                </a:moveTo>
                <a:cubicBezTo>
                  <a:pt x="932399" y="0"/>
                  <a:pt x="1143861" y="211462"/>
                  <a:pt x="1143861" y="472314"/>
                </a:cubicBezTo>
                <a:cubicBezTo>
                  <a:pt x="1143861" y="733166"/>
                  <a:pt x="932399" y="944628"/>
                  <a:pt x="671547" y="944628"/>
                </a:cubicBezTo>
                <a:cubicBezTo>
                  <a:pt x="410695" y="944628"/>
                  <a:pt x="199233" y="733166"/>
                  <a:pt x="199233" y="472314"/>
                </a:cubicBezTo>
                <a:cubicBezTo>
                  <a:pt x="199233" y="211462"/>
                  <a:pt x="410695" y="0"/>
                  <a:pt x="671547"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69914" y="255369"/>
            <a:ext cx="3759197" cy="247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spc="600" dirty="0">
                <a:solidFill>
                  <a:schemeClr val="tx1"/>
                </a:solidFill>
                <a:latin typeface="DAGGERSQUARE" pitchFamily="50" charset="0"/>
              </a:rPr>
              <a:t>Is real estate a good investment?</a:t>
            </a:r>
            <a:endParaRPr lang="en-US" sz="2400" b="1" i="1" spc="600" dirty="0">
              <a:solidFill>
                <a:schemeClr val="tx1"/>
              </a:solidFill>
              <a:latin typeface="DAGGERSQUARE" pitchFamily="50" charset="0"/>
            </a:endParaRPr>
          </a:p>
        </p:txBody>
      </p:sp>
    </p:spTree>
    <p:extLst>
      <p:ext uri="{BB962C8B-B14F-4D97-AF65-F5344CB8AC3E}">
        <p14:creationId xmlns:p14="http://schemas.microsoft.com/office/powerpoint/2010/main" val="36219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60"/>
                                        <p:tgtEl>
                                          <p:spTgt spid="16"/>
                                        </p:tgtEl>
                                      </p:cBhvr>
                                    </p:animEffect>
                                  </p:childTnLst>
                                </p:cTn>
                              </p:par>
                            </p:childTnLst>
                          </p:cTn>
                        </p:par>
                        <p:par>
                          <p:cTn id="14" fill="hold">
                            <p:stCondLst>
                              <p:cond delay="106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60"/>
                                        <p:tgtEl>
                                          <p:spTgt spid="18"/>
                                        </p:tgtEl>
                                      </p:cBhvr>
                                    </p:animEffect>
                                  </p:childTnLst>
                                </p:cTn>
                              </p:par>
                            </p:childTnLst>
                          </p:cTn>
                        </p:par>
                        <p:par>
                          <p:cTn id="18" fill="hold">
                            <p:stCondLst>
                              <p:cond delay="112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60"/>
                                        <p:tgtEl>
                                          <p:spTgt spid="19"/>
                                        </p:tgtEl>
                                      </p:cBhvr>
                                    </p:animEffect>
                                  </p:childTnLst>
                                </p:cTn>
                              </p:par>
                            </p:childTnLst>
                          </p:cTn>
                        </p:par>
                        <p:par>
                          <p:cTn id="22" fill="hold">
                            <p:stCondLst>
                              <p:cond delay="118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60"/>
                                        <p:tgtEl>
                                          <p:spTgt spid="20"/>
                                        </p:tgtEl>
                                      </p:cBhvr>
                                    </p:animEffect>
                                  </p:childTnLst>
                                </p:cTn>
                              </p:par>
                            </p:childTnLst>
                          </p:cTn>
                        </p:par>
                        <p:par>
                          <p:cTn id="26" fill="hold">
                            <p:stCondLst>
                              <p:cond delay="1240"/>
                            </p:stCondLst>
                            <p:childTnLst>
                              <p:par>
                                <p:cTn id="27" presetID="10"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60"/>
                                        <p:tgtEl>
                                          <p:spTgt spid="41"/>
                                        </p:tgtEl>
                                      </p:cBhvr>
                                    </p:animEffect>
                                  </p:childTnLst>
                                </p:cTn>
                              </p:par>
                            </p:childTnLst>
                          </p:cTn>
                        </p:par>
                        <p:par>
                          <p:cTn id="30" fill="hold">
                            <p:stCondLst>
                              <p:cond delay="1300"/>
                            </p:stCondLst>
                            <p:childTnLst>
                              <p:par>
                                <p:cTn id="31" presetID="10"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60"/>
                                        <p:tgtEl>
                                          <p:spTgt spid="42"/>
                                        </p:tgtEl>
                                      </p:cBhvr>
                                    </p:animEffect>
                                  </p:childTnLst>
                                </p:cTn>
                              </p:par>
                            </p:childTnLst>
                          </p:cTn>
                        </p:par>
                        <p:par>
                          <p:cTn id="34" fill="hold">
                            <p:stCondLst>
                              <p:cond delay="1360"/>
                            </p:stCondLst>
                            <p:childTnLst>
                              <p:par>
                                <p:cTn id="35" presetID="10"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60"/>
                                        <p:tgtEl>
                                          <p:spTgt spid="43"/>
                                        </p:tgtEl>
                                      </p:cBhvr>
                                    </p:animEffect>
                                  </p:childTnLst>
                                </p:cTn>
                              </p:par>
                            </p:childTnLst>
                          </p:cTn>
                        </p:par>
                        <p:par>
                          <p:cTn id="38" fill="hold">
                            <p:stCondLst>
                              <p:cond delay="1420"/>
                            </p:stCondLst>
                            <p:childTnLst>
                              <p:par>
                                <p:cTn id="39" presetID="10" presetClass="entr" presetSubtype="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60"/>
                                        <p:tgtEl>
                                          <p:spTgt spid="44"/>
                                        </p:tgtEl>
                                      </p:cBhvr>
                                    </p:animEffect>
                                  </p:childTnLst>
                                </p:cTn>
                              </p:par>
                            </p:childTnLst>
                          </p:cTn>
                        </p:par>
                        <p:par>
                          <p:cTn id="42" fill="hold">
                            <p:stCondLst>
                              <p:cond delay="1480"/>
                            </p:stCondLst>
                            <p:childTnLst>
                              <p:par>
                                <p:cTn id="43" presetID="10" presetClass="entr" presetSubtype="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60"/>
                                        <p:tgtEl>
                                          <p:spTgt spid="45"/>
                                        </p:tgtEl>
                                      </p:cBhvr>
                                    </p:animEffect>
                                  </p:childTnLst>
                                </p:cTn>
                              </p:par>
                            </p:childTnLst>
                          </p:cTn>
                        </p:par>
                        <p:par>
                          <p:cTn id="46" fill="hold">
                            <p:stCondLst>
                              <p:cond delay="1540"/>
                            </p:stCondLst>
                            <p:childTnLst>
                              <p:par>
                                <p:cTn id="47" presetID="10"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60"/>
                                        <p:tgtEl>
                                          <p:spTgt spid="46"/>
                                        </p:tgtEl>
                                      </p:cBhvr>
                                    </p:animEffect>
                                  </p:childTnLst>
                                </p:cTn>
                              </p:par>
                            </p:childTnLst>
                          </p:cTn>
                        </p:par>
                        <p:par>
                          <p:cTn id="50" fill="hold">
                            <p:stCondLst>
                              <p:cond delay="1600"/>
                            </p:stCondLst>
                            <p:childTnLst>
                              <p:par>
                                <p:cTn id="51" presetID="10"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60"/>
                                        <p:tgtEl>
                                          <p:spTgt spid="47"/>
                                        </p:tgtEl>
                                      </p:cBhvr>
                                    </p:animEffect>
                                  </p:childTnLst>
                                </p:cTn>
                              </p:par>
                            </p:childTnLst>
                          </p:cTn>
                        </p:par>
                        <p:par>
                          <p:cTn id="54" fill="hold">
                            <p:stCondLst>
                              <p:cond delay="1660"/>
                            </p:stCondLst>
                            <p:childTnLst>
                              <p:par>
                                <p:cTn id="55" presetID="10"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60"/>
                                        <p:tgtEl>
                                          <p:spTgt spid="48"/>
                                        </p:tgtEl>
                                      </p:cBhvr>
                                    </p:animEffect>
                                  </p:childTnLst>
                                </p:cTn>
                              </p:par>
                            </p:childTnLst>
                          </p:cTn>
                        </p:par>
                        <p:par>
                          <p:cTn id="58" fill="hold">
                            <p:stCondLst>
                              <p:cond delay="1720"/>
                            </p:stCondLst>
                            <p:childTnLst>
                              <p:par>
                                <p:cTn id="59" presetID="10" presetClass="entr" presetSubtype="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60"/>
                                        <p:tgtEl>
                                          <p:spTgt spid="49"/>
                                        </p:tgtEl>
                                      </p:cBhvr>
                                    </p:animEffect>
                                  </p:childTnLst>
                                </p:cTn>
                              </p:par>
                            </p:childTnLst>
                          </p:cTn>
                        </p:par>
                        <p:par>
                          <p:cTn id="62" fill="hold">
                            <p:stCondLst>
                              <p:cond delay="1780"/>
                            </p:stCondLst>
                            <p:childTnLst>
                              <p:par>
                                <p:cTn id="63" presetID="10" presetClass="entr" presetSubtype="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60"/>
                                        <p:tgtEl>
                                          <p:spTgt spid="50"/>
                                        </p:tgtEl>
                                      </p:cBhvr>
                                    </p:animEffect>
                                  </p:childTnLst>
                                </p:cTn>
                              </p:par>
                            </p:childTnLst>
                          </p:cTn>
                        </p:par>
                        <p:par>
                          <p:cTn id="66" fill="hold">
                            <p:stCondLst>
                              <p:cond delay="1840"/>
                            </p:stCondLst>
                            <p:childTnLst>
                              <p:par>
                                <p:cTn id="67" presetID="10" presetClass="entr" presetSubtype="0"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60"/>
                                        <p:tgtEl>
                                          <p:spTgt spid="51"/>
                                        </p:tgtEl>
                                      </p:cBhvr>
                                    </p:animEffect>
                                  </p:childTnLst>
                                </p:cTn>
                              </p:par>
                            </p:childTnLst>
                          </p:cTn>
                        </p:par>
                        <p:par>
                          <p:cTn id="70" fill="hold">
                            <p:stCondLst>
                              <p:cond delay="1900"/>
                            </p:stCondLst>
                            <p:childTnLst>
                              <p:par>
                                <p:cTn id="71" presetID="10" presetClass="entr" presetSubtype="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60"/>
                                        <p:tgtEl>
                                          <p:spTgt spid="52"/>
                                        </p:tgtEl>
                                      </p:cBhvr>
                                    </p:animEffect>
                                  </p:childTnLst>
                                </p:cTn>
                              </p:par>
                            </p:childTnLst>
                          </p:cTn>
                        </p:par>
                        <p:par>
                          <p:cTn id="74" fill="hold">
                            <p:stCondLst>
                              <p:cond delay="1960"/>
                            </p:stCondLst>
                            <p:childTnLst>
                              <p:par>
                                <p:cTn id="75" presetID="10"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60"/>
                                        <p:tgtEl>
                                          <p:spTgt spid="53"/>
                                        </p:tgtEl>
                                      </p:cBhvr>
                                    </p:animEffect>
                                  </p:childTnLst>
                                </p:cTn>
                              </p:par>
                            </p:childTnLst>
                          </p:cTn>
                        </p:par>
                        <p:par>
                          <p:cTn id="78" fill="hold">
                            <p:stCondLst>
                              <p:cond delay="2020"/>
                            </p:stCondLst>
                            <p:childTnLst>
                              <p:par>
                                <p:cTn id="79" presetID="10"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60"/>
                                        <p:tgtEl>
                                          <p:spTgt spid="54"/>
                                        </p:tgtEl>
                                      </p:cBhvr>
                                    </p:animEffect>
                                  </p:childTnLst>
                                </p:cTn>
                              </p:par>
                            </p:childTnLst>
                          </p:cTn>
                        </p:par>
                        <p:par>
                          <p:cTn id="82" fill="hold">
                            <p:stCondLst>
                              <p:cond delay="2080"/>
                            </p:stCondLst>
                            <p:childTnLst>
                              <p:par>
                                <p:cTn id="83" presetID="10" presetClass="entr" presetSubtype="0"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60"/>
                                        <p:tgtEl>
                                          <p:spTgt spid="55"/>
                                        </p:tgtEl>
                                      </p:cBhvr>
                                    </p:animEffect>
                                  </p:childTnLst>
                                </p:cTn>
                              </p:par>
                            </p:childTnLst>
                          </p:cTn>
                        </p:par>
                        <p:par>
                          <p:cTn id="86" fill="hold">
                            <p:stCondLst>
                              <p:cond delay="2140"/>
                            </p:stCondLst>
                            <p:childTnLst>
                              <p:par>
                                <p:cTn id="87" presetID="10"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60"/>
                                        <p:tgtEl>
                                          <p:spTgt spid="56"/>
                                        </p:tgtEl>
                                      </p:cBhvr>
                                    </p:animEffect>
                                  </p:childTnLst>
                                </p:cTn>
                              </p:par>
                            </p:childTnLst>
                          </p:cTn>
                        </p:par>
                        <p:par>
                          <p:cTn id="90" fill="hold">
                            <p:stCondLst>
                              <p:cond delay="2200"/>
                            </p:stCondLst>
                            <p:childTnLst>
                              <p:par>
                                <p:cTn id="91" presetID="10" presetClass="entr" presetSubtype="0" fill="hold" grpId="0" nodeType="after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60"/>
                                        <p:tgtEl>
                                          <p:spTgt spid="57"/>
                                        </p:tgtEl>
                                      </p:cBhvr>
                                    </p:animEffect>
                                  </p:childTnLst>
                                </p:cTn>
                              </p:par>
                            </p:childTnLst>
                          </p:cTn>
                        </p:par>
                        <p:par>
                          <p:cTn id="94" fill="hold">
                            <p:stCondLst>
                              <p:cond delay="2260"/>
                            </p:stCondLst>
                            <p:childTnLst>
                              <p:par>
                                <p:cTn id="95" presetID="10" presetClass="entr" presetSubtype="0"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60"/>
                                        <p:tgtEl>
                                          <p:spTgt spid="58"/>
                                        </p:tgtEl>
                                      </p:cBhvr>
                                    </p:animEffect>
                                  </p:childTnLst>
                                </p:cTn>
                              </p:par>
                            </p:childTnLst>
                          </p:cTn>
                        </p:par>
                        <p:par>
                          <p:cTn id="98" fill="hold">
                            <p:stCondLst>
                              <p:cond delay="2320"/>
                            </p:stCondLst>
                            <p:childTnLst>
                              <p:par>
                                <p:cTn id="99" presetID="10" presetClass="entr" presetSubtype="0" fill="hold" grpId="0" nodeType="after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60"/>
                                        <p:tgtEl>
                                          <p:spTgt spid="59"/>
                                        </p:tgtEl>
                                      </p:cBhvr>
                                    </p:animEffect>
                                  </p:childTnLst>
                                </p:cTn>
                              </p:par>
                            </p:childTnLst>
                          </p:cTn>
                        </p:par>
                        <p:par>
                          <p:cTn id="102" fill="hold">
                            <p:stCondLst>
                              <p:cond delay="2380"/>
                            </p:stCondLst>
                            <p:childTnLst>
                              <p:par>
                                <p:cTn id="103" presetID="10" presetClass="entr" presetSubtype="0" fill="hold" grpId="0" nodeType="after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60"/>
                                        <p:tgtEl>
                                          <p:spTgt spid="60"/>
                                        </p:tgtEl>
                                      </p:cBhvr>
                                    </p:animEffect>
                                  </p:childTnLst>
                                </p:cTn>
                              </p:par>
                            </p:childTnLst>
                          </p:cTn>
                        </p:par>
                        <p:par>
                          <p:cTn id="106" fill="hold">
                            <p:stCondLst>
                              <p:cond delay="2440"/>
                            </p:stCondLst>
                            <p:childTnLst>
                              <p:par>
                                <p:cTn id="107" presetID="10" presetClass="entr" presetSubtype="0" fill="hold" grpId="0" nodeType="after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60"/>
                                        <p:tgtEl>
                                          <p:spTgt spid="62"/>
                                        </p:tgtEl>
                                      </p:cBhvr>
                                    </p:animEffect>
                                  </p:childTnLst>
                                </p:cTn>
                              </p:par>
                            </p:childTnLst>
                          </p:cTn>
                        </p:par>
                        <p:par>
                          <p:cTn id="110" fill="hold">
                            <p:stCondLst>
                              <p:cond delay="2500"/>
                            </p:stCondLst>
                            <p:childTnLst>
                              <p:par>
                                <p:cTn id="111" presetID="10"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60"/>
                                        <p:tgtEl>
                                          <p:spTgt spid="63"/>
                                        </p:tgtEl>
                                      </p:cBhvr>
                                    </p:animEffect>
                                  </p:childTnLst>
                                </p:cTn>
                              </p:par>
                            </p:childTnLst>
                          </p:cTn>
                        </p:par>
                        <p:par>
                          <p:cTn id="114" fill="hold">
                            <p:stCondLst>
                              <p:cond delay="2560"/>
                            </p:stCondLst>
                            <p:childTnLst>
                              <p:par>
                                <p:cTn id="115" presetID="10" presetClass="entr" presetSubtype="0" fill="hold" grpId="0" nodeType="after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60"/>
                                        <p:tgtEl>
                                          <p:spTgt spid="65"/>
                                        </p:tgtEl>
                                      </p:cBhvr>
                                    </p:animEffect>
                                  </p:childTnLst>
                                </p:cTn>
                              </p:par>
                            </p:childTnLst>
                          </p:cTn>
                        </p:par>
                        <p:par>
                          <p:cTn id="118" fill="hold">
                            <p:stCondLst>
                              <p:cond delay="2620"/>
                            </p:stCondLst>
                            <p:childTnLst>
                              <p:par>
                                <p:cTn id="119" presetID="10" presetClass="entr" presetSubtype="0" fill="hold" grpId="0" nodeType="after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60"/>
                                        <p:tgtEl>
                                          <p:spTgt spid="66"/>
                                        </p:tgtEl>
                                      </p:cBhvr>
                                    </p:animEffect>
                                  </p:childTnLst>
                                </p:cTn>
                              </p:par>
                            </p:childTnLst>
                          </p:cTn>
                        </p:par>
                        <p:par>
                          <p:cTn id="122" fill="hold">
                            <p:stCondLst>
                              <p:cond delay="2680"/>
                            </p:stCondLst>
                            <p:childTnLst>
                              <p:par>
                                <p:cTn id="123" presetID="10"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60"/>
                                        <p:tgtEl>
                                          <p:spTgt spid="67"/>
                                        </p:tgtEl>
                                      </p:cBhvr>
                                    </p:animEffect>
                                  </p:childTnLst>
                                </p:cTn>
                              </p:par>
                            </p:childTnLst>
                          </p:cTn>
                        </p:par>
                        <p:par>
                          <p:cTn id="126" fill="hold">
                            <p:stCondLst>
                              <p:cond delay="2740"/>
                            </p:stCondLst>
                            <p:childTnLst>
                              <p:par>
                                <p:cTn id="127" presetID="10" presetClass="entr" presetSubtype="0" fill="hold" grpId="0" nodeType="afterEffect">
                                  <p:stCondLst>
                                    <p:cond delay="0"/>
                                  </p:stCondLst>
                                  <p:childTnLst>
                                    <p:set>
                                      <p:cBhvr>
                                        <p:cTn id="128" dur="1" fill="hold">
                                          <p:stCondLst>
                                            <p:cond delay="0"/>
                                          </p:stCondLst>
                                        </p:cTn>
                                        <p:tgtEl>
                                          <p:spTgt spid="68"/>
                                        </p:tgtEl>
                                        <p:attrNameLst>
                                          <p:attrName>style.visibility</p:attrName>
                                        </p:attrNameLst>
                                      </p:cBhvr>
                                      <p:to>
                                        <p:strVal val="visible"/>
                                      </p:to>
                                    </p:set>
                                    <p:animEffect transition="in" filter="fade">
                                      <p:cBhvr>
                                        <p:cTn id="129" dur="60"/>
                                        <p:tgtEl>
                                          <p:spTgt spid="68"/>
                                        </p:tgtEl>
                                      </p:cBhvr>
                                    </p:animEffect>
                                  </p:childTnLst>
                                </p:cTn>
                              </p:par>
                            </p:childTnLst>
                          </p:cTn>
                        </p:par>
                        <p:par>
                          <p:cTn id="130" fill="hold">
                            <p:stCondLst>
                              <p:cond delay="2800"/>
                            </p:stCondLst>
                            <p:childTnLst>
                              <p:par>
                                <p:cTn id="131" presetID="10" presetClass="entr" presetSubtype="0" fill="hold" grpId="0" nodeType="afterEffect">
                                  <p:stCondLst>
                                    <p:cond delay="0"/>
                                  </p:stCondLst>
                                  <p:childTnLst>
                                    <p:set>
                                      <p:cBhvr>
                                        <p:cTn id="132" dur="1" fill="hold">
                                          <p:stCondLst>
                                            <p:cond delay="0"/>
                                          </p:stCondLst>
                                        </p:cTn>
                                        <p:tgtEl>
                                          <p:spTgt spid="99"/>
                                        </p:tgtEl>
                                        <p:attrNameLst>
                                          <p:attrName>style.visibility</p:attrName>
                                        </p:attrNameLst>
                                      </p:cBhvr>
                                      <p:to>
                                        <p:strVal val="visible"/>
                                      </p:to>
                                    </p:set>
                                    <p:animEffect transition="in" filter="fade">
                                      <p:cBhvr>
                                        <p:cTn id="133" dur="60"/>
                                        <p:tgtEl>
                                          <p:spTgt spid="99"/>
                                        </p:tgtEl>
                                      </p:cBhvr>
                                    </p:animEffect>
                                  </p:childTnLst>
                                </p:cTn>
                              </p:par>
                            </p:childTnLst>
                          </p:cTn>
                        </p:par>
                        <p:par>
                          <p:cTn id="134" fill="hold">
                            <p:stCondLst>
                              <p:cond delay="2860"/>
                            </p:stCondLst>
                            <p:childTnLst>
                              <p:par>
                                <p:cTn id="135" presetID="10" presetClass="entr" presetSubtype="0" fill="hold" grpId="0" nodeType="afterEffect">
                                  <p:stCondLst>
                                    <p:cond delay="0"/>
                                  </p:stCondLst>
                                  <p:childTnLst>
                                    <p:set>
                                      <p:cBhvr>
                                        <p:cTn id="136" dur="1" fill="hold">
                                          <p:stCondLst>
                                            <p:cond delay="0"/>
                                          </p:stCondLst>
                                        </p:cTn>
                                        <p:tgtEl>
                                          <p:spTgt spid="100"/>
                                        </p:tgtEl>
                                        <p:attrNameLst>
                                          <p:attrName>style.visibility</p:attrName>
                                        </p:attrNameLst>
                                      </p:cBhvr>
                                      <p:to>
                                        <p:strVal val="visible"/>
                                      </p:to>
                                    </p:set>
                                    <p:animEffect transition="in" filter="fade">
                                      <p:cBhvr>
                                        <p:cTn id="137" dur="60"/>
                                        <p:tgtEl>
                                          <p:spTgt spid="100"/>
                                        </p:tgtEl>
                                      </p:cBhvr>
                                    </p:animEffect>
                                  </p:childTnLst>
                                </p:cTn>
                              </p:par>
                            </p:childTnLst>
                          </p:cTn>
                        </p:par>
                        <p:par>
                          <p:cTn id="138" fill="hold">
                            <p:stCondLst>
                              <p:cond delay="2920"/>
                            </p:stCondLst>
                            <p:childTnLst>
                              <p:par>
                                <p:cTn id="139" presetID="10" presetClass="entr" presetSubtype="0" fill="hold" grpId="0" nodeType="afterEffect">
                                  <p:stCondLst>
                                    <p:cond delay="0"/>
                                  </p:stCondLst>
                                  <p:childTnLst>
                                    <p:set>
                                      <p:cBhvr>
                                        <p:cTn id="140" dur="1" fill="hold">
                                          <p:stCondLst>
                                            <p:cond delay="0"/>
                                          </p:stCondLst>
                                        </p:cTn>
                                        <p:tgtEl>
                                          <p:spTgt spid="101"/>
                                        </p:tgtEl>
                                        <p:attrNameLst>
                                          <p:attrName>style.visibility</p:attrName>
                                        </p:attrNameLst>
                                      </p:cBhvr>
                                      <p:to>
                                        <p:strVal val="visible"/>
                                      </p:to>
                                    </p:set>
                                    <p:animEffect transition="in" filter="fade">
                                      <p:cBhvr>
                                        <p:cTn id="141" dur="60"/>
                                        <p:tgtEl>
                                          <p:spTgt spid="101"/>
                                        </p:tgtEl>
                                      </p:cBhvr>
                                    </p:animEffect>
                                  </p:childTnLst>
                                </p:cTn>
                              </p:par>
                            </p:childTnLst>
                          </p:cTn>
                        </p:par>
                        <p:par>
                          <p:cTn id="142" fill="hold">
                            <p:stCondLst>
                              <p:cond delay="2980"/>
                            </p:stCondLst>
                            <p:childTnLst>
                              <p:par>
                                <p:cTn id="143" presetID="10" presetClass="entr" presetSubtype="0" fill="hold" grpId="0" nodeType="afterEffect">
                                  <p:stCondLst>
                                    <p:cond delay="0"/>
                                  </p:stCondLst>
                                  <p:childTnLst>
                                    <p:set>
                                      <p:cBhvr>
                                        <p:cTn id="144" dur="1" fill="hold">
                                          <p:stCondLst>
                                            <p:cond delay="0"/>
                                          </p:stCondLst>
                                        </p:cTn>
                                        <p:tgtEl>
                                          <p:spTgt spid="102"/>
                                        </p:tgtEl>
                                        <p:attrNameLst>
                                          <p:attrName>style.visibility</p:attrName>
                                        </p:attrNameLst>
                                      </p:cBhvr>
                                      <p:to>
                                        <p:strVal val="visible"/>
                                      </p:to>
                                    </p:set>
                                    <p:animEffect transition="in" filter="fade">
                                      <p:cBhvr>
                                        <p:cTn id="145" dur="60"/>
                                        <p:tgtEl>
                                          <p:spTgt spid="102"/>
                                        </p:tgtEl>
                                      </p:cBhvr>
                                    </p:animEffect>
                                  </p:childTnLst>
                                </p:cTn>
                              </p:par>
                            </p:childTnLst>
                          </p:cTn>
                        </p:par>
                        <p:par>
                          <p:cTn id="146" fill="hold">
                            <p:stCondLst>
                              <p:cond delay="3040"/>
                            </p:stCondLst>
                            <p:childTnLst>
                              <p:par>
                                <p:cTn id="147" presetID="10" presetClass="entr" presetSubtype="0" fill="hold" grpId="0" nodeType="afterEffect">
                                  <p:stCondLst>
                                    <p:cond delay="0"/>
                                  </p:stCondLst>
                                  <p:childTnLst>
                                    <p:set>
                                      <p:cBhvr>
                                        <p:cTn id="148" dur="1" fill="hold">
                                          <p:stCondLst>
                                            <p:cond delay="0"/>
                                          </p:stCondLst>
                                        </p:cTn>
                                        <p:tgtEl>
                                          <p:spTgt spid="103"/>
                                        </p:tgtEl>
                                        <p:attrNameLst>
                                          <p:attrName>style.visibility</p:attrName>
                                        </p:attrNameLst>
                                      </p:cBhvr>
                                      <p:to>
                                        <p:strVal val="visible"/>
                                      </p:to>
                                    </p:set>
                                    <p:animEffect transition="in" filter="fade">
                                      <p:cBhvr>
                                        <p:cTn id="149" dur="60"/>
                                        <p:tgtEl>
                                          <p:spTgt spid="103"/>
                                        </p:tgtEl>
                                      </p:cBhvr>
                                    </p:animEffect>
                                  </p:childTnLst>
                                </p:cTn>
                              </p:par>
                            </p:childTnLst>
                          </p:cTn>
                        </p:par>
                        <p:par>
                          <p:cTn id="150" fill="hold">
                            <p:stCondLst>
                              <p:cond delay="3100"/>
                            </p:stCondLst>
                            <p:childTnLst>
                              <p:par>
                                <p:cTn id="151" presetID="10" presetClass="entr" presetSubtype="0" fill="hold" grpId="0" nodeType="afterEffect">
                                  <p:stCondLst>
                                    <p:cond delay="0"/>
                                  </p:stCondLst>
                                  <p:childTnLst>
                                    <p:set>
                                      <p:cBhvr>
                                        <p:cTn id="152" dur="1" fill="hold">
                                          <p:stCondLst>
                                            <p:cond delay="0"/>
                                          </p:stCondLst>
                                        </p:cTn>
                                        <p:tgtEl>
                                          <p:spTgt spid="104"/>
                                        </p:tgtEl>
                                        <p:attrNameLst>
                                          <p:attrName>style.visibility</p:attrName>
                                        </p:attrNameLst>
                                      </p:cBhvr>
                                      <p:to>
                                        <p:strVal val="visible"/>
                                      </p:to>
                                    </p:set>
                                    <p:animEffect transition="in" filter="fade">
                                      <p:cBhvr>
                                        <p:cTn id="153" dur="60"/>
                                        <p:tgtEl>
                                          <p:spTgt spid="104"/>
                                        </p:tgtEl>
                                      </p:cBhvr>
                                    </p:animEffect>
                                  </p:childTnLst>
                                </p:cTn>
                              </p:par>
                            </p:childTnLst>
                          </p:cTn>
                        </p:par>
                        <p:par>
                          <p:cTn id="154" fill="hold">
                            <p:stCondLst>
                              <p:cond delay="3160"/>
                            </p:stCondLst>
                            <p:childTnLst>
                              <p:par>
                                <p:cTn id="155" presetID="10" presetClass="entr" presetSubtype="0" fill="hold" grpId="0" nodeType="afterEffect">
                                  <p:stCondLst>
                                    <p:cond delay="0"/>
                                  </p:stCondLst>
                                  <p:childTnLst>
                                    <p:set>
                                      <p:cBhvr>
                                        <p:cTn id="156" dur="1" fill="hold">
                                          <p:stCondLst>
                                            <p:cond delay="0"/>
                                          </p:stCondLst>
                                        </p:cTn>
                                        <p:tgtEl>
                                          <p:spTgt spid="105"/>
                                        </p:tgtEl>
                                        <p:attrNameLst>
                                          <p:attrName>style.visibility</p:attrName>
                                        </p:attrNameLst>
                                      </p:cBhvr>
                                      <p:to>
                                        <p:strVal val="visible"/>
                                      </p:to>
                                    </p:set>
                                    <p:animEffect transition="in" filter="fade">
                                      <p:cBhvr>
                                        <p:cTn id="157" dur="60"/>
                                        <p:tgtEl>
                                          <p:spTgt spid="105"/>
                                        </p:tgtEl>
                                      </p:cBhvr>
                                    </p:animEffect>
                                  </p:childTnLst>
                                </p:cTn>
                              </p:par>
                            </p:childTnLst>
                          </p:cTn>
                        </p:par>
                        <p:par>
                          <p:cTn id="158" fill="hold">
                            <p:stCondLst>
                              <p:cond delay="3220"/>
                            </p:stCondLst>
                            <p:childTnLst>
                              <p:par>
                                <p:cTn id="159" presetID="10" presetClass="entr" presetSubtype="0" fill="hold" grpId="0" nodeType="afterEffect">
                                  <p:stCondLst>
                                    <p:cond delay="0"/>
                                  </p:stCondLst>
                                  <p:childTnLst>
                                    <p:set>
                                      <p:cBhvr>
                                        <p:cTn id="160" dur="1" fill="hold">
                                          <p:stCondLst>
                                            <p:cond delay="0"/>
                                          </p:stCondLst>
                                        </p:cTn>
                                        <p:tgtEl>
                                          <p:spTgt spid="106"/>
                                        </p:tgtEl>
                                        <p:attrNameLst>
                                          <p:attrName>style.visibility</p:attrName>
                                        </p:attrNameLst>
                                      </p:cBhvr>
                                      <p:to>
                                        <p:strVal val="visible"/>
                                      </p:to>
                                    </p:set>
                                    <p:animEffect transition="in" filter="fade">
                                      <p:cBhvr>
                                        <p:cTn id="161" dur="60"/>
                                        <p:tgtEl>
                                          <p:spTgt spid="106"/>
                                        </p:tgtEl>
                                      </p:cBhvr>
                                    </p:animEffect>
                                  </p:childTnLst>
                                </p:cTn>
                              </p:par>
                            </p:childTnLst>
                          </p:cTn>
                        </p:par>
                        <p:par>
                          <p:cTn id="162" fill="hold">
                            <p:stCondLst>
                              <p:cond delay="3280"/>
                            </p:stCondLst>
                            <p:childTnLst>
                              <p:par>
                                <p:cTn id="163" presetID="10" presetClass="entr" presetSubtype="0" fill="hold" grpId="0" nodeType="afterEffect">
                                  <p:stCondLst>
                                    <p:cond delay="0"/>
                                  </p:stCondLst>
                                  <p:childTnLst>
                                    <p:set>
                                      <p:cBhvr>
                                        <p:cTn id="164" dur="1" fill="hold">
                                          <p:stCondLst>
                                            <p:cond delay="0"/>
                                          </p:stCondLst>
                                        </p:cTn>
                                        <p:tgtEl>
                                          <p:spTgt spid="107"/>
                                        </p:tgtEl>
                                        <p:attrNameLst>
                                          <p:attrName>style.visibility</p:attrName>
                                        </p:attrNameLst>
                                      </p:cBhvr>
                                      <p:to>
                                        <p:strVal val="visible"/>
                                      </p:to>
                                    </p:set>
                                    <p:animEffect transition="in" filter="fade">
                                      <p:cBhvr>
                                        <p:cTn id="165" dur="60"/>
                                        <p:tgtEl>
                                          <p:spTgt spid="107"/>
                                        </p:tgtEl>
                                      </p:cBhvr>
                                    </p:animEffect>
                                  </p:childTnLst>
                                </p:cTn>
                              </p:par>
                            </p:childTnLst>
                          </p:cTn>
                        </p:par>
                        <p:par>
                          <p:cTn id="166" fill="hold">
                            <p:stCondLst>
                              <p:cond delay="3340"/>
                            </p:stCondLst>
                            <p:childTnLst>
                              <p:par>
                                <p:cTn id="167" presetID="10" presetClass="entr" presetSubtype="0" fill="hold" grpId="0" nodeType="afterEffect">
                                  <p:stCondLst>
                                    <p:cond delay="0"/>
                                  </p:stCondLst>
                                  <p:childTnLst>
                                    <p:set>
                                      <p:cBhvr>
                                        <p:cTn id="168" dur="1" fill="hold">
                                          <p:stCondLst>
                                            <p:cond delay="0"/>
                                          </p:stCondLst>
                                        </p:cTn>
                                        <p:tgtEl>
                                          <p:spTgt spid="108"/>
                                        </p:tgtEl>
                                        <p:attrNameLst>
                                          <p:attrName>style.visibility</p:attrName>
                                        </p:attrNameLst>
                                      </p:cBhvr>
                                      <p:to>
                                        <p:strVal val="visible"/>
                                      </p:to>
                                    </p:set>
                                    <p:animEffect transition="in" filter="fade">
                                      <p:cBhvr>
                                        <p:cTn id="169" dur="60"/>
                                        <p:tgtEl>
                                          <p:spTgt spid="108"/>
                                        </p:tgtEl>
                                      </p:cBhvr>
                                    </p:animEffect>
                                  </p:childTnLst>
                                </p:cTn>
                              </p:par>
                            </p:childTnLst>
                          </p:cTn>
                        </p:par>
                        <p:par>
                          <p:cTn id="170" fill="hold">
                            <p:stCondLst>
                              <p:cond delay="3400"/>
                            </p:stCondLst>
                            <p:childTnLst>
                              <p:par>
                                <p:cTn id="171" presetID="10" presetClass="entr" presetSubtype="0" fill="hold" grpId="0" nodeType="afterEffect">
                                  <p:stCondLst>
                                    <p:cond delay="0"/>
                                  </p:stCondLst>
                                  <p:childTnLst>
                                    <p:set>
                                      <p:cBhvr>
                                        <p:cTn id="172" dur="1" fill="hold">
                                          <p:stCondLst>
                                            <p:cond delay="0"/>
                                          </p:stCondLst>
                                        </p:cTn>
                                        <p:tgtEl>
                                          <p:spTgt spid="109"/>
                                        </p:tgtEl>
                                        <p:attrNameLst>
                                          <p:attrName>style.visibility</p:attrName>
                                        </p:attrNameLst>
                                      </p:cBhvr>
                                      <p:to>
                                        <p:strVal val="visible"/>
                                      </p:to>
                                    </p:set>
                                    <p:animEffect transition="in" filter="fade">
                                      <p:cBhvr>
                                        <p:cTn id="173" dur="60"/>
                                        <p:tgtEl>
                                          <p:spTgt spid="109"/>
                                        </p:tgtEl>
                                      </p:cBhvr>
                                    </p:animEffect>
                                  </p:childTnLst>
                                </p:cTn>
                              </p:par>
                            </p:childTnLst>
                          </p:cTn>
                        </p:par>
                        <p:par>
                          <p:cTn id="174" fill="hold">
                            <p:stCondLst>
                              <p:cond delay="3460"/>
                            </p:stCondLst>
                            <p:childTnLst>
                              <p:par>
                                <p:cTn id="175" presetID="10" presetClass="entr" presetSubtype="0" fill="hold" grpId="0" nodeType="after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60"/>
                                        <p:tgtEl>
                                          <p:spTgt spid="110"/>
                                        </p:tgtEl>
                                      </p:cBhvr>
                                    </p:animEffect>
                                  </p:childTnLst>
                                </p:cTn>
                              </p:par>
                            </p:childTnLst>
                          </p:cTn>
                        </p:par>
                        <p:par>
                          <p:cTn id="178" fill="hold">
                            <p:stCondLst>
                              <p:cond delay="3520"/>
                            </p:stCondLst>
                            <p:childTnLst>
                              <p:par>
                                <p:cTn id="179" presetID="10" presetClass="entr" presetSubtype="0"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Effect transition="in" filter="fade">
                                      <p:cBhvr>
                                        <p:cTn id="181" dur="60"/>
                                        <p:tgtEl>
                                          <p:spTgt spid="111"/>
                                        </p:tgtEl>
                                      </p:cBhvr>
                                    </p:animEffect>
                                  </p:childTnLst>
                                </p:cTn>
                              </p:par>
                            </p:childTnLst>
                          </p:cTn>
                        </p:par>
                        <p:par>
                          <p:cTn id="182" fill="hold">
                            <p:stCondLst>
                              <p:cond delay="3580"/>
                            </p:stCondLst>
                            <p:childTnLst>
                              <p:par>
                                <p:cTn id="183" presetID="10" presetClass="entr" presetSubtype="0" fill="hold" grpId="0" nodeType="afterEffect">
                                  <p:stCondLst>
                                    <p:cond delay="0"/>
                                  </p:stCondLst>
                                  <p:childTnLst>
                                    <p:set>
                                      <p:cBhvr>
                                        <p:cTn id="184" dur="1" fill="hold">
                                          <p:stCondLst>
                                            <p:cond delay="0"/>
                                          </p:stCondLst>
                                        </p:cTn>
                                        <p:tgtEl>
                                          <p:spTgt spid="112"/>
                                        </p:tgtEl>
                                        <p:attrNameLst>
                                          <p:attrName>style.visibility</p:attrName>
                                        </p:attrNameLst>
                                      </p:cBhvr>
                                      <p:to>
                                        <p:strVal val="visible"/>
                                      </p:to>
                                    </p:set>
                                    <p:animEffect transition="in" filter="fade">
                                      <p:cBhvr>
                                        <p:cTn id="185" dur="60"/>
                                        <p:tgtEl>
                                          <p:spTgt spid="112"/>
                                        </p:tgtEl>
                                      </p:cBhvr>
                                    </p:animEffect>
                                  </p:childTnLst>
                                </p:cTn>
                              </p:par>
                            </p:childTnLst>
                          </p:cTn>
                        </p:par>
                        <p:par>
                          <p:cTn id="186" fill="hold">
                            <p:stCondLst>
                              <p:cond delay="3640"/>
                            </p:stCondLst>
                            <p:childTnLst>
                              <p:par>
                                <p:cTn id="187" presetID="10" presetClass="entr" presetSubtype="0" fill="hold" grpId="0" nodeType="afterEffect">
                                  <p:stCondLst>
                                    <p:cond delay="0"/>
                                  </p:stCondLst>
                                  <p:childTnLst>
                                    <p:set>
                                      <p:cBhvr>
                                        <p:cTn id="188" dur="1" fill="hold">
                                          <p:stCondLst>
                                            <p:cond delay="0"/>
                                          </p:stCondLst>
                                        </p:cTn>
                                        <p:tgtEl>
                                          <p:spTgt spid="113"/>
                                        </p:tgtEl>
                                        <p:attrNameLst>
                                          <p:attrName>style.visibility</p:attrName>
                                        </p:attrNameLst>
                                      </p:cBhvr>
                                      <p:to>
                                        <p:strVal val="visible"/>
                                      </p:to>
                                    </p:set>
                                    <p:animEffect transition="in" filter="fade">
                                      <p:cBhvr>
                                        <p:cTn id="189" dur="60"/>
                                        <p:tgtEl>
                                          <p:spTgt spid="113"/>
                                        </p:tgtEl>
                                      </p:cBhvr>
                                    </p:animEffect>
                                  </p:childTnLst>
                                </p:cTn>
                              </p:par>
                            </p:childTnLst>
                          </p:cTn>
                        </p:par>
                        <p:par>
                          <p:cTn id="190" fill="hold">
                            <p:stCondLst>
                              <p:cond delay="3700"/>
                            </p:stCondLst>
                            <p:childTnLst>
                              <p:par>
                                <p:cTn id="191" presetID="10" presetClass="entr" presetSubtype="0" fill="hold" grpId="0" nodeType="afterEffect">
                                  <p:stCondLst>
                                    <p:cond delay="0"/>
                                  </p:stCondLst>
                                  <p:childTnLst>
                                    <p:set>
                                      <p:cBhvr>
                                        <p:cTn id="192" dur="1" fill="hold">
                                          <p:stCondLst>
                                            <p:cond delay="0"/>
                                          </p:stCondLst>
                                        </p:cTn>
                                        <p:tgtEl>
                                          <p:spTgt spid="114"/>
                                        </p:tgtEl>
                                        <p:attrNameLst>
                                          <p:attrName>style.visibility</p:attrName>
                                        </p:attrNameLst>
                                      </p:cBhvr>
                                      <p:to>
                                        <p:strVal val="visible"/>
                                      </p:to>
                                    </p:set>
                                    <p:animEffect transition="in" filter="fade">
                                      <p:cBhvr>
                                        <p:cTn id="193" dur="60"/>
                                        <p:tgtEl>
                                          <p:spTgt spid="114"/>
                                        </p:tgtEl>
                                      </p:cBhvr>
                                    </p:animEffect>
                                  </p:childTnLst>
                                </p:cTn>
                              </p:par>
                            </p:childTnLst>
                          </p:cTn>
                        </p:par>
                        <p:par>
                          <p:cTn id="194" fill="hold">
                            <p:stCondLst>
                              <p:cond delay="3760"/>
                            </p:stCondLst>
                            <p:childTnLst>
                              <p:par>
                                <p:cTn id="195" presetID="10" presetClass="entr" presetSubtype="0" fill="hold" grpId="0" nodeType="afterEffect">
                                  <p:stCondLst>
                                    <p:cond delay="0"/>
                                  </p:stCondLst>
                                  <p:childTnLst>
                                    <p:set>
                                      <p:cBhvr>
                                        <p:cTn id="196" dur="1" fill="hold">
                                          <p:stCondLst>
                                            <p:cond delay="0"/>
                                          </p:stCondLst>
                                        </p:cTn>
                                        <p:tgtEl>
                                          <p:spTgt spid="115"/>
                                        </p:tgtEl>
                                        <p:attrNameLst>
                                          <p:attrName>style.visibility</p:attrName>
                                        </p:attrNameLst>
                                      </p:cBhvr>
                                      <p:to>
                                        <p:strVal val="visible"/>
                                      </p:to>
                                    </p:set>
                                    <p:animEffect transition="in" filter="fade">
                                      <p:cBhvr>
                                        <p:cTn id="197" dur="60"/>
                                        <p:tgtEl>
                                          <p:spTgt spid="115"/>
                                        </p:tgtEl>
                                      </p:cBhvr>
                                    </p:animEffect>
                                  </p:childTnLst>
                                </p:cTn>
                              </p:par>
                            </p:childTnLst>
                          </p:cTn>
                        </p:par>
                        <p:par>
                          <p:cTn id="198" fill="hold">
                            <p:stCondLst>
                              <p:cond delay="3820"/>
                            </p:stCondLst>
                            <p:childTnLst>
                              <p:par>
                                <p:cTn id="199" presetID="10" presetClass="entr" presetSubtype="0" fill="hold" grpId="0" nodeType="afterEffect">
                                  <p:stCondLst>
                                    <p:cond delay="0"/>
                                  </p:stCondLst>
                                  <p:childTnLst>
                                    <p:set>
                                      <p:cBhvr>
                                        <p:cTn id="200" dur="1" fill="hold">
                                          <p:stCondLst>
                                            <p:cond delay="0"/>
                                          </p:stCondLst>
                                        </p:cTn>
                                        <p:tgtEl>
                                          <p:spTgt spid="116"/>
                                        </p:tgtEl>
                                        <p:attrNameLst>
                                          <p:attrName>style.visibility</p:attrName>
                                        </p:attrNameLst>
                                      </p:cBhvr>
                                      <p:to>
                                        <p:strVal val="visible"/>
                                      </p:to>
                                    </p:set>
                                    <p:animEffect transition="in" filter="fade">
                                      <p:cBhvr>
                                        <p:cTn id="201" dur="60"/>
                                        <p:tgtEl>
                                          <p:spTgt spid="116"/>
                                        </p:tgtEl>
                                      </p:cBhvr>
                                    </p:animEffect>
                                  </p:childTnLst>
                                </p:cTn>
                              </p:par>
                            </p:childTnLst>
                          </p:cTn>
                        </p:par>
                        <p:par>
                          <p:cTn id="202" fill="hold">
                            <p:stCondLst>
                              <p:cond delay="3880"/>
                            </p:stCondLst>
                            <p:childTnLst>
                              <p:par>
                                <p:cTn id="203" presetID="10" presetClass="entr" presetSubtype="0" fill="hold" grpId="0" nodeType="afterEffect">
                                  <p:stCondLst>
                                    <p:cond delay="0"/>
                                  </p:stCondLst>
                                  <p:childTnLst>
                                    <p:set>
                                      <p:cBhvr>
                                        <p:cTn id="204" dur="1" fill="hold">
                                          <p:stCondLst>
                                            <p:cond delay="0"/>
                                          </p:stCondLst>
                                        </p:cTn>
                                        <p:tgtEl>
                                          <p:spTgt spid="117"/>
                                        </p:tgtEl>
                                        <p:attrNameLst>
                                          <p:attrName>style.visibility</p:attrName>
                                        </p:attrNameLst>
                                      </p:cBhvr>
                                      <p:to>
                                        <p:strVal val="visible"/>
                                      </p:to>
                                    </p:set>
                                    <p:animEffect transition="in" filter="fade">
                                      <p:cBhvr>
                                        <p:cTn id="205" dur="60"/>
                                        <p:tgtEl>
                                          <p:spTgt spid="117"/>
                                        </p:tgtEl>
                                      </p:cBhvr>
                                    </p:animEffect>
                                  </p:childTnLst>
                                </p:cTn>
                              </p:par>
                            </p:childTnLst>
                          </p:cTn>
                        </p:par>
                        <p:par>
                          <p:cTn id="206" fill="hold">
                            <p:stCondLst>
                              <p:cond delay="3940"/>
                            </p:stCondLst>
                            <p:childTnLst>
                              <p:par>
                                <p:cTn id="207" presetID="10"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60"/>
                                        <p:tgtEl>
                                          <p:spTgt spid="118"/>
                                        </p:tgtEl>
                                      </p:cBhvr>
                                    </p:animEffect>
                                  </p:childTnLst>
                                </p:cTn>
                              </p:par>
                            </p:childTnLst>
                          </p:cTn>
                        </p:par>
                        <p:par>
                          <p:cTn id="210" fill="hold">
                            <p:stCondLst>
                              <p:cond delay="4000"/>
                            </p:stCondLst>
                            <p:childTnLst>
                              <p:par>
                                <p:cTn id="211" presetID="10" presetClass="entr" presetSubtype="0" fill="hold" grpId="0" nodeType="afterEffect">
                                  <p:stCondLst>
                                    <p:cond delay="0"/>
                                  </p:stCondLst>
                                  <p:childTnLst>
                                    <p:set>
                                      <p:cBhvr>
                                        <p:cTn id="212" dur="1" fill="hold">
                                          <p:stCondLst>
                                            <p:cond delay="0"/>
                                          </p:stCondLst>
                                        </p:cTn>
                                        <p:tgtEl>
                                          <p:spTgt spid="119"/>
                                        </p:tgtEl>
                                        <p:attrNameLst>
                                          <p:attrName>style.visibility</p:attrName>
                                        </p:attrNameLst>
                                      </p:cBhvr>
                                      <p:to>
                                        <p:strVal val="visible"/>
                                      </p:to>
                                    </p:set>
                                    <p:animEffect transition="in" filter="fade">
                                      <p:cBhvr>
                                        <p:cTn id="213" dur="60"/>
                                        <p:tgtEl>
                                          <p:spTgt spid="119"/>
                                        </p:tgtEl>
                                      </p:cBhvr>
                                    </p:animEffect>
                                  </p:childTnLst>
                                </p:cTn>
                              </p:par>
                            </p:childTnLst>
                          </p:cTn>
                        </p:par>
                        <p:par>
                          <p:cTn id="214" fill="hold">
                            <p:stCondLst>
                              <p:cond delay="4060"/>
                            </p:stCondLst>
                            <p:childTnLst>
                              <p:par>
                                <p:cTn id="215" presetID="10" presetClass="entr" presetSubtype="0" fill="hold" grpId="0" nodeType="afterEffect">
                                  <p:stCondLst>
                                    <p:cond delay="0"/>
                                  </p:stCondLst>
                                  <p:childTnLst>
                                    <p:set>
                                      <p:cBhvr>
                                        <p:cTn id="216" dur="1" fill="hold">
                                          <p:stCondLst>
                                            <p:cond delay="0"/>
                                          </p:stCondLst>
                                        </p:cTn>
                                        <p:tgtEl>
                                          <p:spTgt spid="120"/>
                                        </p:tgtEl>
                                        <p:attrNameLst>
                                          <p:attrName>style.visibility</p:attrName>
                                        </p:attrNameLst>
                                      </p:cBhvr>
                                      <p:to>
                                        <p:strVal val="visible"/>
                                      </p:to>
                                    </p:set>
                                    <p:animEffect transition="in" filter="fade">
                                      <p:cBhvr>
                                        <p:cTn id="217" dur="60"/>
                                        <p:tgtEl>
                                          <p:spTgt spid="120"/>
                                        </p:tgtEl>
                                      </p:cBhvr>
                                    </p:animEffect>
                                  </p:childTnLst>
                                </p:cTn>
                              </p:par>
                            </p:childTnLst>
                          </p:cTn>
                        </p:par>
                        <p:par>
                          <p:cTn id="218" fill="hold">
                            <p:stCondLst>
                              <p:cond delay="4120"/>
                            </p:stCondLst>
                            <p:childTnLst>
                              <p:par>
                                <p:cTn id="219" presetID="10" presetClass="entr" presetSubtype="0" fill="hold" grpId="0" nodeType="afterEffect">
                                  <p:stCondLst>
                                    <p:cond delay="0"/>
                                  </p:stCondLst>
                                  <p:childTnLst>
                                    <p:set>
                                      <p:cBhvr>
                                        <p:cTn id="220" dur="1" fill="hold">
                                          <p:stCondLst>
                                            <p:cond delay="0"/>
                                          </p:stCondLst>
                                        </p:cTn>
                                        <p:tgtEl>
                                          <p:spTgt spid="121"/>
                                        </p:tgtEl>
                                        <p:attrNameLst>
                                          <p:attrName>style.visibility</p:attrName>
                                        </p:attrNameLst>
                                      </p:cBhvr>
                                      <p:to>
                                        <p:strVal val="visible"/>
                                      </p:to>
                                    </p:set>
                                    <p:animEffect transition="in" filter="fade">
                                      <p:cBhvr>
                                        <p:cTn id="221" dur="60"/>
                                        <p:tgtEl>
                                          <p:spTgt spid="121"/>
                                        </p:tgtEl>
                                      </p:cBhvr>
                                    </p:animEffect>
                                  </p:childTnLst>
                                </p:cTn>
                              </p:par>
                            </p:childTnLst>
                          </p:cTn>
                        </p:par>
                        <p:par>
                          <p:cTn id="222" fill="hold">
                            <p:stCondLst>
                              <p:cond delay="4180"/>
                            </p:stCondLst>
                            <p:childTnLst>
                              <p:par>
                                <p:cTn id="223" presetID="10" presetClass="entr" presetSubtype="0" fill="hold" grpId="0" nodeType="afterEffect">
                                  <p:stCondLst>
                                    <p:cond delay="0"/>
                                  </p:stCondLst>
                                  <p:childTnLst>
                                    <p:set>
                                      <p:cBhvr>
                                        <p:cTn id="224" dur="1" fill="hold">
                                          <p:stCondLst>
                                            <p:cond delay="0"/>
                                          </p:stCondLst>
                                        </p:cTn>
                                        <p:tgtEl>
                                          <p:spTgt spid="122"/>
                                        </p:tgtEl>
                                        <p:attrNameLst>
                                          <p:attrName>style.visibility</p:attrName>
                                        </p:attrNameLst>
                                      </p:cBhvr>
                                      <p:to>
                                        <p:strVal val="visible"/>
                                      </p:to>
                                    </p:set>
                                    <p:animEffect transition="in" filter="fade">
                                      <p:cBhvr>
                                        <p:cTn id="225" dur="60"/>
                                        <p:tgtEl>
                                          <p:spTgt spid="122"/>
                                        </p:tgtEl>
                                      </p:cBhvr>
                                    </p:animEffect>
                                  </p:childTnLst>
                                </p:cTn>
                              </p:par>
                            </p:childTnLst>
                          </p:cTn>
                        </p:par>
                        <p:par>
                          <p:cTn id="226" fill="hold">
                            <p:stCondLst>
                              <p:cond delay="4240"/>
                            </p:stCondLst>
                            <p:childTnLst>
                              <p:par>
                                <p:cTn id="227" presetID="10" presetClass="entr" presetSubtype="0" fill="hold" grpId="0" nodeType="afterEffect">
                                  <p:stCondLst>
                                    <p:cond delay="0"/>
                                  </p:stCondLst>
                                  <p:childTnLst>
                                    <p:set>
                                      <p:cBhvr>
                                        <p:cTn id="228" dur="1" fill="hold">
                                          <p:stCondLst>
                                            <p:cond delay="0"/>
                                          </p:stCondLst>
                                        </p:cTn>
                                        <p:tgtEl>
                                          <p:spTgt spid="123"/>
                                        </p:tgtEl>
                                        <p:attrNameLst>
                                          <p:attrName>style.visibility</p:attrName>
                                        </p:attrNameLst>
                                      </p:cBhvr>
                                      <p:to>
                                        <p:strVal val="visible"/>
                                      </p:to>
                                    </p:set>
                                    <p:animEffect transition="in" filter="fade">
                                      <p:cBhvr>
                                        <p:cTn id="229" dur="60"/>
                                        <p:tgtEl>
                                          <p:spTgt spid="123"/>
                                        </p:tgtEl>
                                      </p:cBhvr>
                                    </p:animEffect>
                                  </p:childTnLst>
                                </p:cTn>
                              </p:par>
                            </p:childTnLst>
                          </p:cTn>
                        </p:par>
                        <p:par>
                          <p:cTn id="230" fill="hold">
                            <p:stCondLst>
                              <p:cond delay="4300"/>
                            </p:stCondLst>
                            <p:childTnLst>
                              <p:par>
                                <p:cTn id="231" presetID="10" presetClass="entr" presetSubtype="0" fill="hold" grpId="0" nodeType="afterEffect">
                                  <p:stCondLst>
                                    <p:cond delay="0"/>
                                  </p:stCondLst>
                                  <p:childTnLst>
                                    <p:set>
                                      <p:cBhvr>
                                        <p:cTn id="232" dur="1" fill="hold">
                                          <p:stCondLst>
                                            <p:cond delay="0"/>
                                          </p:stCondLst>
                                        </p:cTn>
                                        <p:tgtEl>
                                          <p:spTgt spid="124"/>
                                        </p:tgtEl>
                                        <p:attrNameLst>
                                          <p:attrName>style.visibility</p:attrName>
                                        </p:attrNameLst>
                                      </p:cBhvr>
                                      <p:to>
                                        <p:strVal val="visible"/>
                                      </p:to>
                                    </p:set>
                                    <p:animEffect transition="in" filter="fade">
                                      <p:cBhvr>
                                        <p:cTn id="233" dur="60"/>
                                        <p:tgtEl>
                                          <p:spTgt spid="124"/>
                                        </p:tgtEl>
                                      </p:cBhvr>
                                    </p:animEffect>
                                  </p:childTnLst>
                                </p:cTn>
                              </p:par>
                            </p:childTnLst>
                          </p:cTn>
                        </p:par>
                        <p:par>
                          <p:cTn id="234" fill="hold">
                            <p:stCondLst>
                              <p:cond delay="4360"/>
                            </p:stCondLst>
                            <p:childTnLst>
                              <p:par>
                                <p:cTn id="235" presetID="10" presetClass="entr" presetSubtype="0" fill="hold" grpId="0" nodeType="afterEffect">
                                  <p:stCondLst>
                                    <p:cond delay="0"/>
                                  </p:stCondLst>
                                  <p:childTnLst>
                                    <p:set>
                                      <p:cBhvr>
                                        <p:cTn id="236" dur="1" fill="hold">
                                          <p:stCondLst>
                                            <p:cond delay="0"/>
                                          </p:stCondLst>
                                        </p:cTn>
                                        <p:tgtEl>
                                          <p:spTgt spid="125"/>
                                        </p:tgtEl>
                                        <p:attrNameLst>
                                          <p:attrName>style.visibility</p:attrName>
                                        </p:attrNameLst>
                                      </p:cBhvr>
                                      <p:to>
                                        <p:strVal val="visible"/>
                                      </p:to>
                                    </p:set>
                                    <p:animEffect transition="in" filter="fade">
                                      <p:cBhvr>
                                        <p:cTn id="237" dur="60"/>
                                        <p:tgtEl>
                                          <p:spTgt spid="125"/>
                                        </p:tgtEl>
                                      </p:cBhvr>
                                    </p:animEffect>
                                  </p:childTnLst>
                                </p:cTn>
                              </p:par>
                            </p:childTnLst>
                          </p:cTn>
                        </p:par>
                        <p:par>
                          <p:cTn id="238" fill="hold">
                            <p:stCondLst>
                              <p:cond delay="4420"/>
                            </p:stCondLst>
                            <p:childTnLst>
                              <p:par>
                                <p:cTn id="239" presetID="10" presetClass="entr" presetSubtype="0" fill="hold" grpId="0" nodeType="afterEffect">
                                  <p:stCondLst>
                                    <p:cond delay="0"/>
                                  </p:stCondLst>
                                  <p:childTnLst>
                                    <p:set>
                                      <p:cBhvr>
                                        <p:cTn id="240" dur="1" fill="hold">
                                          <p:stCondLst>
                                            <p:cond delay="0"/>
                                          </p:stCondLst>
                                        </p:cTn>
                                        <p:tgtEl>
                                          <p:spTgt spid="126"/>
                                        </p:tgtEl>
                                        <p:attrNameLst>
                                          <p:attrName>style.visibility</p:attrName>
                                        </p:attrNameLst>
                                      </p:cBhvr>
                                      <p:to>
                                        <p:strVal val="visible"/>
                                      </p:to>
                                    </p:set>
                                    <p:animEffect transition="in" filter="fade">
                                      <p:cBhvr>
                                        <p:cTn id="241" dur="60"/>
                                        <p:tgtEl>
                                          <p:spTgt spid="126"/>
                                        </p:tgtEl>
                                      </p:cBhvr>
                                    </p:animEffect>
                                  </p:childTnLst>
                                </p:cTn>
                              </p:par>
                            </p:childTnLst>
                          </p:cTn>
                        </p:par>
                        <p:par>
                          <p:cTn id="242" fill="hold">
                            <p:stCondLst>
                              <p:cond delay="4480"/>
                            </p:stCondLst>
                            <p:childTnLst>
                              <p:par>
                                <p:cTn id="243" presetID="10" presetClass="entr" presetSubtype="0" fill="hold" grpId="0" nodeType="afterEffect">
                                  <p:stCondLst>
                                    <p:cond delay="0"/>
                                  </p:stCondLst>
                                  <p:childTnLst>
                                    <p:set>
                                      <p:cBhvr>
                                        <p:cTn id="244" dur="1" fill="hold">
                                          <p:stCondLst>
                                            <p:cond delay="0"/>
                                          </p:stCondLst>
                                        </p:cTn>
                                        <p:tgtEl>
                                          <p:spTgt spid="127"/>
                                        </p:tgtEl>
                                        <p:attrNameLst>
                                          <p:attrName>style.visibility</p:attrName>
                                        </p:attrNameLst>
                                      </p:cBhvr>
                                      <p:to>
                                        <p:strVal val="visible"/>
                                      </p:to>
                                    </p:set>
                                    <p:animEffect transition="in" filter="fade">
                                      <p:cBhvr>
                                        <p:cTn id="245" dur="60"/>
                                        <p:tgtEl>
                                          <p:spTgt spid="127"/>
                                        </p:tgtEl>
                                      </p:cBhvr>
                                    </p:animEffect>
                                  </p:childTnLst>
                                </p:cTn>
                              </p:par>
                            </p:childTnLst>
                          </p:cTn>
                        </p:par>
                        <p:par>
                          <p:cTn id="246" fill="hold">
                            <p:stCondLst>
                              <p:cond delay="4540"/>
                            </p:stCondLst>
                            <p:childTnLst>
                              <p:par>
                                <p:cTn id="247" presetID="10" presetClass="entr" presetSubtype="0" fill="hold" grpId="0" nodeType="afterEffect">
                                  <p:stCondLst>
                                    <p:cond delay="0"/>
                                  </p:stCondLst>
                                  <p:childTnLst>
                                    <p:set>
                                      <p:cBhvr>
                                        <p:cTn id="248" dur="1" fill="hold">
                                          <p:stCondLst>
                                            <p:cond delay="0"/>
                                          </p:stCondLst>
                                        </p:cTn>
                                        <p:tgtEl>
                                          <p:spTgt spid="128"/>
                                        </p:tgtEl>
                                        <p:attrNameLst>
                                          <p:attrName>style.visibility</p:attrName>
                                        </p:attrNameLst>
                                      </p:cBhvr>
                                      <p:to>
                                        <p:strVal val="visible"/>
                                      </p:to>
                                    </p:set>
                                    <p:animEffect transition="in" filter="fade">
                                      <p:cBhvr>
                                        <p:cTn id="249" dur="60"/>
                                        <p:tgtEl>
                                          <p:spTgt spid="128"/>
                                        </p:tgtEl>
                                      </p:cBhvr>
                                    </p:animEffect>
                                  </p:childTnLst>
                                </p:cTn>
                              </p:par>
                            </p:childTnLst>
                          </p:cTn>
                        </p:par>
                        <p:par>
                          <p:cTn id="250" fill="hold">
                            <p:stCondLst>
                              <p:cond delay="4600"/>
                            </p:stCondLst>
                            <p:childTnLst>
                              <p:par>
                                <p:cTn id="251" presetID="10" presetClass="entr" presetSubtype="0" fill="hold" grpId="0" nodeType="afterEffect">
                                  <p:stCondLst>
                                    <p:cond delay="0"/>
                                  </p:stCondLst>
                                  <p:childTnLst>
                                    <p:set>
                                      <p:cBhvr>
                                        <p:cTn id="252" dur="1" fill="hold">
                                          <p:stCondLst>
                                            <p:cond delay="0"/>
                                          </p:stCondLst>
                                        </p:cTn>
                                        <p:tgtEl>
                                          <p:spTgt spid="160"/>
                                        </p:tgtEl>
                                        <p:attrNameLst>
                                          <p:attrName>style.visibility</p:attrName>
                                        </p:attrNameLst>
                                      </p:cBhvr>
                                      <p:to>
                                        <p:strVal val="visible"/>
                                      </p:to>
                                    </p:set>
                                    <p:animEffect transition="in" filter="fade">
                                      <p:cBhvr>
                                        <p:cTn id="253" dur="60"/>
                                        <p:tgtEl>
                                          <p:spTgt spid="160"/>
                                        </p:tgtEl>
                                      </p:cBhvr>
                                    </p:animEffect>
                                  </p:childTnLst>
                                </p:cTn>
                              </p:par>
                            </p:childTnLst>
                          </p:cTn>
                        </p:par>
                        <p:par>
                          <p:cTn id="254" fill="hold">
                            <p:stCondLst>
                              <p:cond delay="4660"/>
                            </p:stCondLst>
                            <p:childTnLst>
                              <p:par>
                                <p:cTn id="255" presetID="10" presetClass="entr" presetSubtype="0" fill="hold" grpId="0" nodeType="afterEffect">
                                  <p:stCondLst>
                                    <p:cond delay="0"/>
                                  </p:stCondLst>
                                  <p:childTnLst>
                                    <p:set>
                                      <p:cBhvr>
                                        <p:cTn id="256" dur="1" fill="hold">
                                          <p:stCondLst>
                                            <p:cond delay="0"/>
                                          </p:stCondLst>
                                        </p:cTn>
                                        <p:tgtEl>
                                          <p:spTgt spid="162"/>
                                        </p:tgtEl>
                                        <p:attrNameLst>
                                          <p:attrName>style.visibility</p:attrName>
                                        </p:attrNameLst>
                                      </p:cBhvr>
                                      <p:to>
                                        <p:strVal val="visible"/>
                                      </p:to>
                                    </p:set>
                                    <p:animEffect transition="in" filter="fade">
                                      <p:cBhvr>
                                        <p:cTn id="257" dur="60"/>
                                        <p:tgtEl>
                                          <p:spTgt spid="162"/>
                                        </p:tgtEl>
                                      </p:cBhvr>
                                    </p:animEffect>
                                  </p:childTnLst>
                                </p:cTn>
                              </p:par>
                            </p:childTnLst>
                          </p:cTn>
                        </p:par>
                        <p:par>
                          <p:cTn id="258" fill="hold">
                            <p:stCondLst>
                              <p:cond delay="4720"/>
                            </p:stCondLst>
                            <p:childTnLst>
                              <p:par>
                                <p:cTn id="259" presetID="10" presetClass="entr" presetSubtype="0" fill="hold" grpId="0" nodeType="afterEffect">
                                  <p:stCondLst>
                                    <p:cond delay="0"/>
                                  </p:stCondLst>
                                  <p:childTnLst>
                                    <p:set>
                                      <p:cBhvr>
                                        <p:cTn id="260" dur="1" fill="hold">
                                          <p:stCondLst>
                                            <p:cond delay="0"/>
                                          </p:stCondLst>
                                        </p:cTn>
                                        <p:tgtEl>
                                          <p:spTgt spid="163"/>
                                        </p:tgtEl>
                                        <p:attrNameLst>
                                          <p:attrName>style.visibility</p:attrName>
                                        </p:attrNameLst>
                                      </p:cBhvr>
                                      <p:to>
                                        <p:strVal val="visible"/>
                                      </p:to>
                                    </p:set>
                                    <p:animEffect transition="in" filter="fade">
                                      <p:cBhvr>
                                        <p:cTn id="261" dur="6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8" grpId="0" animBg="1"/>
      <p:bldP spid="19" grpId="0" animBg="1"/>
      <p:bldP spid="2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2" grpId="0" animBg="1"/>
      <p:bldP spid="63" grpId="0" animBg="1"/>
      <p:bldP spid="65" grpId="0" animBg="1"/>
      <p:bldP spid="66" grpId="0" animBg="1"/>
      <p:bldP spid="67" grpId="0" animBg="1"/>
      <p:bldP spid="6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60" grpId="0" animBg="1"/>
      <p:bldP spid="162" grpId="0" animBg="1"/>
      <p:bldP spid="1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house&#10;&#10;Description automatically generated">
            <a:extLst>
              <a:ext uri="{FF2B5EF4-FFF2-40B4-BE49-F238E27FC236}">
                <a16:creationId xmlns:a16="http://schemas.microsoft.com/office/drawing/2014/main" id="{9BED1133-C64B-43F4-8832-AF1F490BC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5673"/>
            <a:ext cx="12291646" cy="8193673"/>
          </a:xfrm>
          <a:prstGeom prst="rect">
            <a:avLst/>
          </a:prstGeom>
        </p:spPr>
      </p:pic>
      <p:sp>
        <p:nvSpPr>
          <p:cNvPr id="72" name="Rectangle 71"/>
          <p:cNvSpPr/>
          <p:nvPr/>
        </p:nvSpPr>
        <p:spPr>
          <a:xfrm>
            <a:off x="-1" y="-123371"/>
            <a:ext cx="12252082" cy="6981371"/>
          </a:xfrm>
          <a:prstGeom prst="rect">
            <a:avLst/>
          </a:prstGeom>
          <a:gradFill flip="none" rotWithShape="1">
            <a:gsLst>
              <a:gs pos="12000">
                <a:schemeClr val="tx1">
                  <a:alpha val="66000"/>
                </a:schemeClr>
              </a:gs>
              <a:gs pos="49000">
                <a:srgbClr val="00B0F0">
                  <a:alpha val="68000"/>
                </a:srgbClr>
              </a:gs>
              <a:gs pos="80000">
                <a:schemeClr val="tx1">
                  <a:alpha val="8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020269" y="-167824"/>
            <a:ext cx="10416988" cy="2053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1" dirty="0">
                <a:solidFill>
                  <a:schemeClr val="bg1"/>
                </a:solidFill>
                <a:latin typeface="DAGGERSQUARE" pitchFamily="50" charset="0"/>
              </a:rPr>
              <a:t>WHAT ARE THE 4 TYPES OF REAL ESTATE?</a:t>
            </a:r>
            <a:endParaRPr lang="en-US" sz="8000" b="1" i="1" dirty="0">
              <a:solidFill>
                <a:schemeClr val="bg1"/>
              </a:solidFill>
              <a:latin typeface="DAGGERSQUARE" pitchFamily="50" charset="0"/>
            </a:endParaRPr>
          </a:p>
        </p:txBody>
      </p:sp>
      <p:sp>
        <p:nvSpPr>
          <p:cNvPr id="73" name="Diamond 72"/>
          <p:cNvSpPr/>
          <p:nvPr/>
        </p:nvSpPr>
        <p:spPr>
          <a:xfrm>
            <a:off x="1147586" y="427263"/>
            <a:ext cx="9784775" cy="571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1189098" y="1247776"/>
            <a:ext cx="9784775" cy="571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592348" y="2495554"/>
            <a:ext cx="4847770" cy="1546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GB" sz="2800" b="1" dirty="0">
                <a:latin typeface="Century Gothic" panose="020B0502020202020204" pitchFamily="34" charset="0"/>
              </a:rPr>
              <a:t>Residential real estate</a:t>
            </a:r>
          </a:p>
          <a:p>
            <a:pPr marL="457200" indent="-457200">
              <a:buFont typeface="Wingdings" panose="05000000000000000000" pitchFamily="2" charset="2"/>
              <a:buChar char="v"/>
            </a:pPr>
            <a:r>
              <a:rPr lang="en-GB" sz="2800" b="1" dirty="0">
                <a:latin typeface="Century Gothic" panose="020B0502020202020204" pitchFamily="34" charset="0"/>
              </a:rPr>
              <a:t>Commercial real estate</a:t>
            </a:r>
          </a:p>
          <a:p>
            <a:pPr marL="457200" indent="-457200">
              <a:buFont typeface="Wingdings" panose="05000000000000000000" pitchFamily="2" charset="2"/>
              <a:buChar char="v"/>
            </a:pPr>
            <a:r>
              <a:rPr lang="en-GB" sz="2800" b="1" dirty="0">
                <a:latin typeface="Century Gothic" panose="020B0502020202020204" pitchFamily="34" charset="0"/>
              </a:rPr>
              <a:t>Industrial real estate</a:t>
            </a:r>
          </a:p>
          <a:p>
            <a:pPr marL="457200" indent="-457200">
              <a:buFont typeface="Wingdings" panose="05000000000000000000" pitchFamily="2" charset="2"/>
              <a:buChar char="v"/>
            </a:pPr>
            <a:r>
              <a:rPr lang="en-GB" sz="2800" b="1" dirty="0">
                <a:latin typeface="Century Gothic" panose="020B0502020202020204" pitchFamily="34" charset="0"/>
              </a:rPr>
              <a:t>Land </a:t>
            </a:r>
            <a:endParaRPr lang="en-US" sz="4800" b="1" i="1" spc="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6712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additive="base">
                                        <p:cTn id="12" dur="500" fill="hold"/>
                                        <p:tgtEl>
                                          <p:spTgt spid="75"/>
                                        </p:tgtEl>
                                        <p:attrNameLst>
                                          <p:attrName>ppt_x</p:attrName>
                                        </p:attrNameLst>
                                      </p:cBhvr>
                                      <p:tavLst>
                                        <p:tav tm="0">
                                          <p:val>
                                            <p:strVal val="#ppt_x"/>
                                          </p:val>
                                        </p:tav>
                                        <p:tav tm="100000">
                                          <p:val>
                                            <p:strVal val="#ppt_x"/>
                                          </p:val>
                                        </p:tav>
                                      </p:tavLst>
                                    </p:anim>
                                    <p:anim calcmode="lin" valueType="num">
                                      <p:cBhvr additive="base">
                                        <p:cTn id="1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908502" y="2096884"/>
            <a:ext cx="741488" cy="3971677"/>
            <a:chOff x="8613528" y="1950824"/>
            <a:chExt cx="741488" cy="3971676"/>
          </a:xfrm>
        </p:grpSpPr>
        <p:sp>
          <p:nvSpPr>
            <p:cNvPr id="17" name="Pentagon 16"/>
            <p:cNvSpPr/>
            <p:nvPr/>
          </p:nvSpPr>
          <p:spPr>
            <a:xfrm rot="5400000">
              <a:off x="7853162" y="2711190"/>
              <a:ext cx="2262220" cy="741488"/>
            </a:xfrm>
            <a:prstGeom prst="homePlate">
              <a:avLst/>
            </a:prstGeom>
            <a:solidFill>
              <a:srgbClr val="FF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p:cNvSpPr/>
            <p:nvPr/>
          </p:nvSpPr>
          <p:spPr>
            <a:xfrm rot="5400000">
              <a:off x="7853162" y="4420646"/>
              <a:ext cx="2262220" cy="741488"/>
            </a:xfrm>
            <a:prstGeom prst="homePlate">
              <a:avLst/>
            </a:prstGeom>
            <a:solidFill>
              <a:srgbClr val="CC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279246" y="3354363"/>
            <a:ext cx="935182" cy="928399"/>
            <a:chOff x="12480409" y="2743100"/>
            <a:chExt cx="935182" cy="928399"/>
          </a:xfrm>
        </p:grpSpPr>
        <p:sp>
          <p:nvSpPr>
            <p:cNvPr id="7" name="Oval 6"/>
            <p:cNvSpPr/>
            <p:nvPr/>
          </p:nvSpPr>
          <p:spPr>
            <a:xfrm>
              <a:off x="12490800" y="2743100"/>
              <a:ext cx="914400" cy="928399"/>
            </a:xfrm>
            <a:prstGeom prst="ellipse">
              <a:avLst/>
            </a:prstGeom>
            <a:solidFill>
              <a:srgbClr val="CC00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5" name="Rectangle 14"/>
            <p:cNvSpPr/>
            <p:nvPr/>
          </p:nvSpPr>
          <p:spPr>
            <a:xfrm>
              <a:off x="12480409" y="2930705"/>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286M</a:t>
              </a:r>
            </a:p>
          </p:txBody>
        </p:sp>
      </p:grpSp>
      <p:grpSp>
        <p:nvGrpSpPr>
          <p:cNvPr id="32" name="Group 31"/>
          <p:cNvGrpSpPr/>
          <p:nvPr/>
        </p:nvGrpSpPr>
        <p:grpSpPr>
          <a:xfrm>
            <a:off x="7220092" y="2456457"/>
            <a:ext cx="741488" cy="3610615"/>
            <a:chOff x="8613528" y="1950824"/>
            <a:chExt cx="741488" cy="3971676"/>
          </a:xfrm>
        </p:grpSpPr>
        <p:sp>
          <p:nvSpPr>
            <p:cNvPr id="33" name="Pentagon 32"/>
            <p:cNvSpPr/>
            <p:nvPr/>
          </p:nvSpPr>
          <p:spPr>
            <a:xfrm rot="5400000">
              <a:off x="7853162" y="2711190"/>
              <a:ext cx="2262220" cy="741488"/>
            </a:xfrm>
            <a:prstGeom prst="homePlate">
              <a:avLst/>
            </a:prstGeom>
            <a:solidFill>
              <a:srgbClr val="FF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entagon 33"/>
            <p:cNvSpPr/>
            <p:nvPr/>
          </p:nvSpPr>
          <p:spPr>
            <a:xfrm rot="5400000">
              <a:off x="7853162" y="4420646"/>
              <a:ext cx="2262220" cy="741488"/>
            </a:xfrm>
            <a:prstGeom prst="homePlate">
              <a:avLst/>
            </a:prstGeom>
            <a:solidFill>
              <a:srgbClr val="CC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603226" y="2784695"/>
            <a:ext cx="741488" cy="3282377"/>
            <a:chOff x="8613528" y="1950824"/>
            <a:chExt cx="741488" cy="3971676"/>
          </a:xfrm>
        </p:grpSpPr>
        <p:sp>
          <p:nvSpPr>
            <p:cNvPr id="36" name="Pentagon 35"/>
            <p:cNvSpPr/>
            <p:nvPr/>
          </p:nvSpPr>
          <p:spPr>
            <a:xfrm rot="5400000">
              <a:off x="7853162" y="2711190"/>
              <a:ext cx="2262220" cy="741488"/>
            </a:xfrm>
            <a:prstGeom prst="homePlate">
              <a:avLst/>
            </a:prstGeom>
            <a:solidFill>
              <a:srgbClr val="FF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p:nvSpPr>
          <p:spPr>
            <a:xfrm rot="5400000">
              <a:off x="7853162" y="4420646"/>
              <a:ext cx="2262220" cy="741488"/>
            </a:xfrm>
            <a:prstGeom prst="homePlate">
              <a:avLst/>
            </a:prstGeom>
            <a:solidFill>
              <a:srgbClr val="CC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018121" y="3083093"/>
            <a:ext cx="741488" cy="2983979"/>
            <a:chOff x="8613528" y="1950824"/>
            <a:chExt cx="741488" cy="3971676"/>
          </a:xfrm>
        </p:grpSpPr>
        <p:sp>
          <p:nvSpPr>
            <p:cNvPr id="39" name="Pentagon 38"/>
            <p:cNvSpPr/>
            <p:nvPr/>
          </p:nvSpPr>
          <p:spPr>
            <a:xfrm rot="5400000">
              <a:off x="7853162" y="2711190"/>
              <a:ext cx="2262220" cy="741488"/>
            </a:xfrm>
            <a:prstGeom prst="homePlate">
              <a:avLst/>
            </a:prstGeom>
            <a:solidFill>
              <a:srgbClr val="FF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5400000">
              <a:off x="7853162" y="4420646"/>
              <a:ext cx="2262220" cy="741488"/>
            </a:xfrm>
            <a:prstGeom prst="homePlate">
              <a:avLst/>
            </a:prstGeom>
            <a:solidFill>
              <a:srgbClr val="CC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329710" y="3354364"/>
            <a:ext cx="741488" cy="2712708"/>
            <a:chOff x="8613528" y="1950824"/>
            <a:chExt cx="741488" cy="3971676"/>
          </a:xfrm>
        </p:grpSpPr>
        <p:sp>
          <p:nvSpPr>
            <p:cNvPr id="42" name="Pentagon 41"/>
            <p:cNvSpPr/>
            <p:nvPr/>
          </p:nvSpPr>
          <p:spPr>
            <a:xfrm rot="5400000">
              <a:off x="7853162" y="2711190"/>
              <a:ext cx="2262220" cy="741488"/>
            </a:xfrm>
            <a:prstGeom prst="homePlate">
              <a:avLst/>
            </a:prstGeom>
            <a:solidFill>
              <a:srgbClr val="FF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entagon 42"/>
            <p:cNvSpPr/>
            <p:nvPr/>
          </p:nvSpPr>
          <p:spPr>
            <a:xfrm rot="5400000">
              <a:off x="7853162" y="4420646"/>
              <a:ext cx="2262220" cy="741488"/>
            </a:xfrm>
            <a:prstGeom prst="homePlate">
              <a:avLst/>
            </a:prstGeom>
            <a:solidFill>
              <a:srgbClr val="CC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7590836" y="3595638"/>
            <a:ext cx="935182" cy="928399"/>
            <a:chOff x="12480409" y="2743100"/>
            <a:chExt cx="935182" cy="928399"/>
          </a:xfrm>
        </p:grpSpPr>
        <p:sp>
          <p:nvSpPr>
            <p:cNvPr id="46" name="Oval 45"/>
            <p:cNvSpPr/>
            <p:nvPr/>
          </p:nvSpPr>
          <p:spPr>
            <a:xfrm>
              <a:off x="12490800" y="2743100"/>
              <a:ext cx="914400" cy="928399"/>
            </a:xfrm>
            <a:prstGeom prst="ellipse">
              <a:avLst/>
            </a:prstGeom>
            <a:solidFill>
              <a:srgbClr val="CC00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47" name="Rectangle 46"/>
            <p:cNvSpPr/>
            <p:nvPr/>
          </p:nvSpPr>
          <p:spPr>
            <a:xfrm>
              <a:off x="12480409" y="2930705"/>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252M</a:t>
              </a:r>
            </a:p>
          </p:txBody>
        </p:sp>
      </p:grpSp>
      <p:grpSp>
        <p:nvGrpSpPr>
          <p:cNvPr id="48" name="Group 47"/>
          <p:cNvGrpSpPr/>
          <p:nvPr/>
        </p:nvGrpSpPr>
        <p:grpSpPr>
          <a:xfrm>
            <a:off x="5902426" y="3767342"/>
            <a:ext cx="935182" cy="928399"/>
            <a:chOff x="12480409" y="2743100"/>
            <a:chExt cx="935182" cy="928399"/>
          </a:xfrm>
        </p:grpSpPr>
        <p:sp>
          <p:nvSpPr>
            <p:cNvPr id="49" name="Oval 48"/>
            <p:cNvSpPr/>
            <p:nvPr/>
          </p:nvSpPr>
          <p:spPr>
            <a:xfrm>
              <a:off x="12490800" y="2743100"/>
              <a:ext cx="914400" cy="928399"/>
            </a:xfrm>
            <a:prstGeom prst="ellipse">
              <a:avLst/>
            </a:prstGeom>
            <a:solidFill>
              <a:srgbClr val="CC00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50" name="Rectangle 49"/>
            <p:cNvSpPr/>
            <p:nvPr/>
          </p:nvSpPr>
          <p:spPr>
            <a:xfrm>
              <a:off x="12480409" y="2930705"/>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221M</a:t>
              </a:r>
            </a:p>
          </p:txBody>
        </p:sp>
      </p:grpSp>
      <p:grpSp>
        <p:nvGrpSpPr>
          <p:cNvPr id="51" name="Group 50"/>
          <p:cNvGrpSpPr/>
          <p:nvPr/>
        </p:nvGrpSpPr>
        <p:grpSpPr>
          <a:xfrm>
            <a:off x="4328851" y="3932913"/>
            <a:ext cx="935182" cy="928399"/>
            <a:chOff x="12480409" y="2743100"/>
            <a:chExt cx="935182" cy="928399"/>
          </a:xfrm>
        </p:grpSpPr>
        <p:sp>
          <p:nvSpPr>
            <p:cNvPr id="52" name="Oval 51"/>
            <p:cNvSpPr/>
            <p:nvPr/>
          </p:nvSpPr>
          <p:spPr>
            <a:xfrm>
              <a:off x="12490800" y="2743100"/>
              <a:ext cx="914400" cy="928399"/>
            </a:xfrm>
            <a:prstGeom prst="ellipse">
              <a:avLst/>
            </a:prstGeom>
            <a:solidFill>
              <a:srgbClr val="CC00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53" name="Rectangle 52"/>
            <p:cNvSpPr/>
            <p:nvPr/>
          </p:nvSpPr>
          <p:spPr>
            <a:xfrm>
              <a:off x="12480409" y="2930705"/>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191M</a:t>
              </a:r>
            </a:p>
          </p:txBody>
        </p:sp>
      </p:grpSp>
      <p:grpSp>
        <p:nvGrpSpPr>
          <p:cNvPr id="54" name="Group 53"/>
          <p:cNvGrpSpPr/>
          <p:nvPr/>
        </p:nvGrpSpPr>
        <p:grpSpPr>
          <a:xfrm>
            <a:off x="2624878" y="4120518"/>
            <a:ext cx="935182" cy="928399"/>
            <a:chOff x="12480409" y="2743100"/>
            <a:chExt cx="935182" cy="928399"/>
          </a:xfrm>
        </p:grpSpPr>
        <p:sp>
          <p:nvSpPr>
            <p:cNvPr id="55" name="Oval 54"/>
            <p:cNvSpPr/>
            <p:nvPr/>
          </p:nvSpPr>
          <p:spPr>
            <a:xfrm>
              <a:off x="12490800" y="2743100"/>
              <a:ext cx="914400" cy="928399"/>
            </a:xfrm>
            <a:prstGeom prst="ellipse">
              <a:avLst/>
            </a:prstGeom>
            <a:solidFill>
              <a:srgbClr val="CC00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56" name="Rectangle 55"/>
            <p:cNvSpPr/>
            <p:nvPr/>
          </p:nvSpPr>
          <p:spPr>
            <a:xfrm>
              <a:off x="12480409" y="2930705"/>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162M</a:t>
              </a:r>
            </a:p>
          </p:txBody>
        </p:sp>
      </p:grpSp>
      <p:sp>
        <p:nvSpPr>
          <p:cNvPr id="57" name="Rectangle 56"/>
          <p:cNvSpPr/>
          <p:nvPr/>
        </p:nvSpPr>
        <p:spPr>
          <a:xfrm>
            <a:off x="2231583" y="3539073"/>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161M</a:t>
            </a:r>
          </a:p>
        </p:txBody>
      </p:sp>
      <p:sp>
        <p:nvSpPr>
          <p:cNvPr id="58" name="Rectangle 57"/>
          <p:cNvSpPr/>
          <p:nvPr/>
        </p:nvSpPr>
        <p:spPr>
          <a:xfrm>
            <a:off x="3906580" y="3324330"/>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194M</a:t>
            </a:r>
          </a:p>
        </p:txBody>
      </p:sp>
      <p:sp>
        <p:nvSpPr>
          <p:cNvPr id="59" name="Rectangle 58"/>
          <p:cNvSpPr/>
          <p:nvPr/>
        </p:nvSpPr>
        <p:spPr>
          <a:xfrm>
            <a:off x="5501944" y="3165420"/>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229M</a:t>
            </a:r>
          </a:p>
        </p:txBody>
      </p:sp>
      <p:sp>
        <p:nvSpPr>
          <p:cNvPr id="60" name="Rectangle 59"/>
          <p:cNvSpPr/>
          <p:nvPr/>
        </p:nvSpPr>
        <p:spPr>
          <a:xfrm>
            <a:off x="7120398" y="2932451"/>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264M</a:t>
            </a:r>
          </a:p>
        </p:txBody>
      </p:sp>
      <p:sp>
        <p:nvSpPr>
          <p:cNvPr id="61" name="Rectangle 60"/>
          <p:cNvSpPr/>
          <p:nvPr/>
        </p:nvSpPr>
        <p:spPr>
          <a:xfrm>
            <a:off x="8815778" y="2640545"/>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300M</a:t>
            </a:r>
          </a:p>
        </p:txBody>
      </p:sp>
      <p:cxnSp>
        <p:nvCxnSpPr>
          <p:cNvPr id="22" name="Straight Connector 21"/>
          <p:cNvCxnSpPr/>
          <p:nvPr/>
        </p:nvCxnSpPr>
        <p:spPr>
          <a:xfrm>
            <a:off x="1344881" y="5657851"/>
            <a:ext cx="8705850" cy="57150"/>
          </a:xfrm>
          <a:prstGeom prst="line">
            <a:avLst/>
          </a:prstGeom>
          <a:ln w="381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8822046" y="6067072"/>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2020</a:t>
            </a:r>
          </a:p>
        </p:txBody>
      </p:sp>
      <p:sp>
        <p:nvSpPr>
          <p:cNvPr id="70" name="Rectangle 69"/>
          <p:cNvSpPr/>
          <p:nvPr/>
        </p:nvSpPr>
        <p:spPr>
          <a:xfrm>
            <a:off x="7133636" y="6049169"/>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2019</a:t>
            </a:r>
          </a:p>
        </p:txBody>
      </p:sp>
      <p:sp>
        <p:nvSpPr>
          <p:cNvPr id="76" name="Rectangle 75"/>
          <p:cNvSpPr/>
          <p:nvPr/>
        </p:nvSpPr>
        <p:spPr>
          <a:xfrm>
            <a:off x="5501944" y="6067187"/>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2018</a:t>
            </a:r>
          </a:p>
        </p:txBody>
      </p:sp>
      <p:sp>
        <p:nvSpPr>
          <p:cNvPr id="77" name="Rectangle 76"/>
          <p:cNvSpPr/>
          <p:nvPr/>
        </p:nvSpPr>
        <p:spPr>
          <a:xfrm>
            <a:off x="3870252" y="6085205"/>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2017</a:t>
            </a:r>
          </a:p>
        </p:txBody>
      </p:sp>
      <p:sp>
        <p:nvSpPr>
          <p:cNvPr id="78" name="Rectangle 77"/>
          <p:cNvSpPr/>
          <p:nvPr/>
        </p:nvSpPr>
        <p:spPr>
          <a:xfrm>
            <a:off x="2238560" y="6103223"/>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2016</a:t>
            </a:r>
          </a:p>
        </p:txBody>
      </p:sp>
      <p:sp>
        <p:nvSpPr>
          <p:cNvPr id="62" name="Rectangle 61"/>
          <p:cNvSpPr/>
          <p:nvPr/>
        </p:nvSpPr>
        <p:spPr>
          <a:xfrm>
            <a:off x="-1" y="-29267"/>
            <a:ext cx="12191999" cy="2031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5624163" y="-5653431"/>
            <a:ext cx="943671" cy="1219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11299" y="-8772"/>
            <a:ext cx="9169398" cy="783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DAGGERSQUARE" pitchFamily="50" charset="0"/>
              </a:rPr>
              <a:t>GLOBAL AUDIENCE GROWTH </a:t>
            </a:r>
          </a:p>
        </p:txBody>
      </p:sp>
    </p:spTree>
    <p:extLst>
      <p:ext uri="{BB962C8B-B14F-4D97-AF65-F5344CB8AC3E}">
        <p14:creationId xmlns:p14="http://schemas.microsoft.com/office/powerpoint/2010/main" val="15282376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30000">
                                          <p:cBhvr additive="base">
                                            <p:cTn id="7" dur="500" fill="hold"/>
                                            <p:tgtEl>
                                              <p:spTgt spid="41"/>
                                            </p:tgtEl>
                                            <p:attrNameLst>
                                              <p:attrName>ppt_x</p:attrName>
                                            </p:attrNameLst>
                                          </p:cBhvr>
                                          <p:tavLst>
                                            <p:tav tm="0">
                                              <p:val>
                                                <p:strVal val="#ppt_x"/>
                                              </p:val>
                                            </p:tav>
                                            <p:tav tm="100000">
                                              <p:val>
                                                <p:strVal val="#ppt_x"/>
                                              </p:val>
                                            </p:tav>
                                          </p:tavLst>
                                        </p:anim>
                                        <p:anim calcmode="lin" valueType="num" p14:bounceEnd="30000">
                                          <p:cBhvr additive="base">
                                            <p:cTn id="8" dur="500" fill="hold"/>
                                            <p:tgtEl>
                                              <p:spTgt spid="41"/>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250"/>
                                            <p:tgtEl>
                                              <p:spTgt spid="5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par>
                              <p:cTn id="16" fill="hold">
                                <p:stCondLst>
                                  <p:cond delay="1000"/>
                                </p:stCondLst>
                                <p:childTnLst>
                                  <p:par>
                                    <p:cTn id="17" presetID="2" presetClass="entr" presetSubtype="1" fill="hold" nodeType="afterEffect" p14:presetBounceEnd="30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30000">
                                          <p:cBhvr additive="base">
                                            <p:cTn id="19" dur="500" fill="hold"/>
                                            <p:tgtEl>
                                              <p:spTgt spid="38"/>
                                            </p:tgtEl>
                                            <p:attrNameLst>
                                              <p:attrName>ppt_x</p:attrName>
                                            </p:attrNameLst>
                                          </p:cBhvr>
                                          <p:tavLst>
                                            <p:tav tm="0">
                                              <p:val>
                                                <p:strVal val="#ppt_x"/>
                                              </p:val>
                                            </p:tav>
                                            <p:tav tm="100000">
                                              <p:val>
                                                <p:strVal val="#ppt_x"/>
                                              </p:val>
                                            </p:tav>
                                          </p:tavLst>
                                        </p:anim>
                                        <p:anim calcmode="lin" valueType="num" p14:bounceEnd="30000">
                                          <p:cBhvr additive="base">
                                            <p:cTn id="20" dur="500" fill="hold"/>
                                            <p:tgtEl>
                                              <p:spTgt spid="38"/>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250"/>
                                            <p:tgtEl>
                                              <p:spTgt spid="51"/>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par>
                              <p:cTn id="28" fill="hold">
                                <p:stCondLst>
                                  <p:cond delay="2000"/>
                                </p:stCondLst>
                                <p:childTnLst>
                                  <p:par>
                                    <p:cTn id="29" presetID="2" presetClass="entr" presetSubtype="1" fill="hold" nodeType="afterEffect" p14:presetBounceEnd="30000">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14:bounceEnd="30000">
                                          <p:cBhvr additive="base">
                                            <p:cTn id="31" dur="500" fill="hold"/>
                                            <p:tgtEl>
                                              <p:spTgt spid="35"/>
                                            </p:tgtEl>
                                            <p:attrNameLst>
                                              <p:attrName>ppt_x</p:attrName>
                                            </p:attrNameLst>
                                          </p:cBhvr>
                                          <p:tavLst>
                                            <p:tav tm="0">
                                              <p:val>
                                                <p:strVal val="#ppt_x"/>
                                              </p:val>
                                            </p:tav>
                                            <p:tav tm="100000">
                                              <p:val>
                                                <p:strVal val="#ppt_x"/>
                                              </p:val>
                                            </p:tav>
                                          </p:tavLst>
                                        </p:anim>
                                        <p:anim calcmode="lin" valueType="num" p14:bounceEnd="30000">
                                          <p:cBhvr additive="base">
                                            <p:cTn id="32" dur="500" fill="hold"/>
                                            <p:tgtEl>
                                              <p:spTgt spid="35"/>
                                            </p:tgtEl>
                                            <p:attrNameLst>
                                              <p:attrName>ppt_y</p:attrName>
                                            </p:attrNameLst>
                                          </p:cBhvr>
                                          <p:tavLst>
                                            <p:tav tm="0">
                                              <p:val>
                                                <p:strVal val="0-#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250"/>
                                            <p:tgtEl>
                                              <p:spTgt spid="4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500"/>
                                            <p:tgtEl>
                                              <p:spTgt spid="76"/>
                                            </p:tgtEl>
                                          </p:cBhvr>
                                        </p:animEffect>
                                      </p:childTnLst>
                                    </p:cTn>
                                  </p:par>
                                </p:childTnLst>
                              </p:cTn>
                            </p:par>
                            <p:par>
                              <p:cTn id="40" fill="hold">
                                <p:stCondLst>
                                  <p:cond delay="3000"/>
                                </p:stCondLst>
                                <p:childTnLst>
                                  <p:par>
                                    <p:cTn id="41" presetID="2" presetClass="entr" presetSubtype="1" fill="hold" nodeType="afterEffect" p14:presetBounceEnd="30000">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14:bounceEnd="30000">
                                          <p:cBhvr additive="base">
                                            <p:cTn id="43" dur="500" fill="hold"/>
                                            <p:tgtEl>
                                              <p:spTgt spid="32"/>
                                            </p:tgtEl>
                                            <p:attrNameLst>
                                              <p:attrName>ppt_x</p:attrName>
                                            </p:attrNameLst>
                                          </p:cBhvr>
                                          <p:tavLst>
                                            <p:tav tm="0">
                                              <p:val>
                                                <p:strVal val="#ppt_x"/>
                                              </p:val>
                                            </p:tav>
                                            <p:tav tm="100000">
                                              <p:val>
                                                <p:strVal val="#ppt_x"/>
                                              </p:val>
                                            </p:tav>
                                          </p:tavLst>
                                        </p:anim>
                                        <p:anim calcmode="lin" valueType="num" p14:bounceEnd="30000">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50"/>
                                            <p:tgtEl>
                                              <p:spTgt spid="45"/>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50"/>
                                            <p:tgtEl>
                                              <p:spTgt spid="20"/>
                                            </p:tgtEl>
                                          </p:cBhvr>
                                        </p:animEffect>
                                      </p:childTnLst>
                                    </p:cTn>
                                  </p:par>
                                </p:childTnLst>
                              </p:cTn>
                            </p:par>
                            <p:par>
                              <p:cTn id="55" fill="hold">
                                <p:stCondLst>
                                  <p:cond delay="4000"/>
                                </p:stCondLst>
                                <p:childTnLst>
                                  <p:par>
                                    <p:cTn id="56" presetID="2" presetClass="entr" presetSubtype="1" fill="hold" nodeType="afterEffect" p14:presetBounceEnd="30000">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14:bounceEnd="30000">
                                          <p:cBhvr additive="base">
                                            <p:cTn id="58" dur="500" fill="hold"/>
                                            <p:tgtEl>
                                              <p:spTgt spid="6"/>
                                            </p:tgtEl>
                                            <p:attrNameLst>
                                              <p:attrName>ppt_x</p:attrName>
                                            </p:attrNameLst>
                                          </p:cBhvr>
                                          <p:tavLst>
                                            <p:tav tm="0">
                                              <p:val>
                                                <p:strVal val="#ppt_x"/>
                                              </p:val>
                                            </p:tav>
                                            <p:tav tm="100000">
                                              <p:val>
                                                <p:strVal val="#ppt_x"/>
                                              </p:val>
                                            </p:tav>
                                          </p:tavLst>
                                        </p:anim>
                                        <p:anim calcmode="lin" valueType="num" p14:bounceEnd="30000">
                                          <p:cBhvr additive="base">
                                            <p:cTn id="59" dur="500" fill="hold"/>
                                            <p:tgtEl>
                                              <p:spTgt spid="6"/>
                                            </p:tgtEl>
                                            <p:attrNameLst>
                                              <p:attrName>ppt_y</p:attrName>
                                            </p:attrNameLst>
                                          </p:cBhvr>
                                          <p:tavLst>
                                            <p:tav tm="0">
                                              <p:val>
                                                <p:strVal val="0-#ppt_h/2"/>
                                              </p:val>
                                            </p:tav>
                                            <p:tav tm="100000">
                                              <p:val>
                                                <p:strVal val="#ppt_y"/>
                                              </p:val>
                                            </p:tav>
                                          </p:tavLst>
                                        </p:anim>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6"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250"/>
                                            <p:tgtEl>
                                              <p:spTgt spid="5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250"/>
                                            <p:tgtEl>
                                              <p:spTgt spid="51"/>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par>
                              <p:cTn id="28" fill="hold">
                                <p:stCondLst>
                                  <p:cond delay="2000"/>
                                </p:stCondLst>
                                <p:childTnLst>
                                  <p:par>
                                    <p:cTn id="29" presetID="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0-#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250"/>
                                            <p:tgtEl>
                                              <p:spTgt spid="4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500"/>
                                            <p:tgtEl>
                                              <p:spTgt spid="76"/>
                                            </p:tgtEl>
                                          </p:cBhvr>
                                        </p:animEffect>
                                      </p:childTnLst>
                                    </p:cTn>
                                  </p:par>
                                </p:childTnLst>
                              </p:cTn>
                            </p:par>
                            <p:par>
                              <p:cTn id="40" fill="hold">
                                <p:stCondLst>
                                  <p:cond delay="3000"/>
                                </p:stCondLst>
                                <p:childTnLst>
                                  <p:par>
                                    <p:cTn id="41" presetID="2" presetClass="entr" presetSubtype="1"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50"/>
                                            <p:tgtEl>
                                              <p:spTgt spid="45"/>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50"/>
                                            <p:tgtEl>
                                              <p:spTgt spid="20"/>
                                            </p:tgtEl>
                                          </p:cBhvr>
                                        </p:animEffect>
                                      </p:childTnLst>
                                    </p:cTn>
                                  </p:par>
                                </p:childTnLst>
                              </p:cTn>
                            </p:par>
                            <p:par>
                              <p:cTn id="55" fill="hold">
                                <p:stCondLst>
                                  <p:cond delay="4000"/>
                                </p:stCondLst>
                                <p:childTnLst>
                                  <p:par>
                                    <p:cTn id="56" presetID="2" presetClass="entr" presetSubtype="1"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0-#ppt_h/2"/>
                                              </p:val>
                                            </p:tav>
                                            <p:tav tm="100000">
                                              <p:val>
                                                <p:strVal val="#ppt_y"/>
                                              </p:val>
                                            </p:tav>
                                          </p:tavLst>
                                        </p:anim>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6" grpId="0"/>
          <p:bldP spid="77" grpId="0"/>
          <p:bldP spid="7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5235"/>
          </a:xfrm>
          <a:prstGeom prst="rect">
            <a:avLst/>
          </a:prstGeom>
        </p:spPr>
      </p:pic>
      <p:sp>
        <p:nvSpPr>
          <p:cNvPr id="7" name="Rectangle 6"/>
          <p:cNvSpPr/>
          <p:nvPr/>
        </p:nvSpPr>
        <p:spPr>
          <a:xfrm>
            <a:off x="-43542" y="0"/>
            <a:ext cx="12162971" cy="6981371"/>
          </a:xfrm>
          <a:prstGeom prst="rect">
            <a:avLst/>
          </a:prstGeom>
          <a:gradFill flip="none" rotWithShape="1">
            <a:gsLst>
              <a:gs pos="12000">
                <a:schemeClr val="tx1">
                  <a:alpha val="66000"/>
                </a:schemeClr>
              </a:gs>
              <a:gs pos="49000">
                <a:srgbClr val="00B0F0">
                  <a:alpha val="68000"/>
                </a:srgbClr>
              </a:gs>
              <a:gs pos="80000">
                <a:schemeClr val="tx1">
                  <a:alpha val="8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1"/>
          <p:cNvSpPr/>
          <p:nvPr/>
        </p:nvSpPr>
        <p:spPr>
          <a:xfrm>
            <a:off x="374423" y="436791"/>
            <a:ext cx="11327040" cy="497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i="1" dirty="0">
                <a:solidFill>
                  <a:schemeClr val="bg1"/>
                </a:solidFill>
                <a:latin typeface="DAGGERSQUARE" pitchFamily="50" charset="0"/>
              </a:rPr>
              <a:t>Is investing in real estate worth it?</a:t>
            </a:r>
            <a:endParaRPr lang="en-US" sz="2000" b="1" i="1" dirty="0">
              <a:solidFill>
                <a:schemeClr val="bg1"/>
              </a:solidFill>
              <a:latin typeface="DAGGERSQUARE" pitchFamily="50" charset="0"/>
            </a:endParaRPr>
          </a:p>
        </p:txBody>
      </p:sp>
      <p:sp>
        <p:nvSpPr>
          <p:cNvPr id="74" name="Diamond 73"/>
          <p:cNvSpPr/>
          <p:nvPr/>
        </p:nvSpPr>
        <p:spPr>
          <a:xfrm>
            <a:off x="157959" y="354240"/>
            <a:ext cx="7351446" cy="57150"/>
          </a:xfrm>
          <a:prstGeom prst="diamond">
            <a:avLst/>
          </a:prstGeom>
          <a:solidFill>
            <a:srgbClr val="85C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Diamond 74"/>
          <p:cNvSpPr/>
          <p:nvPr/>
        </p:nvSpPr>
        <p:spPr>
          <a:xfrm>
            <a:off x="114416" y="1013280"/>
            <a:ext cx="7351446" cy="57150"/>
          </a:xfrm>
          <a:prstGeom prst="diamond">
            <a:avLst/>
          </a:prstGeom>
          <a:solidFill>
            <a:srgbClr val="85C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3"/>
          <p:cNvSpPr/>
          <p:nvPr/>
        </p:nvSpPr>
        <p:spPr>
          <a:xfrm>
            <a:off x="448573" y="1149807"/>
            <a:ext cx="7781027" cy="2792111"/>
          </a:xfrm>
          <a:prstGeom prst="rect">
            <a:avLst/>
          </a:prstGeom>
        </p:spPr>
        <p:txBody>
          <a:bodyPr wrap="square">
            <a:spAutoFit/>
          </a:bodyPr>
          <a:lstStyle/>
          <a:p>
            <a:pPr algn="just">
              <a:lnSpc>
                <a:spcPct val="150000"/>
              </a:lnSpc>
            </a:pPr>
            <a:r>
              <a:rPr lang="en-GB" sz="2400" dirty="0">
                <a:solidFill>
                  <a:schemeClr val="bg1"/>
                </a:solidFill>
                <a:latin typeface="Century Gothic" panose="020B0502020202020204" pitchFamily="34" charset="0"/>
              </a:rPr>
              <a:t>Most </a:t>
            </a:r>
            <a:r>
              <a:rPr lang="en-GB" sz="2400" b="1" dirty="0">
                <a:solidFill>
                  <a:schemeClr val="bg1"/>
                </a:solidFill>
                <a:latin typeface="Century Gothic" panose="020B0502020202020204" pitchFamily="34" charset="0"/>
              </a:rPr>
              <a:t>real estate</a:t>
            </a:r>
            <a:r>
              <a:rPr lang="en-GB" sz="2400" dirty="0">
                <a:solidFill>
                  <a:schemeClr val="bg1"/>
                </a:solidFill>
                <a:latin typeface="Century Gothic" panose="020B0502020202020204" pitchFamily="34" charset="0"/>
              </a:rPr>
              <a:t> millionaires become so by </a:t>
            </a:r>
            <a:r>
              <a:rPr lang="en-GB" sz="2400" b="1" dirty="0">
                <a:solidFill>
                  <a:schemeClr val="bg1"/>
                </a:solidFill>
                <a:latin typeface="Century Gothic" panose="020B0502020202020204" pitchFamily="34" charset="0"/>
              </a:rPr>
              <a:t>investing</a:t>
            </a:r>
            <a:r>
              <a:rPr lang="en-GB" sz="2400" dirty="0">
                <a:solidFill>
                  <a:schemeClr val="bg1"/>
                </a:solidFill>
                <a:latin typeface="Century Gothic" panose="020B0502020202020204" pitchFamily="34" charset="0"/>
              </a:rPr>
              <a:t> in income properties, not home flipping. Having multiple streams of incomes can enable you to quickly expand your </a:t>
            </a:r>
            <a:r>
              <a:rPr lang="en-GB" sz="2400" b="1" dirty="0">
                <a:solidFill>
                  <a:schemeClr val="bg1"/>
                </a:solidFill>
                <a:latin typeface="Century Gothic" panose="020B0502020202020204" pitchFamily="34" charset="0"/>
              </a:rPr>
              <a:t>real estate investment</a:t>
            </a:r>
            <a:r>
              <a:rPr lang="en-GB" sz="2400" dirty="0">
                <a:solidFill>
                  <a:schemeClr val="bg1"/>
                </a:solidFill>
                <a:latin typeface="Century Gothic" panose="020B0502020202020204" pitchFamily="34" charset="0"/>
              </a:rPr>
              <a:t> portfolio. </a:t>
            </a:r>
          </a:p>
        </p:txBody>
      </p:sp>
    </p:spTree>
    <p:extLst>
      <p:ext uri="{BB962C8B-B14F-4D97-AF65-F5344CB8AC3E}">
        <p14:creationId xmlns:p14="http://schemas.microsoft.com/office/powerpoint/2010/main" val="329387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250" fill="hold"/>
                                        <p:tgtEl>
                                          <p:spTgt spid="74"/>
                                        </p:tgtEl>
                                        <p:attrNameLst>
                                          <p:attrName>ppt_x</p:attrName>
                                        </p:attrNameLst>
                                      </p:cBhvr>
                                      <p:tavLst>
                                        <p:tav tm="0">
                                          <p:val>
                                            <p:strVal val="0-#ppt_w/2"/>
                                          </p:val>
                                        </p:tav>
                                        <p:tav tm="100000">
                                          <p:val>
                                            <p:strVal val="#ppt_x"/>
                                          </p:val>
                                        </p:tav>
                                      </p:tavLst>
                                    </p:anim>
                                    <p:anim calcmode="lin" valueType="num">
                                      <p:cBhvr additive="base">
                                        <p:cTn id="8" dur="25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250" fill="hold"/>
                                        <p:tgtEl>
                                          <p:spTgt spid="75"/>
                                        </p:tgtEl>
                                        <p:attrNameLst>
                                          <p:attrName>ppt_x</p:attrName>
                                        </p:attrNameLst>
                                      </p:cBhvr>
                                      <p:tavLst>
                                        <p:tav tm="0">
                                          <p:val>
                                            <p:strVal val="0-#ppt_w/2"/>
                                          </p:val>
                                        </p:tav>
                                        <p:tav tm="100000">
                                          <p:val>
                                            <p:strVal val="#ppt_x"/>
                                          </p:val>
                                        </p:tav>
                                      </p:tavLst>
                                    </p:anim>
                                    <p:anim calcmode="lin" valueType="num">
                                      <p:cBhvr additive="base">
                                        <p:cTn id="16" dur="2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4"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230100" cy="6858000"/>
          </a:xfrm>
          <a:prstGeom prst="rect">
            <a:avLst/>
          </a:prstGeom>
          <a:gradFill flip="none" rotWithShape="1">
            <a:gsLst>
              <a:gs pos="100000">
                <a:srgbClr val="00B0F0">
                  <a:alpha val="49000"/>
                </a:srgbClr>
              </a:gs>
              <a:gs pos="33000">
                <a:schemeClr val="tx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5994" y="53524"/>
            <a:ext cx="6569606" cy="775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DAGGERSQUARE" pitchFamily="50" charset="0"/>
              </a:rPr>
              <a:t>What are the jobs in real estate?</a:t>
            </a:r>
            <a:endParaRPr lang="en-US" sz="1400" b="1" dirty="0">
              <a:solidFill>
                <a:schemeClr val="bg1"/>
              </a:solidFill>
              <a:latin typeface="DAGGERSQUARE" pitchFamily="50" charset="0"/>
            </a:endParaRPr>
          </a:p>
        </p:txBody>
      </p:sp>
      <p:sp>
        <p:nvSpPr>
          <p:cNvPr id="9" name="Rectangle 8"/>
          <p:cNvSpPr/>
          <p:nvPr/>
        </p:nvSpPr>
        <p:spPr>
          <a:xfrm>
            <a:off x="312055" y="1193801"/>
            <a:ext cx="6770915" cy="3780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v"/>
            </a:pPr>
            <a:r>
              <a:rPr lang="en-GB" sz="2400" dirty="0"/>
              <a:t>Residential Real Estate Salesperson. </a:t>
            </a:r>
          </a:p>
          <a:p>
            <a:pPr marL="342900" indent="-342900">
              <a:lnSpc>
                <a:spcPct val="150000"/>
              </a:lnSpc>
              <a:buFont typeface="Wingdings" panose="05000000000000000000" pitchFamily="2" charset="2"/>
              <a:buChar char="v"/>
            </a:pPr>
            <a:r>
              <a:rPr lang="en-GB" sz="2400" dirty="0"/>
              <a:t>Commercial Real Estate Salesperson.</a:t>
            </a:r>
          </a:p>
          <a:p>
            <a:pPr marL="342900" indent="-342900">
              <a:lnSpc>
                <a:spcPct val="150000"/>
              </a:lnSpc>
              <a:buFont typeface="Wingdings" panose="05000000000000000000" pitchFamily="2" charset="2"/>
              <a:buChar char="v"/>
            </a:pPr>
            <a:r>
              <a:rPr lang="en-GB" sz="2400" dirty="0"/>
              <a:t>Real Estate Broker.</a:t>
            </a:r>
          </a:p>
          <a:p>
            <a:pPr marL="342900" indent="-342900">
              <a:lnSpc>
                <a:spcPct val="150000"/>
              </a:lnSpc>
              <a:buFont typeface="Wingdings" panose="05000000000000000000" pitchFamily="2" charset="2"/>
              <a:buChar char="v"/>
            </a:pPr>
            <a:r>
              <a:rPr lang="en-GB" sz="2400" dirty="0"/>
              <a:t>Real Estate Property Manager.</a:t>
            </a:r>
          </a:p>
          <a:p>
            <a:pPr marL="342900" indent="-342900">
              <a:lnSpc>
                <a:spcPct val="150000"/>
              </a:lnSpc>
              <a:buFont typeface="Wingdings" panose="05000000000000000000" pitchFamily="2" charset="2"/>
              <a:buChar char="v"/>
            </a:pPr>
            <a:r>
              <a:rPr lang="en-GB" sz="2400" dirty="0"/>
              <a:t>Leasing Agent.</a:t>
            </a:r>
          </a:p>
          <a:p>
            <a:pPr marL="342900" indent="-342900">
              <a:lnSpc>
                <a:spcPct val="150000"/>
              </a:lnSpc>
              <a:buFont typeface="Wingdings" panose="05000000000000000000" pitchFamily="2" charset="2"/>
              <a:buChar char="v"/>
            </a:pPr>
            <a:r>
              <a:rPr lang="en-GB" sz="2400" dirty="0"/>
              <a:t>Real Estate Transaction Coordinator.</a:t>
            </a:r>
          </a:p>
          <a:p>
            <a:pPr marL="342900" indent="-342900">
              <a:lnSpc>
                <a:spcPct val="150000"/>
              </a:lnSpc>
              <a:buFont typeface="Wingdings" panose="05000000000000000000" pitchFamily="2" charset="2"/>
              <a:buChar char="v"/>
            </a:pPr>
            <a:r>
              <a:rPr lang="en-GB" sz="2400" dirty="0"/>
              <a:t>Real Estate Assistant.</a:t>
            </a:r>
          </a:p>
          <a:p>
            <a:pPr marL="342900" indent="-342900">
              <a:lnSpc>
                <a:spcPct val="150000"/>
              </a:lnSpc>
              <a:buFont typeface="Wingdings" panose="05000000000000000000" pitchFamily="2" charset="2"/>
              <a:buChar char="v"/>
            </a:pPr>
            <a:r>
              <a:rPr lang="en-GB" sz="2400" dirty="0"/>
              <a:t>Showing Assistant.</a:t>
            </a:r>
          </a:p>
        </p:txBody>
      </p:sp>
      <p:sp>
        <p:nvSpPr>
          <p:cNvPr id="15" name="Diamond 14"/>
          <p:cNvSpPr/>
          <p:nvPr/>
        </p:nvSpPr>
        <p:spPr>
          <a:xfrm>
            <a:off x="139317" y="171451"/>
            <a:ext cx="6075575" cy="57150"/>
          </a:xfrm>
          <a:prstGeom prst="diamon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140438" y="757466"/>
            <a:ext cx="6075575" cy="57150"/>
          </a:xfrm>
          <a:prstGeom prst="diamon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3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908502" y="2502701"/>
            <a:ext cx="741488" cy="3610615"/>
            <a:chOff x="8613528" y="1950824"/>
            <a:chExt cx="741488" cy="3971676"/>
          </a:xfrm>
        </p:grpSpPr>
        <p:sp>
          <p:nvSpPr>
            <p:cNvPr id="17" name="Pentagon 16"/>
            <p:cNvSpPr/>
            <p:nvPr/>
          </p:nvSpPr>
          <p:spPr>
            <a:xfrm rot="5400000">
              <a:off x="7853162" y="2711190"/>
              <a:ext cx="2262220" cy="741488"/>
            </a:xfrm>
            <a:prstGeom prst="homePlate">
              <a:avLst/>
            </a:prstGeom>
            <a:solidFill>
              <a:srgbClr val="FF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5400000">
              <a:off x="7853162" y="4420646"/>
              <a:ext cx="2262220" cy="741488"/>
            </a:xfrm>
            <a:prstGeom prst="rect">
              <a:avLst/>
            </a:prstGeom>
            <a:solidFill>
              <a:srgbClr val="CC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220092" y="2845862"/>
            <a:ext cx="741488" cy="3282377"/>
            <a:chOff x="8613528" y="1950824"/>
            <a:chExt cx="741488" cy="3971676"/>
          </a:xfrm>
        </p:grpSpPr>
        <p:sp>
          <p:nvSpPr>
            <p:cNvPr id="33" name="Pentagon 32"/>
            <p:cNvSpPr/>
            <p:nvPr/>
          </p:nvSpPr>
          <p:spPr>
            <a:xfrm rot="5400000">
              <a:off x="7853162" y="2711190"/>
              <a:ext cx="2262220" cy="741488"/>
            </a:xfrm>
            <a:prstGeom prst="homePlate">
              <a:avLst/>
            </a:prstGeom>
            <a:solidFill>
              <a:srgbClr val="FF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5400000">
              <a:off x="7853162" y="4420646"/>
              <a:ext cx="2262220" cy="741488"/>
            </a:xfrm>
            <a:prstGeom prst="rect">
              <a:avLst/>
            </a:prstGeom>
            <a:solidFill>
              <a:srgbClr val="CC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603226" y="3159180"/>
            <a:ext cx="741488" cy="2983979"/>
            <a:chOff x="8613528" y="1950824"/>
            <a:chExt cx="741488" cy="3971676"/>
          </a:xfrm>
        </p:grpSpPr>
        <p:sp>
          <p:nvSpPr>
            <p:cNvPr id="36" name="Pentagon 35"/>
            <p:cNvSpPr/>
            <p:nvPr/>
          </p:nvSpPr>
          <p:spPr>
            <a:xfrm rot="5400000">
              <a:off x="7853162" y="2711190"/>
              <a:ext cx="2262220" cy="741488"/>
            </a:xfrm>
            <a:prstGeom prst="homePlate">
              <a:avLst/>
            </a:prstGeom>
            <a:solidFill>
              <a:srgbClr val="FF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5400000">
              <a:off x="7853162" y="4420646"/>
              <a:ext cx="2262220" cy="741488"/>
            </a:xfrm>
            <a:prstGeom prst="rect">
              <a:avLst/>
            </a:prstGeom>
            <a:solidFill>
              <a:srgbClr val="CC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018121" y="3444014"/>
            <a:ext cx="741488" cy="2712708"/>
            <a:chOff x="8613528" y="1950824"/>
            <a:chExt cx="741488" cy="3971676"/>
          </a:xfrm>
        </p:grpSpPr>
        <p:sp>
          <p:nvSpPr>
            <p:cNvPr id="39" name="Pentagon 38"/>
            <p:cNvSpPr/>
            <p:nvPr/>
          </p:nvSpPr>
          <p:spPr>
            <a:xfrm rot="5400000">
              <a:off x="7853162" y="2711190"/>
              <a:ext cx="2262220" cy="741488"/>
            </a:xfrm>
            <a:prstGeom prst="homePlate">
              <a:avLst/>
            </a:prstGeom>
            <a:solidFill>
              <a:srgbClr val="FF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5400000">
              <a:off x="7853162" y="4420646"/>
              <a:ext cx="2262220" cy="741488"/>
            </a:xfrm>
            <a:prstGeom prst="rect">
              <a:avLst/>
            </a:prstGeom>
            <a:solidFill>
              <a:srgbClr val="CC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329710" y="3717469"/>
            <a:ext cx="741488" cy="2451584"/>
            <a:chOff x="8613528" y="1974199"/>
            <a:chExt cx="741488" cy="3948301"/>
          </a:xfrm>
        </p:grpSpPr>
        <p:sp>
          <p:nvSpPr>
            <p:cNvPr id="42" name="Pentagon 41"/>
            <p:cNvSpPr/>
            <p:nvPr/>
          </p:nvSpPr>
          <p:spPr>
            <a:xfrm rot="5400000">
              <a:off x="7853162" y="2734565"/>
              <a:ext cx="2262219" cy="741488"/>
            </a:xfrm>
            <a:prstGeom prst="homePlate">
              <a:avLst/>
            </a:prstGeom>
            <a:solidFill>
              <a:srgbClr val="FF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a:off x="7853162" y="4420646"/>
              <a:ext cx="2262220" cy="741488"/>
            </a:xfrm>
            <a:prstGeom prst="rect">
              <a:avLst/>
            </a:prstGeom>
            <a:solidFill>
              <a:srgbClr val="CC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p:cNvSpPr/>
          <p:nvPr/>
        </p:nvSpPr>
        <p:spPr>
          <a:xfrm>
            <a:off x="8650263" y="2041684"/>
            <a:ext cx="1257966" cy="407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$800M</a:t>
            </a:r>
          </a:p>
        </p:txBody>
      </p:sp>
      <p:sp>
        <p:nvSpPr>
          <p:cNvPr id="69" name="Rectangle 68"/>
          <p:cNvSpPr/>
          <p:nvPr/>
        </p:nvSpPr>
        <p:spPr>
          <a:xfrm>
            <a:off x="8822046" y="6067072"/>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2019</a:t>
            </a:r>
          </a:p>
        </p:txBody>
      </p:sp>
      <p:sp>
        <p:nvSpPr>
          <p:cNvPr id="70" name="Rectangle 69"/>
          <p:cNvSpPr/>
          <p:nvPr/>
        </p:nvSpPr>
        <p:spPr>
          <a:xfrm>
            <a:off x="7133636" y="6049169"/>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2018</a:t>
            </a:r>
          </a:p>
        </p:txBody>
      </p:sp>
      <p:sp>
        <p:nvSpPr>
          <p:cNvPr id="76" name="Rectangle 75"/>
          <p:cNvSpPr/>
          <p:nvPr/>
        </p:nvSpPr>
        <p:spPr>
          <a:xfrm>
            <a:off x="5501944" y="6067187"/>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2017</a:t>
            </a:r>
          </a:p>
        </p:txBody>
      </p:sp>
      <p:sp>
        <p:nvSpPr>
          <p:cNvPr id="77" name="Rectangle 76"/>
          <p:cNvSpPr/>
          <p:nvPr/>
        </p:nvSpPr>
        <p:spPr>
          <a:xfrm>
            <a:off x="3870252" y="6085205"/>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2016</a:t>
            </a:r>
          </a:p>
        </p:txBody>
      </p:sp>
      <p:sp>
        <p:nvSpPr>
          <p:cNvPr id="78" name="Rectangle 77"/>
          <p:cNvSpPr/>
          <p:nvPr/>
        </p:nvSpPr>
        <p:spPr>
          <a:xfrm>
            <a:off x="2238560" y="6103223"/>
            <a:ext cx="935182" cy="531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2015</a:t>
            </a:r>
          </a:p>
        </p:txBody>
      </p:sp>
      <p:sp>
        <p:nvSpPr>
          <p:cNvPr id="62" name="Rectangle 61"/>
          <p:cNvSpPr/>
          <p:nvPr/>
        </p:nvSpPr>
        <p:spPr>
          <a:xfrm>
            <a:off x="-1" y="-29267"/>
            <a:ext cx="12191999" cy="2031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5624163" y="-5653431"/>
            <a:ext cx="943671" cy="1219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45328" y="6718"/>
            <a:ext cx="11101340" cy="783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DAGGERSQUARE" pitchFamily="50" charset="0"/>
              </a:rPr>
              <a:t>BRAND SPENDING ON REAL ESTATE</a:t>
            </a:r>
          </a:p>
        </p:txBody>
      </p:sp>
      <p:grpSp>
        <p:nvGrpSpPr>
          <p:cNvPr id="86" name="Group 85"/>
          <p:cNvGrpSpPr/>
          <p:nvPr/>
        </p:nvGrpSpPr>
        <p:grpSpPr>
          <a:xfrm>
            <a:off x="282938" y="1251543"/>
            <a:ext cx="3461839" cy="831381"/>
            <a:chOff x="2021357" y="1477678"/>
            <a:chExt cx="3461839" cy="831381"/>
          </a:xfrm>
        </p:grpSpPr>
        <p:sp>
          <p:nvSpPr>
            <p:cNvPr id="87" name="Oval 86"/>
            <p:cNvSpPr/>
            <p:nvPr/>
          </p:nvSpPr>
          <p:spPr>
            <a:xfrm>
              <a:off x="2021357" y="1963533"/>
              <a:ext cx="228600" cy="228581"/>
            </a:xfrm>
            <a:prstGeom prst="ellipse">
              <a:avLst/>
            </a:prstGeom>
            <a:solidFill>
              <a:srgbClr val="CC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026967" y="1589441"/>
              <a:ext cx="228600" cy="228581"/>
            </a:xfrm>
            <a:prstGeom prst="ellipse">
              <a:avLst/>
            </a:prstGeom>
            <a:solidFill>
              <a:srgbClr val="FF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244478" y="1477678"/>
              <a:ext cx="3212892" cy="46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Advertising</a:t>
              </a:r>
            </a:p>
          </p:txBody>
        </p:sp>
        <p:sp>
          <p:nvSpPr>
            <p:cNvPr id="90" name="Rectangle 89"/>
            <p:cNvSpPr/>
            <p:nvPr/>
          </p:nvSpPr>
          <p:spPr>
            <a:xfrm>
              <a:off x="2246592" y="1847925"/>
              <a:ext cx="3236604" cy="46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Sponsoring</a:t>
              </a:r>
            </a:p>
          </p:txBody>
        </p:sp>
      </p:grpSp>
      <p:sp>
        <p:nvSpPr>
          <p:cNvPr id="91" name="Rectangle 90"/>
          <p:cNvSpPr/>
          <p:nvPr/>
        </p:nvSpPr>
        <p:spPr>
          <a:xfrm>
            <a:off x="6961852" y="2393350"/>
            <a:ext cx="1257966" cy="407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$622M</a:t>
            </a:r>
          </a:p>
        </p:txBody>
      </p:sp>
      <p:sp>
        <p:nvSpPr>
          <p:cNvPr id="92" name="Rectangle 91"/>
          <p:cNvSpPr/>
          <p:nvPr/>
        </p:nvSpPr>
        <p:spPr>
          <a:xfrm>
            <a:off x="5330001" y="2726375"/>
            <a:ext cx="1257966" cy="407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$440M</a:t>
            </a:r>
          </a:p>
        </p:txBody>
      </p:sp>
      <p:sp>
        <p:nvSpPr>
          <p:cNvPr id="93" name="Rectangle 92"/>
          <p:cNvSpPr/>
          <p:nvPr/>
        </p:nvSpPr>
        <p:spPr>
          <a:xfrm>
            <a:off x="3698150" y="3059400"/>
            <a:ext cx="1257966" cy="407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$325M</a:t>
            </a:r>
          </a:p>
        </p:txBody>
      </p:sp>
      <p:sp>
        <p:nvSpPr>
          <p:cNvPr id="94" name="Rectangle 93"/>
          <p:cNvSpPr/>
          <p:nvPr/>
        </p:nvSpPr>
        <p:spPr>
          <a:xfrm>
            <a:off x="2066299" y="3315730"/>
            <a:ext cx="1257966" cy="407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$218M</a:t>
            </a:r>
          </a:p>
        </p:txBody>
      </p:sp>
    </p:spTree>
    <p:extLst>
      <p:ext uri="{BB962C8B-B14F-4D97-AF65-F5344CB8AC3E}">
        <p14:creationId xmlns:p14="http://schemas.microsoft.com/office/powerpoint/2010/main" val="16848858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30000">
                                          <p:cBhvr additive="base">
                                            <p:cTn id="7" dur="500" fill="hold"/>
                                            <p:tgtEl>
                                              <p:spTgt spid="41"/>
                                            </p:tgtEl>
                                            <p:attrNameLst>
                                              <p:attrName>ppt_x</p:attrName>
                                            </p:attrNameLst>
                                          </p:cBhvr>
                                          <p:tavLst>
                                            <p:tav tm="0">
                                              <p:val>
                                                <p:strVal val="#ppt_x"/>
                                              </p:val>
                                            </p:tav>
                                            <p:tav tm="100000">
                                              <p:val>
                                                <p:strVal val="#ppt_x"/>
                                              </p:val>
                                            </p:tav>
                                          </p:tavLst>
                                        </p:anim>
                                        <p:anim calcmode="lin" valueType="num" p14:bounceEnd="30000">
                                          <p:cBhvr additive="base">
                                            <p:cTn id="8" dur="5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par>
                              <p:cTn id="13" fill="hold">
                                <p:stCondLst>
                                  <p:cond delay="1000"/>
                                </p:stCondLst>
                                <p:childTnLst>
                                  <p:par>
                                    <p:cTn id="14" presetID="2" presetClass="entr" presetSubtype="1" fill="hold" nodeType="afterEffect" p14:presetBounceEnd="30000">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14:bounceEnd="30000">
                                          <p:cBhvr additive="base">
                                            <p:cTn id="16" dur="500" fill="hold"/>
                                            <p:tgtEl>
                                              <p:spTgt spid="38"/>
                                            </p:tgtEl>
                                            <p:attrNameLst>
                                              <p:attrName>ppt_x</p:attrName>
                                            </p:attrNameLst>
                                          </p:cBhvr>
                                          <p:tavLst>
                                            <p:tav tm="0">
                                              <p:val>
                                                <p:strVal val="#ppt_x"/>
                                              </p:val>
                                            </p:tav>
                                            <p:tav tm="100000">
                                              <p:val>
                                                <p:strVal val="#ppt_x"/>
                                              </p:val>
                                            </p:tav>
                                          </p:tavLst>
                                        </p:anim>
                                        <p:anim calcmode="lin" valueType="num" p14:bounceEnd="30000">
                                          <p:cBhvr additive="base">
                                            <p:cTn id="17" dur="500" fill="hold"/>
                                            <p:tgtEl>
                                              <p:spTgt spid="3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childTnLst>
                              </p:cTn>
                            </p:par>
                            <p:par>
                              <p:cTn id="22" fill="hold">
                                <p:stCondLst>
                                  <p:cond delay="2000"/>
                                </p:stCondLst>
                                <p:childTnLst>
                                  <p:par>
                                    <p:cTn id="23" presetID="2" presetClass="entr" presetSubtype="1" fill="hold" nodeType="afterEffect" p14:presetBounceEnd="30000">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14:bounceEnd="30000">
                                          <p:cBhvr additive="base">
                                            <p:cTn id="25" dur="500" fill="hold"/>
                                            <p:tgtEl>
                                              <p:spTgt spid="35"/>
                                            </p:tgtEl>
                                            <p:attrNameLst>
                                              <p:attrName>ppt_x</p:attrName>
                                            </p:attrNameLst>
                                          </p:cBhvr>
                                          <p:tavLst>
                                            <p:tav tm="0">
                                              <p:val>
                                                <p:strVal val="#ppt_x"/>
                                              </p:val>
                                            </p:tav>
                                            <p:tav tm="100000">
                                              <p:val>
                                                <p:strVal val="#ppt_x"/>
                                              </p:val>
                                            </p:tav>
                                          </p:tavLst>
                                        </p:anim>
                                        <p:anim calcmode="lin" valueType="num" p14:bounceEnd="30000">
                                          <p:cBhvr additive="base">
                                            <p:cTn id="26" dur="500" fill="hold"/>
                                            <p:tgtEl>
                                              <p:spTgt spid="35"/>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par>
                              <p:cTn id="31" fill="hold">
                                <p:stCondLst>
                                  <p:cond delay="3000"/>
                                </p:stCondLst>
                                <p:childTnLst>
                                  <p:par>
                                    <p:cTn id="32" presetID="2" presetClass="entr" presetSubtype="1" fill="hold" nodeType="afterEffect" p14:presetBounceEnd="30000">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14:bounceEnd="30000">
                                          <p:cBhvr additive="base">
                                            <p:cTn id="34" dur="500" fill="hold"/>
                                            <p:tgtEl>
                                              <p:spTgt spid="32"/>
                                            </p:tgtEl>
                                            <p:attrNameLst>
                                              <p:attrName>ppt_x</p:attrName>
                                            </p:attrNameLst>
                                          </p:cBhvr>
                                          <p:tavLst>
                                            <p:tav tm="0">
                                              <p:val>
                                                <p:strVal val="#ppt_x"/>
                                              </p:val>
                                            </p:tav>
                                            <p:tav tm="100000">
                                              <p:val>
                                                <p:strVal val="#ppt_x"/>
                                              </p:val>
                                            </p:tav>
                                          </p:tavLst>
                                        </p:anim>
                                        <p:anim calcmode="lin" valueType="num" p14:bounceEnd="30000">
                                          <p:cBhvr additive="base">
                                            <p:cTn id="35" dur="500" fill="hold"/>
                                            <p:tgtEl>
                                              <p:spTgt spid="32"/>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par>
                              <p:cTn id="40" fill="hold">
                                <p:stCondLst>
                                  <p:cond delay="4000"/>
                                </p:stCondLst>
                                <p:childTnLst>
                                  <p:par>
                                    <p:cTn id="41" presetID="2" presetClass="entr" presetSubtype="1" fill="hold" nodeType="afterEffect" p14:presetBounceEnd="30000">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14:bounceEnd="30000">
                                          <p:cBhvr additive="base">
                                            <p:cTn id="43" dur="500" fill="hold"/>
                                            <p:tgtEl>
                                              <p:spTgt spid="6"/>
                                            </p:tgtEl>
                                            <p:attrNameLst>
                                              <p:attrName>ppt_x</p:attrName>
                                            </p:attrNameLst>
                                          </p:cBhvr>
                                          <p:tavLst>
                                            <p:tav tm="0">
                                              <p:val>
                                                <p:strVal val="#ppt_x"/>
                                              </p:val>
                                            </p:tav>
                                            <p:tav tm="100000">
                                              <p:val>
                                                <p:strVal val="#ppt_x"/>
                                              </p:val>
                                            </p:tav>
                                          </p:tavLst>
                                        </p:anim>
                                        <p:anim calcmode="lin" valueType="num" p14:bounceEnd="30000">
                                          <p:cBhvr additive="base">
                                            <p:cTn id="44" dur="500" fill="hold"/>
                                            <p:tgtEl>
                                              <p:spTgt spid="6"/>
                                            </p:tgtEl>
                                            <p:attrNameLst>
                                              <p:attrName>ppt_y</p:attrName>
                                            </p:attrNameLst>
                                          </p:cBhvr>
                                          <p:tavLst>
                                            <p:tav tm="0">
                                              <p:val>
                                                <p:strVal val="0-#ppt_h/2"/>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up)">
                                          <p:cBhvr>
                                            <p:cTn id="5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6"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500" fill="hold"/>
                                            <p:tgtEl>
                                              <p:spTgt spid="38"/>
                                            </p:tgtEl>
                                            <p:attrNameLst>
                                              <p:attrName>ppt_x</p:attrName>
                                            </p:attrNameLst>
                                          </p:cBhvr>
                                          <p:tavLst>
                                            <p:tav tm="0">
                                              <p:val>
                                                <p:strVal val="#ppt_x"/>
                                              </p:val>
                                            </p:tav>
                                            <p:tav tm="100000">
                                              <p:val>
                                                <p:strVal val="#ppt_x"/>
                                              </p:val>
                                            </p:tav>
                                          </p:tavLst>
                                        </p:anim>
                                        <p:anim calcmode="lin" valueType="num">
                                          <p:cBhvr additive="base">
                                            <p:cTn id="17" dur="500" fill="hold"/>
                                            <p:tgtEl>
                                              <p:spTgt spid="3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0-#ppt_h/2"/>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up)">
                                          <p:cBhvr>
                                            <p:cTn id="5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6" grpId="0"/>
          <p:bldP spid="77" grpId="0"/>
          <p:bldP spid="7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10;&#10;Description automatically generated">
            <a:extLst>
              <a:ext uri="{FF2B5EF4-FFF2-40B4-BE49-F238E27FC236}">
                <a16:creationId xmlns:a16="http://schemas.microsoft.com/office/drawing/2014/main" id="{D51A832E-7F56-4288-9AD5-1B51106F5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344"/>
            <a:ext cx="12530275" cy="7037294"/>
          </a:xfrm>
          <a:prstGeom prst="rect">
            <a:avLst/>
          </a:prstGeom>
        </p:spPr>
      </p:pic>
      <p:sp>
        <p:nvSpPr>
          <p:cNvPr id="45" name="Rectangle 44"/>
          <p:cNvSpPr/>
          <p:nvPr/>
        </p:nvSpPr>
        <p:spPr>
          <a:xfrm>
            <a:off x="-38101" y="-30773"/>
            <a:ext cx="12479215" cy="7073412"/>
          </a:xfrm>
          <a:prstGeom prst="rect">
            <a:avLst/>
          </a:prstGeom>
          <a:gradFill flip="none" rotWithShape="1">
            <a:gsLst>
              <a:gs pos="0">
                <a:srgbClr val="00B0F0">
                  <a:alpha val="70000"/>
                </a:srgbClr>
              </a:gs>
              <a:gs pos="84000">
                <a:schemeClr val="tx1">
                  <a:alpha val="7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Rectangle 1"/>
          <p:cNvSpPr/>
          <p:nvPr/>
        </p:nvSpPr>
        <p:spPr>
          <a:xfrm>
            <a:off x="254974" y="-207736"/>
            <a:ext cx="11682051" cy="1425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FF3386"/>
                </a:solidFill>
              </a:rPr>
              <a:t>IS REAL ESTATE SAFER THAN STOCKS?</a:t>
            </a:r>
            <a:endParaRPr lang="en-US" sz="4000" b="1" dirty="0">
              <a:solidFill>
                <a:srgbClr val="FF3386"/>
              </a:solidFill>
              <a:latin typeface="DAGGERSQUARE" pitchFamily="50" charset="0"/>
            </a:endParaRPr>
          </a:p>
        </p:txBody>
      </p:sp>
      <p:sp>
        <p:nvSpPr>
          <p:cNvPr id="5" name="Rectangle 4"/>
          <p:cNvSpPr/>
          <p:nvPr/>
        </p:nvSpPr>
        <p:spPr>
          <a:xfrm>
            <a:off x="254974" y="674914"/>
            <a:ext cx="9107717" cy="2754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sz="2400" dirty="0"/>
              <a:t>Most people are more familiar with real estate as an investment than with stocks. A real estate investment is tangible, you can touch it (and live in it). It's easier to avoid fraud with real estate. Debt (leverage) is safer with real estate than stocks.</a:t>
            </a:r>
          </a:p>
        </p:txBody>
      </p:sp>
    </p:spTree>
    <p:extLst>
      <p:ext uri="{BB962C8B-B14F-4D97-AF65-F5344CB8AC3E}">
        <p14:creationId xmlns:p14="http://schemas.microsoft.com/office/powerpoint/2010/main" val="231073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378</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Century Gothic</vt:lpstr>
      <vt:lpstr>DAGGERSQUARE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Michal Zavacky</cp:lastModifiedBy>
  <cp:revision>749</cp:revision>
  <dcterms:created xsi:type="dcterms:W3CDTF">2018-09-04T09:55:35Z</dcterms:created>
  <dcterms:modified xsi:type="dcterms:W3CDTF">2019-07-18T13:38:19Z</dcterms:modified>
</cp:coreProperties>
</file>