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66" r:id="rId6"/>
    <p:sldId id="261" r:id="rId7"/>
    <p:sldId id="263" r:id="rId8"/>
    <p:sldId id="262" r:id="rId9"/>
    <p:sldId id="25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5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2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5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83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6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5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B72E-7AEB-4EAA-AA75-CE6D1DE8760E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85D1-4A40-4009-B59C-11954433E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86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0B02891-009F-4DA4-9461-2736A0F0B94A}"/>
              </a:ext>
            </a:extLst>
          </p:cNvPr>
          <p:cNvSpPr/>
          <p:nvPr/>
        </p:nvSpPr>
        <p:spPr>
          <a:xfrm>
            <a:off x="-4014" y="-1152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B546E0-F283-4D68-B490-8735FF4A5F57}"/>
              </a:ext>
            </a:extLst>
          </p:cNvPr>
          <p:cNvSpPr/>
          <p:nvPr/>
        </p:nvSpPr>
        <p:spPr>
          <a:xfrm>
            <a:off x="4663082" y="2694377"/>
            <a:ext cx="3052168" cy="506023"/>
          </a:xfrm>
          <a:prstGeom prst="rect">
            <a:avLst/>
          </a:prstGeom>
          <a:solidFill>
            <a:srgbClr val="FF0354"/>
          </a:solidFill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IN" sz="2400" b="1" spc="600" dirty="0" smtClean="0">
                <a:latin typeface="Century Gothic" panose="020B0502020202020204" pitchFamily="34" charset="0"/>
              </a:rPr>
              <a:t>REAL ESTATE</a:t>
            </a:r>
            <a:endParaRPr lang="en-IN" sz="2400" b="1" spc="600" dirty="0">
              <a:latin typeface="Century Gothic" panose="020B0502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647FF7-76A1-4313-AC22-92A80F39DE40}"/>
              </a:ext>
            </a:extLst>
          </p:cNvPr>
          <p:cNvSpPr/>
          <p:nvPr/>
        </p:nvSpPr>
        <p:spPr>
          <a:xfrm>
            <a:off x="3415658" y="3361587"/>
            <a:ext cx="5357281" cy="659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GB" sz="1400" b="1" spc="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“This is a real-estate-driven economy from top to bottom.”</a:t>
            </a:r>
            <a:endParaRPr lang="en-IN" sz="1400" b="1" spc="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D630E3DE-4286-4F0B-8395-B7E4BF6C3A2C}"/>
              </a:ext>
            </a:extLst>
          </p:cNvPr>
          <p:cNvSpPr/>
          <p:nvPr/>
        </p:nvSpPr>
        <p:spPr>
          <a:xfrm flipH="1" flipV="1">
            <a:off x="1876924" y="0"/>
            <a:ext cx="10315074" cy="6858000"/>
          </a:xfrm>
          <a:prstGeom prst="rtTriangle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455ABDC6-0253-4BFA-874D-0915A1EDAB21}"/>
              </a:ext>
            </a:extLst>
          </p:cNvPr>
          <p:cNvSpPr/>
          <p:nvPr/>
        </p:nvSpPr>
        <p:spPr>
          <a:xfrm flipH="1" flipV="1">
            <a:off x="2968205" y="0"/>
            <a:ext cx="9219781" cy="6129792"/>
          </a:xfrm>
          <a:prstGeom prst="rtTriangl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24F05436-1BE9-48D9-95D6-F3E582D65159}"/>
              </a:ext>
            </a:extLst>
          </p:cNvPr>
          <p:cNvSpPr/>
          <p:nvPr/>
        </p:nvSpPr>
        <p:spPr>
          <a:xfrm flipH="1" flipV="1">
            <a:off x="4042521" y="-1"/>
            <a:ext cx="8145467" cy="5391948"/>
          </a:xfrm>
          <a:prstGeom prst="rtTriangle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351" r="10759"/>
          <a:stretch/>
        </p:blipFill>
        <p:spPr>
          <a:xfrm>
            <a:off x="0" y="0"/>
            <a:ext cx="6943725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724431-3D47-4C24-8CC4-876F90E9755F}"/>
              </a:ext>
            </a:extLst>
          </p:cNvPr>
          <p:cNvSpPr/>
          <p:nvPr/>
        </p:nvSpPr>
        <p:spPr>
          <a:xfrm>
            <a:off x="0" y="-37253"/>
            <a:ext cx="12192000" cy="6980269"/>
          </a:xfrm>
          <a:prstGeom prst="rect">
            <a:avLst/>
          </a:prstGeom>
          <a:solidFill>
            <a:schemeClr val="tx1">
              <a:lumMod val="95000"/>
              <a:lumOff val="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129213" y="397821"/>
            <a:ext cx="7062788" cy="6174429"/>
          </a:xfrm>
          <a:prstGeom prst="rect">
            <a:avLst/>
          </a:prstGeom>
          <a:solidFill>
            <a:srgbClr val="FF0354">
              <a:alpha val="7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Graphic 7" descr="Receiv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5942" y="1028699"/>
            <a:ext cx="914400" cy="914400"/>
          </a:xfrm>
          <a:prstGeom prst="rect">
            <a:avLst/>
          </a:prstGeom>
        </p:spPr>
      </p:pic>
      <p:pic>
        <p:nvPicPr>
          <p:cNvPr id="9" name="Graphic 8" descr="Monito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5942" y="2336751"/>
            <a:ext cx="914400" cy="914400"/>
          </a:xfrm>
          <a:prstGeom prst="rect">
            <a:avLst/>
          </a:prstGeom>
        </p:spPr>
      </p:pic>
      <p:pic>
        <p:nvPicPr>
          <p:cNvPr id="10" name="Graphic 9" descr="Download from clou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5942" y="3644803"/>
            <a:ext cx="914400" cy="914400"/>
          </a:xfrm>
          <a:prstGeom prst="rect">
            <a:avLst/>
          </a:prstGeom>
        </p:spPr>
      </p:pic>
      <p:pic>
        <p:nvPicPr>
          <p:cNvPr id="11" name="Graphic 10" descr="Pie char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3561" y="4952856"/>
            <a:ext cx="91440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3725" y="592930"/>
            <a:ext cx="491728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Constructing companies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Developers</a:t>
            </a:r>
            <a:endParaRPr lang="en-IN" sz="2000" dirty="0">
              <a:solidFill>
                <a:schemeClr val="bg1"/>
              </a:solidFill>
              <a:latin typeface="Century Gothic" panose="020B0502020202020204" pitchFamily="34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Engineers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Technicians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Design consultants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Landlords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Foremen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Clerical staff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Skilled workers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Unskilled workers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Banks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Insurance companies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Tenants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Suppliers of material( Electrical, Material, etc.)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Buyers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Government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Licensing/ Registration offices( e.g. BMC)</a:t>
            </a:r>
            <a:endParaRPr lang="en-IN" sz="2000" dirty="0">
              <a:solidFill>
                <a:schemeClr val="bg1"/>
              </a:solidFill>
              <a:latin typeface="Century Gothic" panose="020B0502020202020204" pitchFamily="34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9214" y="600500"/>
            <a:ext cx="133354" cy="570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623891" y="3092069"/>
            <a:ext cx="3652837" cy="552734"/>
          </a:xfrm>
          <a:prstGeom prst="rect">
            <a:avLst/>
          </a:prstGeom>
          <a:solidFill>
            <a:srgbClr val="FF0354">
              <a:alpha val="7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latin typeface="Century Gothic" panose="020B0502020202020204" pitchFamily="34" charset="0"/>
              </a:rPr>
              <a:t>STAKEHOLDERS</a:t>
            </a:r>
            <a:endParaRPr lang="en-IN" sz="3600" b="1" dirty="0">
              <a:latin typeface="Century Gothic" panose="020B0502020202020204" pitchFamily="34" charset="0"/>
            </a:endParaRPr>
          </a:p>
        </p:txBody>
      </p:sp>
      <p:sp>
        <p:nvSpPr>
          <p:cNvPr id="16" name="Freeform: Shape 57">
            <a:extLst>
              <a:ext uri="{FF2B5EF4-FFF2-40B4-BE49-F238E27FC236}">
                <a16:creationId xmlns:a16="http://schemas.microsoft.com/office/drawing/2014/main" id="{CD5347DF-5209-4932-BD24-8174AFB4896B}"/>
              </a:ext>
            </a:extLst>
          </p:cNvPr>
          <p:cNvSpPr/>
          <p:nvPr/>
        </p:nvSpPr>
        <p:spPr>
          <a:xfrm flipH="1">
            <a:off x="-233363" y="-70459"/>
            <a:ext cx="7410450" cy="7266866"/>
          </a:xfrm>
          <a:custGeom>
            <a:avLst/>
            <a:gdLst>
              <a:gd name="connsiteX0" fmla="*/ 0 w 7250821"/>
              <a:gd name="connsiteY0" fmla="*/ 0 h 6858000"/>
              <a:gd name="connsiteX1" fmla="*/ 7250821 w 7250821"/>
              <a:gd name="connsiteY1" fmla="*/ 0 h 6858000"/>
              <a:gd name="connsiteX2" fmla="*/ 7250821 w 7250821"/>
              <a:gd name="connsiteY2" fmla="*/ 6858000 h 6858000"/>
              <a:gd name="connsiteX3" fmla="*/ 4068282 w 7250821"/>
              <a:gd name="connsiteY3" fmla="*/ 6858000 h 6858000"/>
              <a:gd name="connsiteX4" fmla="*/ 4212681 w 7250821"/>
              <a:gd name="connsiteY4" fmla="*/ 6767296 h 6858000"/>
              <a:gd name="connsiteX5" fmla="*/ 0 w 7250821"/>
              <a:gd name="connsiteY5" fmla="*/ 608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821" h="6858000">
                <a:moveTo>
                  <a:pt x="0" y="0"/>
                </a:moveTo>
                <a:lnTo>
                  <a:pt x="7250821" y="0"/>
                </a:lnTo>
                <a:lnTo>
                  <a:pt x="7250821" y="6858000"/>
                </a:lnTo>
                <a:lnTo>
                  <a:pt x="4068282" y="6858000"/>
                </a:lnTo>
                <a:lnTo>
                  <a:pt x="4212681" y="6767296"/>
                </a:lnTo>
                <a:lnTo>
                  <a:pt x="0" y="60824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68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87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" y="-10270"/>
            <a:ext cx="12192000" cy="6858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70B02891-009F-4DA4-9461-2736A0F0B94A}"/>
              </a:ext>
            </a:extLst>
          </p:cNvPr>
          <p:cNvSpPr/>
          <p:nvPr/>
        </p:nvSpPr>
        <p:spPr>
          <a:xfrm>
            <a:off x="-51259" y="-67557"/>
            <a:ext cx="12294516" cy="6972573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34761-F350-46BE-99C6-F53B2A07070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10000"/>
                  <a:alpha val="9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FF9D197-769C-41B0-A97A-BEF367343779}"/>
              </a:ext>
            </a:extLst>
          </p:cNvPr>
          <p:cNvSpPr/>
          <p:nvPr/>
        </p:nvSpPr>
        <p:spPr>
          <a:xfrm>
            <a:off x="3731341" y="1103818"/>
            <a:ext cx="2364659" cy="4650364"/>
          </a:xfrm>
          <a:custGeom>
            <a:avLst/>
            <a:gdLst>
              <a:gd name="connsiteX0" fmla="*/ 0 w 2364659"/>
              <a:gd name="connsiteY0" fmla="*/ 0 h 4650364"/>
              <a:gd name="connsiteX1" fmla="*/ 2364659 w 2364659"/>
              <a:gd name="connsiteY1" fmla="*/ 0 h 4650364"/>
              <a:gd name="connsiteX2" fmla="*/ 2364659 w 2364659"/>
              <a:gd name="connsiteY2" fmla="*/ 55356 h 4650364"/>
              <a:gd name="connsiteX3" fmla="*/ 55356 w 2364659"/>
              <a:gd name="connsiteY3" fmla="*/ 55356 h 4650364"/>
              <a:gd name="connsiteX4" fmla="*/ 55356 w 2364659"/>
              <a:gd name="connsiteY4" fmla="*/ 4595008 h 4650364"/>
              <a:gd name="connsiteX5" fmla="*/ 2364659 w 2364659"/>
              <a:gd name="connsiteY5" fmla="*/ 4595008 h 4650364"/>
              <a:gd name="connsiteX6" fmla="*/ 2364659 w 2364659"/>
              <a:gd name="connsiteY6" fmla="*/ 4650364 h 4650364"/>
              <a:gd name="connsiteX7" fmla="*/ 0 w 2364659"/>
              <a:gd name="connsiteY7" fmla="*/ 4650364 h 465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4659" h="4650364">
                <a:moveTo>
                  <a:pt x="0" y="0"/>
                </a:moveTo>
                <a:lnTo>
                  <a:pt x="2364659" y="0"/>
                </a:lnTo>
                <a:lnTo>
                  <a:pt x="2364659" y="55356"/>
                </a:lnTo>
                <a:lnTo>
                  <a:pt x="55356" y="55356"/>
                </a:lnTo>
                <a:lnTo>
                  <a:pt x="55356" y="4595008"/>
                </a:lnTo>
                <a:lnTo>
                  <a:pt x="2364659" y="4595008"/>
                </a:lnTo>
                <a:lnTo>
                  <a:pt x="2364659" y="4650364"/>
                </a:lnTo>
                <a:lnTo>
                  <a:pt x="0" y="4650364"/>
                </a:lnTo>
                <a:close/>
              </a:path>
            </a:pathLst>
          </a:cu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A3C46-4868-45BF-94BF-D7921ED8971A}"/>
              </a:ext>
            </a:extLst>
          </p:cNvPr>
          <p:cNvSpPr/>
          <p:nvPr/>
        </p:nvSpPr>
        <p:spPr>
          <a:xfrm>
            <a:off x="1072834" y="3538936"/>
            <a:ext cx="1224116" cy="1224116"/>
          </a:xfrm>
          <a:prstGeom prst="rect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3F1328-600D-48A5-B775-1330EF5CEF46}"/>
              </a:ext>
            </a:extLst>
          </p:cNvPr>
          <p:cNvSpPr/>
          <p:nvPr/>
        </p:nvSpPr>
        <p:spPr>
          <a:xfrm>
            <a:off x="6096000" y="508819"/>
            <a:ext cx="5599471" cy="584036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849A4A-04D7-46C9-AA12-741669C59B0E}"/>
              </a:ext>
            </a:extLst>
          </p:cNvPr>
          <p:cNvSpPr/>
          <p:nvPr/>
        </p:nvSpPr>
        <p:spPr>
          <a:xfrm>
            <a:off x="6095999" y="1642574"/>
            <a:ext cx="144000" cy="3572849"/>
          </a:xfrm>
          <a:prstGeom prst="rect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554D0-F27F-499A-8A22-AFA7F9D1BE63}"/>
              </a:ext>
            </a:extLst>
          </p:cNvPr>
          <p:cNvSpPr txBox="1"/>
          <p:nvPr/>
        </p:nvSpPr>
        <p:spPr>
          <a:xfrm>
            <a:off x="346372" y="270786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spc="3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HISTORY</a:t>
            </a:r>
            <a:endParaRPr lang="en-IN" sz="2800" b="1" spc="3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oup 35" hidden="1">
            <a:extLst>
              <a:ext uri="{FF2B5EF4-FFF2-40B4-BE49-F238E27FC236}">
                <a16:creationId xmlns:a16="http://schemas.microsoft.com/office/drawing/2014/main" id="{50EC9F6A-4DED-413D-B40E-DB493E72BC3F}"/>
              </a:ext>
            </a:extLst>
          </p:cNvPr>
          <p:cNvGrpSpPr/>
          <p:nvPr/>
        </p:nvGrpSpPr>
        <p:grpSpPr>
          <a:xfrm>
            <a:off x="9777280" y="2151393"/>
            <a:ext cx="504000" cy="504000"/>
            <a:chOff x="7711044" y="1155700"/>
            <a:chExt cx="504000" cy="504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6806F7-82EE-439A-A557-5563EBDD79CC}"/>
                </a:ext>
              </a:extLst>
            </p:cNvPr>
            <p:cNvSpPr/>
            <p:nvPr/>
          </p:nvSpPr>
          <p:spPr>
            <a:xfrm>
              <a:off x="7711044" y="1155700"/>
              <a:ext cx="504000" cy="50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0" name="Graphic 39" descr="Clipboard">
              <a:extLst>
                <a:ext uri="{FF2B5EF4-FFF2-40B4-BE49-F238E27FC236}">
                  <a16:creationId xmlns:a16="http://schemas.microsoft.com/office/drawing/2014/main" id="{22C85BF8-6E3A-4A56-9401-B3B32D1F7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3044" y="1227700"/>
              <a:ext cx="360000" cy="3600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EA4DD38-DEFA-4FD9-8AE9-DEBC523FD91A}"/>
              </a:ext>
            </a:extLst>
          </p:cNvPr>
          <p:cNvSpPr txBox="1"/>
          <p:nvPr/>
        </p:nvSpPr>
        <p:spPr>
          <a:xfrm>
            <a:off x="6603179" y="832441"/>
            <a:ext cx="4827672" cy="541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Montserrat Light" panose="00000400000000000000" pitchFamily="2" charset="0"/>
              </a:rPr>
              <a:t>The early human dwelling</a:t>
            </a:r>
            <a:r>
              <a:rPr lang="en-IN" sz="2000" dirty="0" smtClean="0">
                <a:solidFill>
                  <a:schemeClr val="bg1"/>
                </a:solidFill>
                <a:latin typeface="Montserrat Light" panose="00000400000000000000" pitchFamily="2" charset="0"/>
              </a:rPr>
              <a:t>s as pointed by archaeological evidences started in caves.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err="1" smtClean="0">
                <a:solidFill>
                  <a:schemeClr val="bg1"/>
                </a:solidFill>
                <a:latin typeface="Montserrat Light" panose="00000400000000000000" pitchFamily="2" charset="0"/>
              </a:rPr>
              <a:t>Zhoukbodian</a:t>
            </a:r>
            <a:r>
              <a:rPr lang="en-IN" sz="2000" dirty="0" smtClean="0">
                <a:solidFill>
                  <a:schemeClr val="bg1"/>
                </a:solidFill>
                <a:latin typeface="Montserrat Light" panose="00000400000000000000" pitchFamily="2" charset="0"/>
              </a:rPr>
              <a:t> caves system near Beijing, China, dates at 500,000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Montserrat Light" panose="00000400000000000000" pitchFamily="2" charset="0"/>
              </a:rPr>
              <a:t>Easily inhabitants of Australia, the middle east and the </a:t>
            </a:r>
            <a:r>
              <a:rPr lang="en-IN" sz="2000" dirty="0" err="1" smtClean="0">
                <a:solidFill>
                  <a:schemeClr val="bg1"/>
                </a:solidFill>
                <a:latin typeface="Montserrat Light" panose="00000400000000000000" pitchFamily="2" charset="0"/>
              </a:rPr>
              <a:t>perusian</a:t>
            </a:r>
            <a:r>
              <a:rPr lang="en-IN" sz="2000" dirty="0" smtClean="0">
                <a:solidFill>
                  <a:schemeClr val="bg1"/>
                </a:solidFill>
                <a:latin typeface="Montserrat Light" panose="00000400000000000000" pitchFamily="2" charset="0"/>
              </a:rPr>
              <a:t> Andes have also left remains in caves.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Montserrat Light" panose="00000400000000000000" pitchFamily="2" charset="0"/>
              </a:rPr>
              <a:t>Gradually as agriculture became important to people, some 4500 years ago, people established villages of permanent houses and found new uses for hunting and herding activities.</a:t>
            </a:r>
            <a:endParaRPr lang="en-IN" sz="20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988446B-714A-4292-BBBF-1CBC1235B5F6}"/>
              </a:ext>
            </a:extLst>
          </p:cNvPr>
          <p:cNvSpPr/>
          <p:nvPr/>
        </p:nvSpPr>
        <p:spPr>
          <a:xfrm>
            <a:off x="4593494" y="-81029"/>
            <a:ext cx="7691106" cy="6858000"/>
          </a:xfrm>
          <a:custGeom>
            <a:avLst/>
            <a:gdLst>
              <a:gd name="connsiteX0" fmla="*/ 0 w 7691106"/>
              <a:gd name="connsiteY0" fmla="*/ 0 h 6858000"/>
              <a:gd name="connsiteX1" fmla="*/ 7691106 w 7691106"/>
              <a:gd name="connsiteY1" fmla="*/ 0 h 6858000"/>
              <a:gd name="connsiteX2" fmla="*/ 7691106 w 7691106"/>
              <a:gd name="connsiteY2" fmla="*/ 6858000 h 6858000"/>
              <a:gd name="connsiteX3" fmla="*/ 2680784 w 769110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1106" h="6858000">
                <a:moveTo>
                  <a:pt x="0" y="0"/>
                </a:moveTo>
                <a:lnTo>
                  <a:pt x="7691106" y="0"/>
                </a:lnTo>
                <a:lnTo>
                  <a:pt x="7691106" y="6858000"/>
                </a:lnTo>
                <a:lnTo>
                  <a:pt x="2680784" y="6858000"/>
                </a:ln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73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EA3C46-4868-45BF-94BF-D7921ED8971A}"/>
              </a:ext>
            </a:extLst>
          </p:cNvPr>
          <p:cNvSpPr/>
          <p:nvPr/>
        </p:nvSpPr>
        <p:spPr>
          <a:xfrm>
            <a:off x="1026331" y="1635502"/>
            <a:ext cx="1224116" cy="1224116"/>
          </a:xfrm>
          <a:prstGeom prst="rect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BF02A75-7C59-4913-BAE6-10128955216B}"/>
              </a:ext>
            </a:extLst>
          </p:cNvPr>
          <p:cNvSpPr/>
          <p:nvPr/>
        </p:nvSpPr>
        <p:spPr>
          <a:xfrm>
            <a:off x="1230097" y="2007222"/>
            <a:ext cx="3496546" cy="2543931"/>
          </a:xfrm>
          <a:prstGeom prst="frame">
            <a:avLst>
              <a:gd name="adj1" fmla="val 2171"/>
            </a:avLst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59" y="2078258"/>
            <a:ext cx="3351425" cy="2472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76DF50-7EA8-4ED2-B337-06636C1E7333}"/>
              </a:ext>
            </a:extLst>
          </p:cNvPr>
          <p:cNvSpPr/>
          <p:nvPr/>
        </p:nvSpPr>
        <p:spPr>
          <a:xfrm>
            <a:off x="1289440" y="2044235"/>
            <a:ext cx="3400144" cy="2543931"/>
          </a:xfrm>
          <a:prstGeom prst="rect">
            <a:avLst/>
          </a:prstGeom>
          <a:gradFill>
            <a:gsLst>
              <a:gs pos="0">
                <a:schemeClr val="bg1">
                  <a:alpha val="3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1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20" y="-114573"/>
            <a:ext cx="12285019" cy="69725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0B02891-009F-4DA4-9461-2736A0F0B94A}"/>
              </a:ext>
            </a:extLst>
          </p:cNvPr>
          <p:cNvSpPr/>
          <p:nvPr/>
        </p:nvSpPr>
        <p:spPr>
          <a:xfrm>
            <a:off x="-93021" y="-114574"/>
            <a:ext cx="12294516" cy="6972573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8F903A9-D41A-4E9C-8172-AEE00302403A}"/>
              </a:ext>
            </a:extLst>
          </p:cNvPr>
          <p:cNvSpPr/>
          <p:nvPr/>
        </p:nvSpPr>
        <p:spPr>
          <a:xfrm flipH="1" flipV="1">
            <a:off x="8450970" y="1309289"/>
            <a:ext cx="3677496" cy="3269021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2286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6E92F3-BD74-4077-858B-258ECD44DEFD}"/>
              </a:ext>
            </a:extLst>
          </p:cNvPr>
          <p:cNvSpPr/>
          <p:nvPr/>
        </p:nvSpPr>
        <p:spPr>
          <a:xfrm flipH="1">
            <a:off x="9364582" y="1435776"/>
            <a:ext cx="2827417" cy="5263676"/>
          </a:xfrm>
          <a:custGeom>
            <a:avLst/>
            <a:gdLst>
              <a:gd name="connsiteX0" fmla="*/ 1357006 w 5010483"/>
              <a:gd name="connsiteY0" fmla="*/ 0 h 9144000"/>
              <a:gd name="connsiteX1" fmla="*/ 0 w 5010483"/>
              <a:gd name="connsiteY1" fmla="*/ 0 h 9144000"/>
              <a:gd name="connsiteX2" fmla="*/ 0 w 5010483"/>
              <a:gd name="connsiteY2" fmla="*/ 9144000 h 9144000"/>
              <a:gd name="connsiteX3" fmla="*/ 5010483 w 5010483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483" h="9144000">
                <a:moveTo>
                  <a:pt x="1357006" y="0"/>
                </a:moveTo>
                <a:lnTo>
                  <a:pt x="0" y="0"/>
                </a:lnTo>
                <a:lnTo>
                  <a:pt x="0" y="9144000"/>
                </a:lnTo>
                <a:lnTo>
                  <a:pt x="5010483" y="9144000"/>
                </a:lnTo>
                <a:close/>
              </a:path>
            </a:pathLst>
          </a:custGeom>
          <a:solidFill>
            <a:srgbClr val="FF0354"/>
          </a:solidFill>
          <a:ln>
            <a:noFill/>
          </a:ln>
          <a:effectLst>
            <a:outerShdw blurRad="215900" dist="177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7C153B8-C362-4021-9924-3CCAD8E29AF2}"/>
              </a:ext>
            </a:extLst>
          </p:cNvPr>
          <p:cNvSpPr/>
          <p:nvPr/>
        </p:nvSpPr>
        <p:spPr>
          <a:xfrm flipH="1">
            <a:off x="9364579" y="2915104"/>
            <a:ext cx="2827419" cy="3872563"/>
          </a:xfrm>
          <a:prstGeom prst="rtTriangle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799D068-8318-4964-8A4B-3E3FE834FC8A}"/>
              </a:ext>
            </a:extLst>
          </p:cNvPr>
          <p:cNvSpPr/>
          <p:nvPr/>
        </p:nvSpPr>
        <p:spPr>
          <a:xfrm>
            <a:off x="157767" y="-26082"/>
            <a:ext cx="3068173" cy="5263676"/>
          </a:xfrm>
          <a:prstGeom prst="rtTriangle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12AF6C3F-19A3-463D-A0A2-C7CB27A4228D}"/>
              </a:ext>
            </a:extLst>
          </p:cNvPr>
          <p:cNvSpPr/>
          <p:nvPr/>
        </p:nvSpPr>
        <p:spPr>
          <a:xfrm flipV="1">
            <a:off x="-102516" y="-114573"/>
            <a:ext cx="1421254" cy="5263676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31C947C-FF87-434C-B9FB-256AC556E951}"/>
              </a:ext>
            </a:extLst>
          </p:cNvPr>
          <p:cNvSpPr/>
          <p:nvPr/>
        </p:nvSpPr>
        <p:spPr>
          <a:xfrm>
            <a:off x="207291" y="2874319"/>
            <a:ext cx="3403650" cy="2456383"/>
          </a:xfrm>
          <a:prstGeom prst="triangle">
            <a:avLst>
              <a:gd name="adj" fmla="val 38912"/>
            </a:avLst>
          </a:prstGeom>
          <a:solidFill>
            <a:srgbClr val="FF0354"/>
          </a:solidFill>
          <a:ln>
            <a:noFill/>
          </a:ln>
          <a:effectLst>
            <a:outerShdw blurRad="101600" dist="1524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9312" tIns="29656" rIns="59312" bIns="296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167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5B7961C-EB74-4797-8A63-6857E93B7573}"/>
              </a:ext>
            </a:extLst>
          </p:cNvPr>
          <p:cNvSpPr/>
          <p:nvPr/>
        </p:nvSpPr>
        <p:spPr>
          <a:xfrm>
            <a:off x="-107928" y="671034"/>
            <a:ext cx="1348834" cy="4524917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259830-CE53-40B0-82BD-3880A83CD1CF}"/>
              </a:ext>
            </a:extLst>
          </p:cNvPr>
          <p:cNvSpPr/>
          <p:nvPr/>
        </p:nvSpPr>
        <p:spPr>
          <a:xfrm>
            <a:off x="-107929" y="2222612"/>
            <a:ext cx="1348834" cy="3065860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ABAAD3D-308C-4C57-B08D-50FA350FD7DA}"/>
              </a:ext>
            </a:extLst>
          </p:cNvPr>
          <p:cNvSpPr/>
          <p:nvPr/>
        </p:nvSpPr>
        <p:spPr>
          <a:xfrm>
            <a:off x="-107930" y="3361744"/>
            <a:ext cx="1348834" cy="1994657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61F60D6-2E67-415F-A953-8E217B3395C2}"/>
              </a:ext>
            </a:extLst>
          </p:cNvPr>
          <p:cNvSpPr/>
          <p:nvPr/>
        </p:nvSpPr>
        <p:spPr>
          <a:xfrm flipH="1">
            <a:off x="9364581" y="4094569"/>
            <a:ext cx="2827418" cy="2763431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778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2554D0-F27F-499A-8A22-AFA7F9D1BE63}"/>
              </a:ext>
            </a:extLst>
          </p:cNvPr>
          <p:cNvSpPr txBox="1"/>
          <p:nvPr/>
        </p:nvSpPr>
        <p:spPr>
          <a:xfrm>
            <a:off x="1877628" y="213141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KEY FEATURES</a:t>
            </a:r>
            <a:endParaRPr lang="en-IN" sz="28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2554D0-F27F-499A-8A22-AFA7F9D1BE63}"/>
              </a:ext>
            </a:extLst>
          </p:cNvPr>
          <p:cNvSpPr txBox="1"/>
          <p:nvPr/>
        </p:nvSpPr>
        <p:spPr>
          <a:xfrm>
            <a:off x="2237760" y="867155"/>
            <a:ext cx="6432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The term ‘Real Estate’ is defined as land, including the air above it and the ground below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it, and any buildings or structures on it. It is also referred to as realty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Real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estate involves the purchase, sale, and development of land, residential and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non-residential buildings</a:t>
            </a:r>
            <a:endParaRPr lang="en-IN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18" y="-96442"/>
            <a:ext cx="12294518" cy="69691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B02891-009F-4DA4-9461-2736A0F0B94A}"/>
              </a:ext>
            </a:extLst>
          </p:cNvPr>
          <p:cNvSpPr/>
          <p:nvPr/>
        </p:nvSpPr>
        <p:spPr>
          <a:xfrm>
            <a:off x="-102519" y="-99820"/>
            <a:ext cx="12294516" cy="6972573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6050B-EA66-43E4-A1FA-257E9FA81885}"/>
              </a:ext>
            </a:extLst>
          </p:cNvPr>
          <p:cNvSpPr txBox="1"/>
          <p:nvPr/>
        </p:nvSpPr>
        <p:spPr>
          <a:xfrm>
            <a:off x="4466201" y="4628666"/>
            <a:ext cx="7036858" cy="1100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459" dirty="0">
                <a:solidFill>
                  <a:schemeClr val="bg1">
                    <a:alpha val="2000"/>
                  </a:schemeClr>
                </a:solidFill>
                <a:latin typeface="Oswald SemiBold" panose="00000700000000000000" pitchFamily="2" charset="0"/>
              </a:rPr>
              <a:t>PRESENTATIONS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8F903A9-D41A-4E9C-8172-AEE00302403A}"/>
              </a:ext>
            </a:extLst>
          </p:cNvPr>
          <p:cNvSpPr/>
          <p:nvPr/>
        </p:nvSpPr>
        <p:spPr>
          <a:xfrm flipH="1" flipV="1">
            <a:off x="8529662" y="1359645"/>
            <a:ext cx="3677496" cy="3269021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2286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6E92F3-BD74-4077-858B-258ECD44DEFD}"/>
              </a:ext>
            </a:extLst>
          </p:cNvPr>
          <p:cNvSpPr/>
          <p:nvPr/>
        </p:nvSpPr>
        <p:spPr>
          <a:xfrm flipH="1">
            <a:off x="9372047" y="1493609"/>
            <a:ext cx="2827417" cy="5263676"/>
          </a:xfrm>
          <a:custGeom>
            <a:avLst/>
            <a:gdLst>
              <a:gd name="connsiteX0" fmla="*/ 1357006 w 5010483"/>
              <a:gd name="connsiteY0" fmla="*/ 0 h 9144000"/>
              <a:gd name="connsiteX1" fmla="*/ 0 w 5010483"/>
              <a:gd name="connsiteY1" fmla="*/ 0 h 9144000"/>
              <a:gd name="connsiteX2" fmla="*/ 0 w 5010483"/>
              <a:gd name="connsiteY2" fmla="*/ 9144000 h 9144000"/>
              <a:gd name="connsiteX3" fmla="*/ 5010483 w 5010483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483" h="9144000">
                <a:moveTo>
                  <a:pt x="1357006" y="0"/>
                </a:moveTo>
                <a:lnTo>
                  <a:pt x="0" y="0"/>
                </a:lnTo>
                <a:lnTo>
                  <a:pt x="0" y="9144000"/>
                </a:lnTo>
                <a:lnTo>
                  <a:pt x="5010483" y="9144000"/>
                </a:lnTo>
                <a:close/>
              </a:path>
            </a:pathLst>
          </a:custGeom>
          <a:solidFill>
            <a:srgbClr val="FF0354"/>
          </a:solidFill>
          <a:ln>
            <a:noFill/>
          </a:ln>
          <a:effectLst>
            <a:outerShdw blurRad="215900" dist="177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7C153B8-C362-4021-9924-3CCAD8E29AF2}"/>
              </a:ext>
            </a:extLst>
          </p:cNvPr>
          <p:cNvSpPr/>
          <p:nvPr/>
        </p:nvSpPr>
        <p:spPr>
          <a:xfrm flipH="1">
            <a:off x="9372044" y="2972937"/>
            <a:ext cx="2827419" cy="3872563"/>
          </a:xfrm>
          <a:prstGeom prst="rtTriangle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799D068-8318-4964-8A4B-3E3FE834FC8A}"/>
              </a:ext>
            </a:extLst>
          </p:cNvPr>
          <p:cNvSpPr/>
          <p:nvPr/>
        </p:nvSpPr>
        <p:spPr>
          <a:xfrm>
            <a:off x="170645" y="-11329"/>
            <a:ext cx="3068173" cy="5263676"/>
          </a:xfrm>
          <a:prstGeom prst="rtTriangle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12AF6C3F-19A3-463D-A0A2-C7CB27A4228D}"/>
              </a:ext>
            </a:extLst>
          </p:cNvPr>
          <p:cNvSpPr/>
          <p:nvPr/>
        </p:nvSpPr>
        <p:spPr>
          <a:xfrm flipV="1">
            <a:off x="-89638" y="-99820"/>
            <a:ext cx="1421254" cy="5263676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31C947C-FF87-434C-B9FB-256AC556E951}"/>
              </a:ext>
            </a:extLst>
          </p:cNvPr>
          <p:cNvSpPr/>
          <p:nvPr/>
        </p:nvSpPr>
        <p:spPr>
          <a:xfrm>
            <a:off x="220169" y="2889072"/>
            <a:ext cx="3403650" cy="2456383"/>
          </a:xfrm>
          <a:prstGeom prst="triangle">
            <a:avLst>
              <a:gd name="adj" fmla="val 38912"/>
            </a:avLst>
          </a:prstGeom>
          <a:solidFill>
            <a:srgbClr val="FF0354"/>
          </a:solidFill>
          <a:ln>
            <a:noFill/>
          </a:ln>
          <a:effectLst>
            <a:outerShdw blurRad="101600" dist="1524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9312" tIns="29656" rIns="59312" bIns="296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167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5B7961C-EB74-4797-8A63-6857E93B7573}"/>
              </a:ext>
            </a:extLst>
          </p:cNvPr>
          <p:cNvSpPr/>
          <p:nvPr/>
        </p:nvSpPr>
        <p:spPr>
          <a:xfrm>
            <a:off x="-95050" y="685787"/>
            <a:ext cx="1348834" cy="4524917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259830-CE53-40B0-82BD-3880A83CD1CF}"/>
              </a:ext>
            </a:extLst>
          </p:cNvPr>
          <p:cNvSpPr/>
          <p:nvPr/>
        </p:nvSpPr>
        <p:spPr>
          <a:xfrm>
            <a:off x="-95051" y="2237365"/>
            <a:ext cx="1348834" cy="3065860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ABAAD3D-308C-4C57-B08D-50FA350FD7DA}"/>
              </a:ext>
            </a:extLst>
          </p:cNvPr>
          <p:cNvSpPr/>
          <p:nvPr/>
        </p:nvSpPr>
        <p:spPr>
          <a:xfrm>
            <a:off x="-95052" y="3376497"/>
            <a:ext cx="1348834" cy="1994657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61F60D6-2E67-415F-A953-8E217B3395C2}"/>
              </a:ext>
            </a:extLst>
          </p:cNvPr>
          <p:cNvSpPr/>
          <p:nvPr/>
        </p:nvSpPr>
        <p:spPr>
          <a:xfrm flipH="1">
            <a:off x="9372046" y="4152402"/>
            <a:ext cx="2827418" cy="2763431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778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2554D0-F27F-499A-8A22-AFA7F9D1BE63}"/>
              </a:ext>
            </a:extLst>
          </p:cNvPr>
          <p:cNvSpPr txBox="1"/>
          <p:nvPr/>
        </p:nvSpPr>
        <p:spPr>
          <a:xfrm>
            <a:off x="1877628" y="213141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KEY FEATURES</a:t>
            </a:r>
            <a:endParaRPr lang="en-IN" sz="28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2554D0-F27F-499A-8A22-AFA7F9D1BE63}"/>
              </a:ext>
            </a:extLst>
          </p:cNvPr>
          <p:cNvSpPr txBox="1"/>
          <p:nvPr/>
        </p:nvSpPr>
        <p:spPr>
          <a:xfrm>
            <a:off x="2142941" y="623920"/>
            <a:ext cx="6504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activities of the real estate sector encompass the housing and construction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sectors also</a:t>
            </a:r>
            <a:endParaRPr lang="en-GB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real estate sector is a major employment driver, being the second largest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employer</a:t>
            </a:r>
            <a:endParaRPr lang="en-GB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18" y="0"/>
            <a:ext cx="12294517" cy="67975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B02891-009F-4DA4-9461-2736A0F0B94A}"/>
              </a:ext>
            </a:extLst>
          </p:cNvPr>
          <p:cNvSpPr/>
          <p:nvPr/>
        </p:nvSpPr>
        <p:spPr>
          <a:xfrm>
            <a:off x="-102519" y="-38285"/>
            <a:ext cx="12333434" cy="6942975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6050B-EA66-43E4-A1FA-257E9FA81885}"/>
              </a:ext>
            </a:extLst>
          </p:cNvPr>
          <p:cNvSpPr txBox="1"/>
          <p:nvPr/>
        </p:nvSpPr>
        <p:spPr>
          <a:xfrm>
            <a:off x="4466201" y="4628666"/>
            <a:ext cx="7036858" cy="1100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459" dirty="0">
                <a:solidFill>
                  <a:schemeClr val="bg1">
                    <a:alpha val="2000"/>
                  </a:schemeClr>
                </a:solidFill>
                <a:latin typeface="Oswald SemiBold" panose="00000700000000000000" pitchFamily="2" charset="0"/>
              </a:rPr>
              <a:t>PRESENTATIONS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8F903A9-D41A-4E9C-8172-AEE00302403A}"/>
              </a:ext>
            </a:extLst>
          </p:cNvPr>
          <p:cNvSpPr/>
          <p:nvPr/>
        </p:nvSpPr>
        <p:spPr>
          <a:xfrm flipH="1" flipV="1">
            <a:off x="8602943" y="1375328"/>
            <a:ext cx="3677496" cy="3269021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2286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6E92F3-BD74-4077-858B-258ECD44DEFD}"/>
              </a:ext>
            </a:extLst>
          </p:cNvPr>
          <p:cNvSpPr/>
          <p:nvPr/>
        </p:nvSpPr>
        <p:spPr>
          <a:xfrm flipH="1">
            <a:off x="9398084" y="1482466"/>
            <a:ext cx="2827417" cy="5263676"/>
          </a:xfrm>
          <a:custGeom>
            <a:avLst/>
            <a:gdLst>
              <a:gd name="connsiteX0" fmla="*/ 1357006 w 5010483"/>
              <a:gd name="connsiteY0" fmla="*/ 0 h 9144000"/>
              <a:gd name="connsiteX1" fmla="*/ 0 w 5010483"/>
              <a:gd name="connsiteY1" fmla="*/ 0 h 9144000"/>
              <a:gd name="connsiteX2" fmla="*/ 0 w 5010483"/>
              <a:gd name="connsiteY2" fmla="*/ 9144000 h 9144000"/>
              <a:gd name="connsiteX3" fmla="*/ 5010483 w 5010483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483" h="9144000">
                <a:moveTo>
                  <a:pt x="1357006" y="0"/>
                </a:moveTo>
                <a:lnTo>
                  <a:pt x="0" y="0"/>
                </a:lnTo>
                <a:lnTo>
                  <a:pt x="0" y="9144000"/>
                </a:lnTo>
                <a:lnTo>
                  <a:pt x="5010483" y="9144000"/>
                </a:lnTo>
                <a:close/>
              </a:path>
            </a:pathLst>
          </a:custGeom>
          <a:solidFill>
            <a:srgbClr val="FF0354"/>
          </a:solidFill>
          <a:ln>
            <a:noFill/>
          </a:ln>
          <a:effectLst>
            <a:outerShdw blurRad="215900" dist="1778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7C153B8-C362-4021-9924-3CCAD8E29AF2}"/>
              </a:ext>
            </a:extLst>
          </p:cNvPr>
          <p:cNvSpPr/>
          <p:nvPr/>
        </p:nvSpPr>
        <p:spPr>
          <a:xfrm flipH="1">
            <a:off x="9398081" y="2961794"/>
            <a:ext cx="2827419" cy="3872563"/>
          </a:xfrm>
          <a:prstGeom prst="rtTriangle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799D068-8318-4964-8A4B-3E3FE834FC8A}"/>
              </a:ext>
            </a:extLst>
          </p:cNvPr>
          <p:cNvSpPr/>
          <p:nvPr/>
        </p:nvSpPr>
        <p:spPr>
          <a:xfrm>
            <a:off x="163180" y="39245"/>
            <a:ext cx="3068173" cy="5263676"/>
          </a:xfrm>
          <a:prstGeom prst="rtTriangle">
            <a:avLst/>
          </a:prstGeom>
          <a:solidFill>
            <a:srgbClr val="FF0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12AF6C3F-19A3-463D-A0A2-C7CB27A4228D}"/>
              </a:ext>
            </a:extLst>
          </p:cNvPr>
          <p:cNvSpPr/>
          <p:nvPr/>
        </p:nvSpPr>
        <p:spPr>
          <a:xfrm flipV="1">
            <a:off x="-97103" y="-49246"/>
            <a:ext cx="1421254" cy="5263676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31C947C-FF87-434C-B9FB-256AC556E951}"/>
              </a:ext>
            </a:extLst>
          </p:cNvPr>
          <p:cNvSpPr/>
          <p:nvPr/>
        </p:nvSpPr>
        <p:spPr>
          <a:xfrm>
            <a:off x="212704" y="2939646"/>
            <a:ext cx="3403650" cy="2456383"/>
          </a:xfrm>
          <a:prstGeom prst="triangle">
            <a:avLst>
              <a:gd name="adj" fmla="val 38912"/>
            </a:avLst>
          </a:prstGeom>
          <a:solidFill>
            <a:srgbClr val="FF0354"/>
          </a:solidFill>
          <a:ln>
            <a:noFill/>
          </a:ln>
          <a:effectLst>
            <a:outerShdw blurRad="101600" dist="1524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9312" tIns="29656" rIns="59312" bIns="296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167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5B7961C-EB74-4797-8A63-6857E93B7573}"/>
              </a:ext>
            </a:extLst>
          </p:cNvPr>
          <p:cNvSpPr/>
          <p:nvPr/>
        </p:nvSpPr>
        <p:spPr>
          <a:xfrm>
            <a:off x="-102515" y="736361"/>
            <a:ext cx="1348834" cy="4524917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259830-CE53-40B0-82BD-3880A83CD1CF}"/>
              </a:ext>
            </a:extLst>
          </p:cNvPr>
          <p:cNvSpPr/>
          <p:nvPr/>
        </p:nvSpPr>
        <p:spPr>
          <a:xfrm>
            <a:off x="-102516" y="2287939"/>
            <a:ext cx="1348834" cy="3065860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ABAAD3D-308C-4C57-B08D-50FA350FD7DA}"/>
              </a:ext>
            </a:extLst>
          </p:cNvPr>
          <p:cNvSpPr/>
          <p:nvPr/>
        </p:nvSpPr>
        <p:spPr>
          <a:xfrm>
            <a:off x="-102517" y="3427071"/>
            <a:ext cx="1348834" cy="1994657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397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61F60D6-2E67-415F-A953-8E217B3395C2}"/>
              </a:ext>
            </a:extLst>
          </p:cNvPr>
          <p:cNvSpPr/>
          <p:nvPr/>
        </p:nvSpPr>
        <p:spPr>
          <a:xfrm flipH="1">
            <a:off x="9398083" y="4141259"/>
            <a:ext cx="2827418" cy="2763431"/>
          </a:xfrm>
          <a:prstGeom prst="rtTriangle">
            <a:avLst/>
          </a:prstGeom>
          <a:solidFill>
            <a:srgbClr val="FF0354"/>
          </a:solidFill>
          <a:ln>
            <a:noFill/>
          </a:ln>
          <a:effectLst>
            <a:outerShdw blurRad="1778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67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2554D0-F27F-499A-8A22-AFA7F9D1BE63}"/>
              </a:ext>
            </a:extLst>
          </p:cNvPr>
          <p:cNvSpPr txBox="1"/>
          <p:nvPr/>
        </p:nvSpPr>
        <p:spPr>
          <a:xfrm>
            <a:off x="1877628" y="213141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KEY FEATURES</a:t>
            </a:r>
            <a:endParaRPr lang="en-IN" sz="28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2554D0-F27F-499A-8A22-AFA7F9D1BE63}"/>
              </a:ext>
            </a:extLst>
          </p:cNvPr>
          <p:cNvSpPr txBox="1"/>
          <p:nvPr/>
        </p:nvSpPr>
        <p:spPr>
          <a:xfrm>
            <a:off x="2126563" y="641372"/>
            <a:ext cx="6504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Next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only to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About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250 ancillary industries such as cement, brick, steel, timber, building materials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etc. are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dependent on the real estate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India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Still has a shortfall of 2.47 crores as on 2007</a:t>
            </a:r>
            <a:endParaRPr lang="en-GB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B02891-009F-4DA4-9461-2736A0F0B94A}"/>
              </a:ext>
            </a:extLst>
          </p:cNvPr>
          <p:cNvSpPr/>
          <p:nvPr/>
        </p:nvSpPr>
        <p:spPr>
          <a:xfrm>
            <a:off x="-38571" y="0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12CFE-3AA9-447A-A691-E1A6C1276E59}"/>
              </a:ext>
            </a:extLst>
          </p:cNvPr>
          <p:cNvSpPr/>
          <p:nvPr/>
        </p:nvSpPr>
        <p:spPr>
          <a:xfrm>
            <a:off x="2064771" y="388620"/>
            <a:ext cx="7652874" cy="38785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92100" dist="1778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roup 2"/>
          <p:cNvGrpSpPr/>
          <p:nvPr/>
        </p:nvGrpSpPr>
        <p:grpSpPr>
          <a:xfrm>
            <a:off x="2874507" y="4462628"/>
            <a:ext cx="6365845" cy="1181324"/>
            <a:chOff x="3605659" y="4996680"/>
            <a:chExt cx="4015926" cy="11813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4AA2C7-CE5E-4B6E-988C-488087642D96}"/>
                </a:ext>
              </a:extLst>
            </p:cNvPr>
            <p:cNvSpPr/>
            <p:nvPr/>
          </p:nvSpPr>
          <p:spPr>
            <a:xfrm>
              <a:off x="3605659" y="5086742"/>
              <a:ext cx="4015926" cy="94938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304800" dist="177800" dir="2700000" sx="106000" sy="10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24D30B-0AD8-471C-AEA9-E04391BA57E8}"/>
                </a:ext>
              </a:extLst>
            </p:cNvPr>
            <p:cNvSpPr/>
            <p:nvPr/>
          </p:nvSpPr>
          <p:spPr>
            <a:xfrm>
              <a:off x="3605659" y="4996680"/>
              <a:ext cx="4015926" cy="1181324"/>
            </a:xfrm>
            <a:prstGeom prst="rect">
              <a:avLst/>
            </a:prstGeom>
            <a:solidFill>
              <a:srgbClr val="00FFCC">
                <a:alpha val="46000"/>
              </a:srgbClr>
            </a:solidFill>
            <a:ln>
              <a:noFill/>
            </a:ln>
            <a:effectLst>
              <a:outerShdw blurRad="304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2391DC-FCEE-4536-AC0A-9EF02EF54974}"/>
              </a:ext>
            </a:extLst>
          </p:cNvPr>
          <p:cNvSpPr txBox="1"/>
          <p:nvPr/>
        </p:nvSpPr>
        <p:spPr>
          <a:xfrm>
            <a:off x="9802761" y="6328990"/>
            <a:ext cx="2281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100" spc="600" dirty="0">
                <a:solidFill>
                  <a:srgbClr val="00FFCC"/>
                </a:solidFill>
                <a:latin typeface="Agency FB" panose="020B0503020202020204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CDD30-5581-4C39-A6DA-5B7A9A56AB6D}"/>
              </a:ext>
            </a:extLst>
          </p:cNvPr>
          <p:cNvSpPr txBox="1"/>
          <p:nvPr/>
        </p:nvSpPr>
        <p:spPr>
          <a:xfrm>
            <a:off x="2064772" y="710877"/>
            <a:ext cx="77379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Retail(Malls)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Hospitality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(Resorts, hotels, lodges, spa, inns)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Entertainment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Industries(Multiplexes, Theatres, 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Recreation centres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Economic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Services( Hospitals, school)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Information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technology(IT) Enabled companies( call 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centres)</a:t>
            </a:r>
            <a:endParaRPr lang="en-IN" sz="2600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3077" y="4704216"/>
            <a:ext cx="6365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</a:rPr>
              <a:t>Impact of Real Estate Industry</a:t>
            </a:r>
            <a:endParaRPr lang="en-GB" sz="3600" dirty="0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37868BB-82C9-4F05-8F61-3A3D98CD5643}"/>
              </a:ext>
            </a:extLst>
          </p:cNvPr>
          <p:cNvSpPr/>
          <p:nvPr/>
        </p:nvSpPr>
        <p:spPr>
          <a:xfrm>
            <a:off x="-4658101" y="0"/>
            <a:ext cx="16344353" cy="6858000"/>
          </a:xfrm>
          <a:prstGeom prst="parallelogram">
            <a:avLst>
              <a:gd name="adj" fmla="val 53539"/>
            </a:avLst>
          </a:prstGeom>
          <a:solidFill>
            <a:schemeClr val="bg1">
              <a:alpha val="4000"/>
            </a:schemeClr>
          </a:solidFill>
          <a:ln>
            <a:noFill/>
          </a:ln>
          <a:effectLst>
            <a:glow rad="774700">
              <a:schemeClr val="bg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92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268"/>
            <a:ext cx="12188389" cy="69802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724431-3D47-4C24-8CC4-876F90E9755F}"/>
              </a:ext>
            </a:extLst>
          </p:cNvPr>
          <p:cNvSpPr/>
          <p:nvPr/>
        </p:nvSpPr>
        <p:spPr>
          <a:xfrm>
            <a:off x="0" y="-122270"/>
            <a:ext cx="12192000" cy="6980269"/>
          </a:xfrm>
          <a:prstGeom prst="rect">
            <a:avLst/>
          </a:prstGeom>
          <a:solidFill>
            <a:schemeClr val="tx1">
              <a:lumMod val="95000"/>
              <a:lumOff val="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E2293F-5894-4978-8131-B21CBD8C7A2D}"/>
              </a:ext>
            </a:extLst>
          </p:cNvPr>
          <p:cNvCxnSpPr>
            <a:cxnSpLocks/>
          </p:cNvCxnSpPr>
          <p:nvPr/>
        </p:nvCxnSpPr>
        <p:spPr>
          <a:xfrm>
            <a:off x="0" y="1360967"/>
            <a:ext cx="4593265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E0697-91A3-47FD-BF52-041C1DFF2289}"/>
              </a:ext>
            </a:extLst>
          </p:cNvPr>
          <p:cNvCxnSpPr>
            <a:cxnSpLocks/>
          </p:cNvCxnSpPr>
          <p:nvPr/>
        </p:nvCxnSpPr>
        <p:spPr>
          <a:xfrm>
            <a:off x="606056" y="1360967"/>
            <a:ext cx="0" cy="5497033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10F4C6-860D-49D9-BCA2-A044877384E8}"/>
              </a:ext>
            </a:extLst>
          </p:cNvPr>
          <p:cNvSpPr txBox="1"/>
          <p:nvPr/>
        </p:nvSpPr>
        <p:spPr>
          <a:xfrm>
            <a:off x="1096508" y="1745912"/>
            <a:ext cx="9266692" cy="278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Land availability and acquisition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pc="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Lack </a:t>
            </a:r>
            <a:r>
              <a:rPr lang="en-GB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of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pc="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High </a:t>
            </a:r>
            <a:r>
              <a:rPr lang="en-GB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stamp duty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pc="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Variable </a:t>
            </a:r>
            <a:r>
              <a:rPr lang="en-GB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prices of raw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pc="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Absence </a:t>
            </a:r>
            <a:r>
              <a:rPr lang="en-GB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of a centralized </a:t>
            </a:r>
            <a:r>
              <a:rPr lang="en-GB" sz="2400" spc="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regulatory authority</a:t>
            </a:r>
            <a:endParaRPr lang="en-GB" sz="2400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pc="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Constraints </a:t>
            </a:r>
            <a:r>
              <a:rPr lang="en-GB" sz="24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of funds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1263FC10-0910-47A7-B150-D1AE88A76A8D}"/>
              </a:ext>
            </a:extLst>
          </p:cNvPr>
          <p:cNvSpPr/>
          <p:nvPr/>
        </p:nvSpPr>
        <p:spPr>
          <a:xfrm flipH="1" flipV="1">
            <a:off x="1662975" y="6477762"/>
            <a:ext cx="9363729" cy="6858000"/>
          </a:xfrm>
          <a:prstGeom prst="rt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B546E0-F283-4D68-B490-8735FF4A5F57}"/>
              </a:ext>
            </a:extLst>
          </p:cNvPr>
          <p:cNvSpPr/>
          <p:nvPr/>
        </p:nvSpPr>
        <p:spPr>
          <a:xfrm>
            <a:off x="606056" y="660896"/>
            <a:ext cx="4899394" cy="630254"/>
          </a:xfrm>
          <a:prstGeom prst="rect">
            <a:avLst/>
          </a:prstGeom>
          <a:solidFill>
            <a:srgbClr val="FF0354"/>
          </a:solidFill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IN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MAJOR CHALLENGES FACED</a:t>
            </a:r>
            <a:endParaRPr lang="en-IN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Parallelogram 62">
            <a:extLst>
              <a:ext uri="{FF2B5EF4-FFF2-40B4-BE49-F238E27FC236}">
                <a16:creationId xmlns:a16="http://schemas.microsoft.com/office/drawing/2014/main" id="{437868BB-82C9-4F05-8F61-3A3D98CD5643}"/>
              </a:ext>
            </a:extLst>
          </p:cNvPr>
          <p:cNvSpPr/>
          <p:nvPr/>
        </p:nvSpPr>
        <p:spPr>
          <a:xfrm flipH="1">
            <a:off x="8992766" y="-762272"/>
            <a:ext cx="9352384" cy="6857728"/>
          </a:xfrm>
          <a:prstGeom prst="parallelogram">
            <a:avLst>
              <a:gd name="adj" fmla="val 53539"/>
            </a:avLst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0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724431-3D47-4C24-8CC4-876F90E9755F}"/>
              </a:ext>
            </a:extLst>
          </p:cNvPr>
          <p:cNvSpPr/>
          <p:nvPr/>
        </p:nvSpPr>
        <p:spPr>
          <a:xfrm>
            <a:off x="0" y="0"/>
            <a:ext cx="12192000" cy="6980269"/>
          </a:xfrm>
          <a:prstGeom prst="rect">
            <a:avLst/>
          </a:prstGeom>
          <a:solidFill>
            <a:schemeClr val="tx1">
              <a:lumMod val="95000"/>
              <a:lumOff val="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FE5B33-8FD0-45F0-8737-5261C033C75E}"/>
              </a:ext>
            </a:extLst>
          </p:cNvPr>
          <p:cNvSpPr/>
          <p:nvPr/>
        </p:nvSpPr>
        <p:spPr>
          <a:xfrm>
            <a:off x="4924926" y="1379620"/>
            <a:ext cx="6625390" cy="4840706"/>
          </a:xfrm>
          <a:prstGeom prst="rect">
            <a:avLst/>
          </a:prstGeom>
          <a:gradFill flip="none" rotWithShape="1">
            <a:gsLst>
              <a:gs pos="0">
                <a:srgbClr val="0066CC">
                  <a:alpha val="87843"/>
                </a:srgbClr>
              </a:gs>
              <a:gs pos="100000">
                <a:srgbClr val="6600CC">
                  <a:alpha val="87843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8314E16-30A5-47DA-A8A1-40BE261A86FC}"/>
              </a:ext>
            </a:extLst>
          </p:cNvPr>
          <p:cNvSpPr/>
          <p:nvPr/>
        </p:nvSpPr>
        <p:spPr>
          <a:xfrm>
            <a:off x="320842" y="1017022"/>
            <a:ext cx="4924926" cy="5565902"/>
          </a:xfrm>
          <a:custGeom>
            <a:avLst/>
            <a:gdLst>
              <a:gd name="connsiteX0" fmla="*/ 0 w 4283243"/>
              <a:gd name="connsiteY0" fmla="*/ 0 h 4840705"/>
              <a:gd name="connsiteX1" fmla="*/ 4283243 w 4283243"/>
              <a:gd name="connsiteY1" fmla="*/ 0 h 4840705"/>
              <a:gd name="connsiteX2" fmla="*/ 4283243 w 4283243"/>
              <a:gd name="connsiteY2" fmla="*/ 673769 h 4840705"/>
              <a:gd name="connsiteX3" fmla="*/ 4132858 w 4283243"/>
              <a:gd name="connsiteY3" fmla="*/ 673769 h 4840705"/>
              <a:gd name="connsiteX4" fmla="*/ 4132858 w 4283243"/>
              <a:gd name="connsiteY4" fmla="*/ 150385 h 4840705"/>
              <a:gd name="connsiteX5" fmla="*/ 150385 w 4283243"/>
              <a:gd name="connsiteY5" fmla="*/ 150385 h 4840705"/>
              <a:gd name="connsiteX6" fmla="*/ 150385 w 4283243"/>
              <a:gd name="connsiteY6" fmla="*/ 4690320 h 4840705"/>
              <a:gd name="connsiteX7" fmla="*/ 657728 w 4283243"/>
              <a:gd name="connsiteY7" fmla="*/ 4690320 h 4840705"/>
              <a:gd name="connsiteX8" fmla="*/ 657728 w 4283243"/>
              <a:gd name="connsiteY8" fmla="*/ 4840705 h 4840705"/>
              <a:gd name="connsiteX9" fmla="*/ 0 w 4283243"/>
              <a:gd name="connsiteY9" fmla="*/ 4840705 h 484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3243" h="4840705">
                <a:moveTo>
                  <a:pt x="0" y="0"/>
                </a:moveTo>
                <a:lnTo>
                  <a:pt x="4283243" y="0"/>
                </a:lnTo>
                <a:lnTo>
                  <a:pt x="4283243" y="673769"/>
                </a:lnTo>
                <a:lnTo>
                  <a:pt x="4132858" y="673769"/>
                </a:lnTo>
                <a:lnTo>
                  <a:pt x="4132858" y="150385"/>
                </a:lnTo>
                <a:lnTo>
                  <a:pt x="150385" y="150385"/>
                </a:lnTo>
                <a:lnTo>
                  <a:pt x="150385" y="4690320"/>
                </a:lnTo>
                <a:lnTo>
                  <a:pt x="657728" y="4690320"/>
                </a:lnTo>
                <a:lnTo>
                  <a:pt x="657728" y="4840705"/>
                </a:lnTo>
                <a:lnTo>
                  <a:pt x="0" y="484070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25CC90-D3FE-4497-8073-3505EA71D2DB}"/>
              </a:ext>
            </a:extLst>
          </p:cNvPr>
          <p:cNvSpPr/>
          <p:nvPr/>
        </p:nvSpPr>
        <p:spPr>
          <a:xfrm>
            <a:off x="4440295" y="5840978"/>
            <a:ext cx="6500421" cy="14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AB35E-1EB3-4C0F-9BD9-1A84004A6EEC}"/>
              </a:ext>
            </a:extLst>
          </p:cNvPr>
          <p:cNvSpPr/>
          <p:nvPr/>
        </p:nvSpPr>
        <p:spPr>
          <a:xfrm>
            <a:off x="4443662" y="1989600"/>
            <a:ext cx="6497053" cy="12954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111061-33A3-4661-8E1E-0714FD256FA4}"/>
              </a:ext>
            </a:extLst>
          </p:cNvPr>
          <p:cNvSpPr txBox="1"/>
          <p:nvPr/>
        </p:nvSpPr>
        <p:spPr>
          <a:xfrm>
            <a:off x="5050279" y="3412910"/>
            <a:ext cx="6507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Tallest structure ever built,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freestanding</a:t>
            </a:r>
            <a:endParaRPr lang="en-GB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Highest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elevators ever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World’s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fastest elevators at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64 km/hr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Worlds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highest installation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an aluminium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and glass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facade at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a height of 512 meters</a:t>
            </a:r>
            <a:endParaRPr lang="en-IN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DE232D-DE0B-48DA-9D6C-C0363B0FE985}"/>
              </a:ext>
            </a:extLst>
          </p:cNvPr>
          <p:cNvSpPr txBox="1"/>
          <p:nvPr/>
        </p:nvSpPr>
        <p:spPr>
          <a:xfrm>
            <a:off x="4712409" y="224948"/>
            <a:ext cx="2767182" cy="492443"/>
          </a:xfrm>
          <a:prstGeom prst="rect">
            <a:avLst/>
          </a:prstGeom>
          <a:solidFill>
            <a:srgbClr val="FF0354"/>
          </a:solidFill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>
            <a:defPPr>
              <a:defRPr lang="en-US"/>
            </a:defPPr>
            <a:lvl1pPr algn="ctr">
              <a:defRPr sz="2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dirty="0"/>
              <a:t>BURJ DUBAI</a:t>
            </a:r>
            <a:endParaRPr lang="en-I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3F6ED3-B20C-4EE9-9A7A-9D42F597B68C}"/>
              </a:ext>
            </a:extLst>
          </p:cNvPr>
          <p:cNvSpPr/>
          <p:nvPr/>
        </p:nvSpPr>
        <p:spPr>
          <a:xfrm>
            <a:off x="4440295" y="1989600"/>
            <a:ext cx="500884" cy="38513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Frame 54">
            <a:extLst>
              <a:ext uri="{FF2B5EF4-FFF2-40B4-BE49-F238E27FC236}">
                <a16:creationId xmlns:a16="http://schemas.microsoft.com/office/drawing/2014/main" id="{EEB2A9D8-EAE8-4CF1-A279-232A5205A6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38"/>
            </a:avLst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D5347DF-5209-4932-BD24-8174AFB4896B}"/>
              </a:ext>
            </a:extLst>
          </p:cNvPr>
          <p:cNvSpPr/>
          <p:nvPr/>
        </p:nvSpPr>
        <p:spPr>
          <a:xfrm>
            <a:off x="5730951" y="-16090"/>
            <a:ext cx="6464968" cy="6858000"/>
          </a:xfrm>
          <a:custGeom>
            <a:avLst/>
            <a:gdLst>
              <a:gd name="connsiteX0" fmla="*/ 0 w 7250821"/>
              <a:gd name="connsiteY0" fmla="*/ 0 h 6858000"/>
              <a:gd name="connsiteX1" fmla="*/ 7250821 w 7250821"/>
              <a:gd name="connsiteY1" fmla="*/ 0 h 6858000"/>
              <a:gd name="connsiteX2" fmla="*/ 7250821 w 7250821"/>
              <a:gd name="connsiteY2" fmla="*/ 6858000 h 6858000"/>
              <a:gd name="connsiteX3" fmla="*/ 4068282 w 7250821"/>
              <a:gd name="connsiteY3" fmla="*/ 6858000 h 6858000"/>
              <a:gd name="connsiteX4" fmla="*/ 4212681 w 7250821"/>
              <a:gd name="connsiteY4" fmla="*/ 6767296 h 6858000"/>
              <a:gd name="connsiteX5" fmla="*/ 0 w 7250821"/>
              <a:gd name="connsiteY5" fmla="*/ 608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0821" h="6858000">
                <a:moveTo>
                  <a:pt x="0" y="0"/>
                </a:moveTo>
                <a:lnTo>
                  <a:pt x="7250821" y="0"/>
                </a:lnTo>
                <a:lnTo>
                  <a:pt x="7250821" y="6858000"/>
                </a:lnTo>
                <a:lnTo>
                  <a:pt x="4068282" y="6858000"/>
                </a:lnTo>
                <a:lnTo>
                  <a:pt x="4212681" y="6767296"/>
                </a:lnTo>
                <a:lnTo>
                  <a:pt x="0" y="60824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68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238250"/>
            <a:ext cx="3751849" cy="51244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111061-33A3-4661-8E1E-0714FD256FA4}"/>
              </a:ext>
            </a:extLst>
          </p:cNvPr>
          <p:cNvSpPr txBox="1"/>
          <p:nvPr/>
        </p:nvSpPr>
        <p:spPr>
          <a:xfrm>
            <a:off x="5078261" y="2129468"/>
            <a:ext cx="595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Highest number of floors in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building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– 160, breaking 110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World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Trade </a:t>
            </a:r>
            <a:r>
              <a:rPr lang="en-GB" sz="2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Centre </a:t>
            </a:r>
            <a:r>
              <a:rPr lang="en-GB" sz="2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buildings</a:t>
            </a:r>
            <a:endParaRPr lang="en-IN" sz="2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544"/>
            <a:ext cx="12190066" cy="68569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6B6DD4-045B-4677-842F-4B425EC73C61}"/>
              </a:ext>
            </a:extLst>
          </p:cNvPr>
          <p:cNvSpPr/>
          <p:nvPr/>
        </p:nvSpPr>
        <p:spPr>
          <a:xfrm>
            <a:off x="-11697" y="31785"/>
            <a:ext cx="12192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Parallelogram 65">
            <a:extLst>
              <a:ext uri="{FF2B5EF4-FFF2-40B4-BE49-F238E27FC236}">
                <a16:creationId xmlns:a16="http://schemas.microsoft.com/office/drawing/2014/main" id="{EE8B1A13-E0F6-4DD7-8F2C-31D1DFF4E5A2}"/>
              </a:ext>
            </a:extLst>
          </p:cNvPr>
          <p:cNvSpPr/>
          <p:nvPr/>
        </p:nvSpPr>
        <p:spPr>
          <a:xfrm>
            <a:off x="22427" y="0"/>
            <a:ext cx="9400674" cy="6857728"/>
          </a:xfrm>
          <a:prstGeom prst="parallelogram">
            <a:avLst>
              <a:gd name="adj" fmla="val 53539"/>
            </a:avLst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FBAF24C6-83F3-4C7C-993B-6A01481C9551}"/>
              </a:ext>
            </a:extLst>
          </p:cNvPr>
          <p:cNvSpPr/>
          <p:nvPr/>
        </p:nvSpPr>
        <p:spPr>
          <a:xfrm>
            <a:off x="-22427" y="3298494"/>
            <a:ext cx="12192000" cy="3559234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20F9875E-D41F-4E54-A457-A911A481B05A}"/>
              </a:ext>
            </a:extLst>
          </p:cNvPr>
          <p:cNvSpPr/>
          <p:nvPr/>
        </p:nvSpPr>
        <p:spPr>
          <a:xfrm>
            <a:off x="-22427" y="15621"/>
            <a:ext cx="9400674" cy="6858000"/>
          </a:xfrm>
          <a:prstGeom prst="rtTriangle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AEF49729-72ED-4A81-8235-2B6CEBDD6F8D}"/>
              </a:ext>
            </a:extLst>
          </p:cNvPr>
          <p:cNvSpPr/>
          <p:nvPr/>
        </p:nvSpPr>
        <p:spPr>
          <a:xfrm flipH="1" flipV="1">
            <a:off x="5383668" y="-486460"/>
            <a:ext cx="12147144" cy="6858000"/>
          </a:xfrm>
          <a:prstGeom prst="rtTriangle">
            <a:avLst/>
          </a:prstGeom>
          <a:solidFill>
            <a:schemeClr val="bg1">
              <a:alpha val="3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0B7F8740-8F4D-45F1-B4B7-7F11CCBDC4B8}"/>
              </a:ext>
            </a:extLst>
          </p:cNvPr>
          <p:cNvSpPr/>
          <p:nvPr/>
        </p:nvSpPr>
        <p:spPr>
          <a:xfrm>
            <a:off x="3000512" y="772700"/>
            <a:ext cx="6190460" cy="5312056"/>
          </a:xfrm>
          <a:prstGeom prst="hexagon">
            <a:avLst>
              <a:gd name="adj" fmla="val 28570"/>
              <a:gd name="vf" fmla="val 115470"/>
            </a:avLst>
          </a:prstGeom>
          <a:noFill/>
          <a:ln>
            <a:solidFill>
              <a:schemeClr val="bg1">
                <a:alpha val="45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F77E441A-8C78-4C20-B636-18DF2D42FE65}"/>
              </a:ext>
            </a:extLst>
          </p:cNvPr>
          <p:cNvSpPr/>
          <p:nvPr/>
        </p:nvSpPr>
        <p:spPr>
          <a:xfrm>
            <a:off x="3178113" y="925100"/>
            <a:ext cx="5835258" cy="5007256"/>
          </a:xfrm>
          <a:prstGeom prst="hexagon">
            <a:avLst>
              <a:gd name="adj" fmla="val 28570"/>
              <a:gd name="vf" fmla="val 115470"/>
            </a:avLst>
          </a:prstGeom>
          <a:noFill/>
          <a:ln>
            <a:solidFill>
              <a:schemeClr val="bg1">
                <a:alpha val="76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D91EA51-A98B-4F6C-928A-23610F66672A}"/>
              </a:ext>
            </a:extLst>
          </p:cNvPr>
          <p:cNvSpPr/>
          <p:nvPr/>
        </p:nvSpPr>
        <p:spPr>
          <a:xfrm>
            <a:off x="5190128" y="2598597"/>
            <a:ext cx="1820800" cy="1575206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FF0354"/>
          </a:solidFill>
          <a:ln>
            <a:noFill/>
          </a:ln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3" name="Hexagon 122">
            <a:extLst>
              <a:ext uri="{FF2B5EF4-FFF2-40B4-BE49-F238E27FC236}">
                <a16:creationId xmlns:a16="http://schemas.microsoft.com/office/drawing/2014/main" id="{ED91EA51-A98B-4F6C-928A-23610F66672A}"/>
              </a:ext>
            </a:extLst>
          </p:cNvPr>
          <p:cNvSpPr/>
          <p:nvPr/>
        </p:nvSpPr>
        <p:spPr>
          <a:xfrm>
            <a:off x="5190128" y="957292"/>
            <a:ext cx="1820800" cy="1575206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FF0354"/>
          </a:solidFill>
          <a:ln>
            <a:noFill/>
          </a:ln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6B546E0-F283-4D68-B490-8735FF4A5F57}"/>
              </a:ext>
            </a:extLst>
          </p:cNvPr>
          <p:cNvSpPr/>
          <p:nvPr/>
        </p:nvSpPr>
        <p:spPr>
          <a:xfrm>
            <a:off x="5028728" y="1373128"/>
            <a:ext cx="1988149" cy="640034"/>
          </a:xfrm>
          <a:prstGeom prst="rect">
            <a:avLst/>
          </a:prstGeom>
          <a:noFill/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Investments</a:t>
            </a:r>
            <a:endParaRPr lang="en-IN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Hexagon 124">
            <a:extLst>
              <a:ext uri="{FF2B5EF4-FFF2-40B4-BE49-F238E27FC236}">
                <a16:creationId xmlns:a16="http://schemas.microsoft.com/office/drawing/2014/main" id="{ED91EA51-A98B-4F6C-928A-23610F66672A}"/>
              </a:ext>
            </a:extLst>
          </p:cNvPr>
          <p:cNvSpPr/>
          <p:nvPr/>
        </p:nvSpPr>
        <p:spPr>
          <a:xfrm>
            <a:off x="7051855" y="2614990"/>
            <a:ext cx="1820800" cy="1575206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FF0354"/>
          </a:solidFill>
          <a:ln>
            <a:noFill/>
          </a:ln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6B546E0-F283-4D68-B490-8735FF4A5F57}"/>
              </a:ext>
            </a:extLst>
          </p:cNvPr>
          <p:cNvSpPr/>
          <p:nvPr/>
        </p:nvSpPr>
        <p:spPr>
          <a:xfrm>
            <a:off x="6874997" y="3156068"/>
            <a:ext cx="1988149" cy="640034"/>
          </a:xfrm>
          <a:prstGeom prst="rect">
            <a:avLst/>
          </a:prstGeom>
          <a:noFill/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On the basis of size of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</a:t>
            </a:r>
            <a:endParaRPr lang="en-IN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Hexagon 126">
            <a:extLst>
              <a:ext uri="{FF2B5EF4-FFF2-40B4-BE49-F238E27FC236}">
                <a16:creationId xmlns:a16="http://schemas.microsoft.com/office/drawing/2014/main" id="{ED91EA51-A98B-4F6C-928A-23610F66672A}"/>
              </a:ext>
            </a:extLst>
          </p:cNvPr>
          <p:cNvSpPr/>
          <p:nvPr/>
        </p:nvSpPr>
        <p:spPr>
          <a:xfrm>
            <a:off x="3315494" y="2614990"/>
            <a:ext cx="1820800" cy="1575206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FF0354"/>
          </a:solidFill>
          <a:ln>
            <a:noFill/>
          </a:ln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6B546E0-F283-4D68-B490-8735FF4A5F57}"/>
              </a:ext>
            </a:extLst>
          </p:cNvPr>
          <p:cNvSpPr/>
          <p:nvPr/>
        </p:nvSpPr>
        <p:spPr>
          <a:xfrm>
            <a:off x="3024981" y="3063018"/>
            <a:ext cx="2185652" cy="640034"/>
          </a:xfrm>
          <a:prstGeom prst="rect">
            <a:avLst/>
          </a:prstGeom>
          <a:noFill/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Organizations</a:t>
            </a:r>
            <a:endParaRPr lang="en-IN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Hexagon 128">
            <a:extLst>
              <a:ext uri="{FF2B5EF4-FFF2-40B4-BE49-F238E27FC236}">
                <a16:creationId xmlns:a16="http://schemas.microsoft.com/office/drawing/2014/main" id="{ED91EA51-A98B-4F6C-928A-23610F66672A}"/>
              </a:ext>
            </a:extLst>
          </p:cNvPr>
          <p:cNvSpPr/>
          <p:nvPr/>
        </p:nvSpPr>
        <p:spPr>
          <a:xfrm>
            <a:off x="5181184" y="4233857"/>
            <a:ext cx="1820800" cy="1575206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FF0354"/>
          </a:solidFill>
          <a:ln>
            <a:noFill/>
          </a:ln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6B546E0-F283-4D68-B490-8735FF4A5F57}"/>
              </a:ext>
            </a:extLst>
          </p:cNvPr>
          <p:cNvSpPr/>
          <p:nvPr/>
        </p:nvSpPr>
        <p:spPr>
          <a:xfrm>
            <a:off x="5013835" y="4677780"/>
            <a:ext cx="1988149" cy="640034"/>
          </a:xfrm>
          <a:prstGeom prst="rect">
            <a:avLst/>
          </a:prstGeom>
          <a:noFill/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Budget</a:t>
            </a:r>
            <a:endParaRPr lang="en-IN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950" y="772700"/>
            <a:ext cx="3105150" cy="600428"/>
          </a:xfrm>
          <a:prstGeom prst="rect">
            <a:avLst/>
          </a:prstGeom>
          <a:solidFill>
            <a:srgbClr val="FF0354"/>
          </a:solidFill>
          <a:ln>
            <a:noFill/>
          </a:ln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6B546E0-F283-4D68-B490-8735FF4A5F57}"/>
              </a:ext>
            </a:extLst>
          </p:cNvPr>
          <p:cNvSpPr/>
          <p:nvPr/>
        </p:nvSpPr>
        <p:spPr>
          <a:xfrm>
            <a:off x="-19519" y="741056"/>
            <a:ext cx="3660467" cy="640034"/>
          </a:xfrm>
          <a:prstGeom prst="rect">
            <a:avLst/>
          </a:prstGeom>
          <a:noFill/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TYPES OF END USERS</a:t>
            </a:r>
            <a:endParaRPr lang="en-IN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6B546E0-F283-4D68-B490-8735FF4A5F57}"/>
              </a:ext>
            </a:extLst>
          </p:cNvPr>
          <p:cNvSpPr/>
          <p:nvPr/>
        </p:nvSpPr>
        <p:spPr>
          <a:xfrm>
            <a:off x="5009563" y="2987890"/>
            <a:ext cx="1988149" cy="640034"/>
          </a:xfrm>
          <a:prstGeom prst="rect">
            <a:avLst/>
          </a:prstGeom>
          <a:noFill/>
          <a:ln>
            <a:noFill/>
          </a:ln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Type of occupation</a:t>
            </a:r>
            <a:endParaRPr lang="en-IN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417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Agency FB</vt:lpstr>
      <vt:lpstr>Arial</vt:lpstr>
      <vt:lpstr>Calibri</vt:lpstr>
      <vt:lpstr>Calibri Light</vt:lpstr>
      <vt:lpstr>Century Gothic</vt:lpstr>
      <vt:lpstr>Montserrat Light</vt:lpstr>
      <vt:lpstr>Oswald SemiBold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146</cp:revision>
  <dcterms:created xsi:type="dcterms:W3CDTF">2019-06-20T16:01:53Z</dcterms:created>
  <dcterms:modified xsi:type="dcterms:W3CDTF">2019-06-20T21:15:30Z</dcterms:modified>
</cp:coreProperties>
</file>