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  <p:sldMasterId id="2147483665" r:id="rId5"/>
  </p:sldMasterIdLst>
  <p:notesMasterIdLst>
    <p:notesMasterId r:id="rId29"/>
  </p:notesMasterIdLst>
  <p:handoutMasterIdLst>
    <p:handoutMasterId r:id="rId30"/>
  </p:handout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2188825" cy="6858000"/>
  <p:notesSz cx="6858000" cy="9144000"/>
  <p:custShowLst>
    <p:custShow name="Class Day 2" id="0">
      <p:sldLst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odule start slides" id="{914E4219-C9B0-4889-9CB5-AD2CB33C6F64}">
          <p14:sldIdLst>
            <p14:sldId id="256"/>
            <p14:sldId id="257"/>
          </p14:sldIdLst>
        </p14:section>
        <p14:section name="Lesson 1" id="{1EE9528F-BB65-4F51-B55D-7163F6A9A307}">
          <p14:sldIdLst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  <p14:section name="Lesson 2" id="{896B2AD4-9112-4FBF-BD6A-8FF8ADCCA65F}">
          <p14:sldIdLst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  <p14:section name="Module end slides" id="{1CF96521-0BB4-4E91-8673-9B1E88428452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7" autoAdjust="0"/>
    <p:restoredTop sz="97509" autoAdjust="0"/>
  </p:normalViewPr>
  <p:slideViewPr>
    <p:cSldViewPr>
      <p:cViewPr varScale="1">
        <p:scale>
          <a:sx n="72" d="100"/>
          <a:sy n="72" d="100"/>
        </p:scale>
        <p:origin x="-558" y="-90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7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14251-3976-4ADE-B9B2-12BFDEDD2B37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7D05F-9FBA-49DE-ADCE-B14735B7B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49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FBBF3-F543-4D0F-A723-85BA0A88EBE6}" type="datetimeFigureOut">
              <a:rPr lang="en-US" smtClean="0"/>
              <a:t>6/15/2019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894CE-FFD0-426B-89A7-3584B8D09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06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29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144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52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850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60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485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965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673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50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04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6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061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166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293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547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56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84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86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59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23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64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599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894CE-FFD0-426B-89A7-3584B8D095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7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Modu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4248" y="1828800"/>
            <a:ext cx="10055781" cy="3931920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45720" rIns="18288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878441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262" dirty="0" err="1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74248" y="1828800"/>
            <a:ext cx="10055781" cy="2103120"/>
          </a:xfrm>
          <a:noFill/>
        </p:spPr>
        <p:txBody>
          <a:bodyPr lIns="182880" tIns="45720" rIns="182880" bIns="45720" anchor="b" anchorCtr="0"/>
          <a:lstStyle>
            <a:lvl1pPr>
              <a:defRPr sz="6000" spc="-94" baseline="0">
                <a:gradFill>
                  <a:gsLst>
                    <a:gs pos="5833">
                      <a:srgbClr val="FFFFFF"/>
                    </a:gs>
                    <a:gs pos="18000">
                      <a:srgbClr val="FFFFFF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dirty="0" smtClean="0"/>
              <a:t>Module title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4" y="149919"/>
            <a:ext cx="1279288" cy="145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9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Modul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74248" y="2560320"/>
            <a:ext cx="11637281" cy="2185214"/>
          </a:xfrm>
        </p:spPr>
        <p:txBody>
          <a:bodyPr vert="horz" lIns="182880" tIns="45720" rIns="182880" bIns="45720" anchor="t" anchorCtr="0"/>
          <a:lstStyle>
            <a:lvl1pPr marL="0" indent="0" algn="l">
              <a:lnSpc>
                <a:spcPct val="100000"/>
              </a:lnSpc>
              <a:buNone/>
              <a:defRPr lang="en-US" sz="4000" dirty="0" smtClean="0">
                <a:latin typeface="+mj-lt"/>
              </a:defRPr>
            </a:lvl1pPr>
            <a:lvl2pPr marL="0" indent="0" algn="l">
              <a:lnSpc>
                <a:spcPct val="100000"/>
              </a:lnSpc>
              <a:buFontTx/>
              <a:buNone/>
              <a:defRPr lang="en-US" dirty="0" smtClean="0">
                <a:latin typeface="+mn-lt"/>
              </a:defRPr>
            </a:lvl2pPr>
            <a:lvl3pPr marL="215354" indent="0" algn="l">
              <a:lnSpc>
                <a:spcPct val="100000"/>
              </a:lnSpc>
              <a:buNone/>
              <a:defRPr lang="en-US" dirty="0" smtClean="0">
                <a:latin typeface="+mn-lt"/>
              </a:defRPr>
            </a:lvl3pPr>
            <a:lvl4pPr marL="430709" indent="0" algn="l">
              <a:lnSpc>
                <a:spcPct val="100000"/>
              </a:lnSpc>
              <a:buNone/>
              <a:defRPr lang="en-US" dirty="0" smtClean="0">
                <a:latin typeface="+mn-lt"/>
              </a:defRPr>
            </a:lvl4pPr>
            <a:lvl5pPr marL="646063" indent="0" algn="l">
              <a:lnSpc>
                <a:spcPct val="100000"/>
              </a:lnSpc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4244" y="274320"/>
            <a:ext cx="9781532" cy="1126462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dirty="0" smtClean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+mj-lt"/>
              </a:rPr>
              <a:t>Overview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48" y="-914400"/>
            <a:ext cx="1163728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751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Lesson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74248" y="2560320"/>
            <a:ext cx="11637281" cy="2185214"/>
          </a:xfrm>
        </p:spPr>
        <p:txBody>
          <a:bodyPr lIns="182880" tIns="45720" rIns="182880" bIns="45720"/>
          <a:lstStyle>
            <a:lvl1pPr marL="0" indent="0">
              <a:lnSpc>
                <a:spcPct val="100000"/>
              </a:lnSpc>
              <a:buNone/>
              <a:defRPr lang="en-US" dirty="0" smtClean="0">
                <a:latin typeface="+mj-lt"/>
              </a:defRPr>
            </a:lvl1pPr>
            <a:lvl2pPr marL="0" indent="0">
              <a:lnSpc>
                <a:spcPct val="100000"/>
              </a:lnSpc>
              <a:buFontTx/>
              <a:buNone/>
              <a:defRPr lang="en-US" dirty="0" smtClean="0">
                <a:latin typeface="+mn-lt"/>
              </a:defRPr>
            </a:lvl2pPr>
            <a:lvl3pPr marL="215354" indent="0">
              <a:lnSpc>
                <a:spcPct val="100000"/>
              </a:lnSpc>
              <a:buNone/>
              <a:defRPr lang="en-US" dirty="0" smtClean="0">
                <a:latin typeface="+mn-lt"/>
              </a:defRPr>
            </a:lvl3pPr>
            <a:lvl4pPr marL="430709" indent="0">
              <a:lnSpc>
                <a:spcPct val="100000"/>
              </a:lnSpc>
              <a:buNone/>
              <a:defRPr lang="en-US" dirty="0" smtClean="0">
                <a:latin typeface="+mn-lt"/>
              </a:defRPr>
            </a:lvl4pPr>
            <a:lvl5pPr marL="646063" indent="0">
              <a:lnSpc>
                <a:spcPct val="100000"/>
              </a:lnSpc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274249" y="274320"/>
            <a:ext cx="9781532" cy="2011680"/>
          </a:xfrm>
        </p:spPr>
        <p:txBody>
          <a:bodyPr lIns="182880" tIns="45720" rIns="182880" bIns="45720" anchor="ctr"/>
          <a:lstStyle>
            <a:lvl1pPr algn="l">
              <a:defRPr lang="en-US" sz="6000" baseline="0" dirty="0"/>
            </a:lvl1pPr>
          </a:lstStyle>
          <a:p>
            <a:r>
              <a:rPr lang="en-US" dirty="0" smtClean="0"/>
              <a:t>Lesson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7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247">
          <p15:clr>
            <a:srgbClr val="FBAE40"/>
          </p15:clr>
        </p15:guide>
        <p15:guide id="2" pos="399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Terminolog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74252" y="2103120"/>
            <a:ext cx="11427023" cy="2185214"/>
          </a:xfrm>
        </p:spPr>
        <p:txBody>
          <a:bodyPr lIns="182880" tIns="45720" rIns="182880" bIns="45720" anchor="t" anchorCtr="0"/>
          <a:lstStyle>
            <a:lvl1pPr marL="0" indent="0">
              <a:lnSpc>
                <a:spcPct val="100000"/>
              </a:lnSpc>
              <a:buNone/>
              <a:defRPr lang="en-US" sz="4000" dirty="0" smtClean="0"/>
            </a:lvl1pPr>
            <a:lvl2pPr marL="0" indent="0">
              <a:lnSpc>
                <a:spcPct val="100000"/>
              </a:lnSpc>
              <a:buFontTx/>
              <a:buNone/>
              <a:defRPr lang="en-US" dirty="0" smtClean="0"/>
            </a:lvl2pPr>
            <a:lvl3pPr marL="215354" indent="0">
              <a:lnSpc>
                <a:spcPct val="100000"/>
              </a:lnSpc>
              <a:buNone/>
              <a:defRPr lang="en-US" dirty="0" smtClean="0"/>
            </a:lvl3pPr>
            <a:lvl4pPr marL="430709" indent="0">
              <a:lnSpc>
                <a:spcPct val="100000"/>
              </a:lnSpc>
              <a:buNone/>
              <a:defRPr lang="en-US" dirty="0" smtClean="0"/>
            </a:lvl4pPr>
            <a:lvl5pPr marL="646063" indent="0">
              <a:lnSpc>
                <a:spcPct val="100000"/>
              </a:lnSpc>
              <a:buNone/>
              <a:defRPr lang="en-US" dirty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reeform 19"/>
          <p:cNvSpPr>
            <a:spLocks noEditPoints="1"/>
          </p:cNvSpPr>
          <p:nvPr/>
        </p:nvSpPr>
        <p:spPr bwMode="black">
          <a:xfrm>
            <a:off x="10330029" y="274320"/>
            <a:ext cx="1371243" cy="1371600"/>
          </a:xfrm>
          <a:custGeom>
            <a:avLst/>
            <a:gdLst>
              <a:gd name="T0" fmla="*/ 82 w 150"/>
              <a:gd name="T1" fmla="*/ 43 h 150"/>
              <a:gd name="T2" fmla="*/ 80 w 150"/>
              <a:gd name="T3" fmla="*/ 47 h 150"/>
              <a:gd name="T4" fmla="*/ 75 w 150"/>
              <a:gd name="T5" fmla="*/ 49 h 150"/>
              <a:gd name="T6" fmla="*/ 69 w 150"/>
              <a:gd name="T7" fmla="*/ 47 h 150"/>
              <a:gd name="T8" fmla="*/ 67 w 150"/>
              <a:gd name="T9" fmla="*/ 43 h 150"/>
              <a:gd name="T10" fmla="*/ 69 w 150"/>
              <a:gd name="T11" fmla="*/ 38 h 150"/>
              <a:gd name="T12" fmla="*/ 75 w 150"/>
              <a:gd name="T13" fmla="*/ 36 h 150"/>
              <a:gd name="T14" fmla="*/ 80 w 150"/>
              <a:gd name="T15" fmla="*/ 38 h 150"/>
              <a:gd name="T16" fmla="*/ 82 w 150"/>
              <a:gd name="T17" fmla="*/ 43 h 150"/>
              <a:gd name="T18" fmla="*/ 68 w 150"/>
              <a:gd name="T19" fmla="*/ 114 h 150"/>
              <a:gd name="T20" fmla="*/ 81 w 150"/>
              <a:gd name="T21" fmla="*/ 114 h 150"/>
              <a:gd name="T22" fmla="*/ 81 w 150"/>
              <a:gd name="T23" fmla="*/ 60 h 150"/>
              <a:gd name="T24" fmla="*/ 68 w 150"/>
              <a:gd name="T25" fmla="*/ 60 h 150"/>
              <a:gd name="T26" fmla="*/ 68 w 150"/>
              <a:gd name="T27" fmla="*/ 114 h 150"/>
              <a:gd name="T28" fmla="*/ 150 w 150"/>
              <a:gd name="T29" fmla="*/ 75 h 150"/>
              <a:gd name="T30" fmla="*/ 75 w 150"/>
              <a:gd name="T31" fmla="*/ 0 h 150"/>
              <a:gd name="T32" fmla="*/ 0 w 150"/>
              <a:gd name="T33" fmla="*/ 75 h 150"/>
              <a:gd name="T34" fmla="*/ 75 w 150"/>
              <a:gd name="T35" fmla="*/ 150 h 150"/>
              <a:gd name="T36" fmla="*/ 150 w 150"/>
              <a:gd name="T37" fmla="*/ 75 h 150"/>
              <a:gd name="T38" fmla="*/ 140 w 150"/>
              <a:gd name="T39" fmla="*/ 75 h 150"/>
              <a:gd name="T40" fmla="*/ 75 w 150"/>
              <a:gd name="T41" fmla="*/ 140 h 150"/>
              <a:gd name="T42" fmla="*/ 9 w 150"/>
              <a:gd name="T43" fmla="*/ 75 h 150"/>
              <a:gd name="T44" fmla="*/ 75 w 150"/>
              <a:gd name="T45" fmla="*/ 10 h 150"/>
              <a:gd name="T46" fmla="*/ 140 w 150"/>
              <a:gd name="T47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50" h="150">
                <a:moveTo>
                  <a:pt x="82" y="43"/>
                </a:moveTo>
                <a:cubicBezTo>
                  <a:pt x="82" y="44"/>
                  <a:pt x="81" y="46"/>
                  <a:pt x="80" y="47"/>
                </a:cubicBezTo>
                <a:cubicBezTo>
                  <a:pt x="79" y="48"/>
                  <a:pt x="77" y="49"/>
                  <a:pt x="75" y="49"/>
                </a:cubicBezTo>
                <a:cubicBezTo>
                  <a:pt x="73" y="49"/>
                  <a:pt x="71" y="48"/>
                  <a:pt x="69" y="47"/>
                </a:cubicBezTo>
                <a:cubicBezTo>
                  <a:pt x="68" y="46"/>
                  <a:pt x="67" y="44"/>
                  <a:pt x="67" y="43"/>
                </a:cubicBezTo>
                <a:cubicBezTo>
                  <a:pt x="67" y="41"/>
                  <a:pt x="68" y="39"/>
                  <a:pt x="69" y="38"/>
                </a:cubicBezTo>
                <a:cubicBezTo>
                  <a:pt x="71" y="37"/>
                  <a:pt x="73" y="36"/>
                  <a:pt x="75" y="36"/>
                </a:cubicBezTo>
                <a:cubicBezTo>
                  <a:pt x="77" y="36"/>
                  <a:pt x="79" y="37"/>
                  <a:pt x="80" y="38"/>
                </a:cubicBezTo>
                <a:cubicBezTo>
                  <a:pt x="81" y="39"/>
                  <a:pt x="82" y="41"/>
                  <a:pt x="82" y="43"/>
                </a:cubicBezTo>
                <a:moveTo>
                  <a:pt x="68" y="114"/>
                </a:moveTo>
                <a:cubicBezTo>
                  <a:pt x="81" y="114"/>
                  <a:pt x="81" y="114"/>
                  <a:pt x="81" y="114"/>
                </a:cubicBezTo>
                <a:cubicBezTo>
                  <a:pt x="81" y="60"/>
                  <a:pt x="81" y="60"/>
                  <a:pt x="81" y="60"/>
                </a:cubicBezTo>
                <a:cubicBezTo>
                  <a:pt x="68" y="60"/>
                  <a:pt x="68" y="60"/>
                  <a:pt x="68" y="60"/>
                </a:cubicBezTo>
                <a:lnTo>
                  <a:pt x="68" y="114"/>
                </a:lnTo>
                <a:close/>
                <a:moveTo>
                  <a:pt x="150" y="75"/>
                </a:moveTo>
                <a:cubicBezTo>
                  <a:pt x="150" y="34"/>
                  <a:pt x="116" y="0"/>
                  <a:pt x="75" y="0"/>
                </a:cubicBezTo>
                <a:cubicBezTo>
                  <a:pt x="33" y="0"/>
                  <a:pt x="0" y="34"/>
                  <a:pt x="0" y="75"/>
                </a:cubicBezTo>
                <a:cubicBezTo>
                  <a:pt x="0" y="116"/>
                  <a:pt x="33" y="150"/>
                  <a:pt x="75" y="150"/>
                </a:cubicBezTo>
                <a:cubicBezTo>
                  <a:pt x="116" y="150"/>
                  <a:pt x="150" y="116"/>
                  <a:pt x="150" y="75"/>
                </a:cubicBezTo>
                <a:close/>
                <a:moveTo>
                  <a:pt x="140" y="75"/>
                </a:moveTo>
                <a:cubicBezTo>
                  <a:pt x="140" y="111"/>
                  <a:pt x="111" y="140"/>
                  <a:pt x="75" y="140"/>
                </a:cubicBezTo>
                <a:cubicBezTo>
                  <a:pt x="39" y="140"/>
                  <a:pt x="9" y="111"/>
                  <a:pt x="9" y="75"/>
                </a:cubicBezTo>
                <a:cubicBezTo>
                  <a:pt x="9" y="39"/>
                  <a:pt x="39" y="10"/>
                  <a:pt x="75" y="10"/>
                </a:cubicBezTo>
                <a:cubicBezTo>
                  <a:pt x="111" y="10"/>
                  <a:pt x="140" y="39"/>
                  <a:pt x="140" y="7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82880" tIns="45720" rIns="182880" bIns="45720" numCol="1" anchor="t" anchorCtr="0" compatLnSpc="1">
            <a:prstTxWarp prst="textNoShape">
              <a:avLst/>
            </a:prstTxWarp>
          </a:bodyPr>
          <a:lstStyle/>
          <a:p>
            <a:endParaRPr lang="en-US" sz="173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250" y="397855"/>
            <a:ext cx="7881382" cy="1126462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dirty="0" smtClean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+mj-lt"/>
              </a:rPr>
              <a:t>Terminology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48" y="-914400"/>
            <a:ext cx="1163728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658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TA Lecture Intr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269236" y="1187644"/>
            <a:ext cx="10055781" cy="2743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2306" tIns="175761" rIns="172306" bIns="1757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78441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262" dirty="0" err="1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232" y="1746714"/>
            <a:ext cx="5435998" cy="1625060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9600" dirty="0" smtClean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+mj-lt"/>
              </a:rPr>
              <a:t>Lecture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48" y="-914400"/>
            <a:ext cx="1163728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3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Discussion Intr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269235" y="1187644"/>
            <a:ext cx="10055781" cy="27432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2306" tIns="175761" rIns="172306" bIns="1757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78441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262" dirty="0" err="1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235" y="1746714"/>
            <a:ext cx="10055781" cy="1625060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9600" dirty="0" smtClean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+mj-lt"/>
              </a:rPr>
              <a:t>Discussion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48" y="-914400"/>
            <a:ext cx="1163728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5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Discussion Questio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74252" y="2103120"/>
            <a:ext cx="11427023" cy="2185214"/>
          </a:xfrm>
        </p:spPr>
        <p:txBody>
          <a:bodyPr lIns="182880" tIns="45720" rIns="182880" bIns="4572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lang="en-US" dirty="0" smtClean="0"/>
            </a:lvl1pPr>
            <a:lvl2pPr marL="323031" indent="0">
              <a:lnSpc>
                <a:spcPct val="100000"/>
              </a:lnSpc>
              <a:buFont typeface="Arial" panose="020B0604020202020204" pitchFamily="34" charset="0"/>
              <a:buNone/>
              <a:defRPr lang="en-US" dirty="0" smtClean="0"/>
            </a:lvl2pPr>
            <a:lvl3pPr marL="538386" indent="0">
              <a:lnSpc>
                <a:spcPct val="100000"/>
              </a:lnSpc>
              <a:buNone/>
              <a:defRPr lang="en-US" dirty="0" smtClean="0"/>
            </a:lvl3pPr>
            <a:lvl4pPr marL="753740" indent="0">
              <a:lnSpc>
                <a:spcPct val="100000"/>
              </a:lnSpc>
              <a:buNone/>
              <a:defRPr lang="en-US" dirty="0" smtClean="0"/>
            </a:lvl4pPr>
            <a:lvl5pPr marL="969093" indent="0">
              <a:lnSpc>
                <a:spcPct val="100000"/>
              </a:lnSpc>
              <a:buNone/>
              <a:defRPr lang="en-US" dirty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reeform 57"/>
          <p:cNvSpPr>
            <a:spLocks noChangeAspect="1" noEditPoints="1"/>
          </p:cNvSpPr>
          <p:nvPr/>
        </p:nvSpPr>
        <p:spPr bwMode="black">
          <a:xfrm flipH="1">
            <a:off x="10540286" y="274320"/>
            <a:ext cx="1371243" cy="1371600"/>
          </a:xfrm>
          <a:custGeom>
            <a:avLst/>
            <a:gdLst>
              <a:gd name="T0" fmla="*/ 77 w 154"/>
              <a:gd name="T1" fmla="*/ 154 h 154"/>
              <a:gd name="T2" fmla="*/ 0 w 154"/>
              <a:gd name="T3" fmla="*/ 77 h 154"/>
              <a:gd name="T4" fmla="*/ 77 w 154"/>
              <a:gd name="T5" fmla="*/ 0 h 154"/>
              <a:gd name="T6" fmla="*/ 154 w 154"/>
              <a:gd name="T7" fmla="*/ 77 h 154"/>
              <a:gd name="T8" fmla="*/ 77 w 154"/>
              <a:gd name="T9" fmla="*/ 154 h 154"/>
              <a:gd name="T10" fmla="*/ 77 w 154"/>
              <a:gd name="T11" fmla="*/ 10 h 154"/>
              <a:gd name="T12" fmla="*/ 10 w 154"/>
              <a:gd name="T13" fmla="*/ 77 h 154"/>
              <a:gd name="T14" fmla="*/ 77 w 154"/>
              <a:gd name="T15" fmla="*/ 145 h 154"/>
              <a:gd name="T16" fmla="*/ 144 w 154"/>
              <a:gd name="T17" fmla="*/ 77 h 154"/>
              <a:gd name="T18" fmla="*/ 77 w 154"/>
              <a:gd name="T19" fmla="*/ 10 h 154"/>
              <a:gd name="T20" fmla="*/ 102 w 154"/>
              <a:gd name="T21" fmla="*/ 49 h 154"/>
              <a:gd name="T22" fmla="*/ 52 w 154"/>
              <a:gd name="T23" fmla="*/ 49 h 154"/>
              <a:gd name="T24" fmla="*/ 44 w 154"/>
              <a:gd name="T25" fmla="*/ 58 h 154"/>
              <a:gd name="T26" fmla="*/ 44 w 154"/>
              <a:gd name="T27" fmla="*/ 90 h 154"/>
              <a:gd name="T28" fmla="*/ 52 w 154"/>
              <a:gd name="T29" fmla="*/ 99 h 154"/>
              <a:gd name="T30" fmla="*/ 64 w 154"/>
              <a:gd name="T31" fmla="*/ 99 h 154"/>
              <a:gd name="T32" fmla="*/ 90 w 154"/>
              <a:gd name="T33" fmla="*/ 116 h 154"/>
              <a:gd name="T34" fmla="*/ 85 w 154"/>
              <a:gd name="T35" fmla="*/ 99 h 154"/>
              <a:gd name="T36" fmla="*/ 102 w 154"/>
              <a:gd name="T37" fmla="*/ 99 h 154"/>
              <a:gd name="T38" fmla="*/ 110 w 154"/>
              <a:gd name="T39" fmla="*/ 91 h 154"/>
              <a:gd name="T40" fmla="*/ 110 w 154"/>
              <a:gd name="T41" fmla="*/ 58 h 154"/>
              <a:gd name="T42" fmla="*/ 102 w 154"/>
              <a:gd name="T43" fmla="*/ 49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54" h="154">
                <a:moveTo>
                  <a:pt x="77" y="154"/>
                </a:moveTo>
                <a:cubicBezTo>
                  <a:pt x="34" y="154"/>
                  <a:pt x="0" y="120"/>
                  <a:pt x="0" y="77"/>
                </a:cubicBezTo>
                <a:cubicBezTo>
                  <a:pt x="0" y="35"/>
                  <a:pt x="34" y="0"/>
                  <a:pt x="77" y="0"/>
                </a:cubicBezTo>
                <a:cubicBezTo>
                  <a:pt x="120" y="0"/>
                  <a:pt x="154" y="35"/>
                  <a:pt x="154" y="77"/>
                </a:cubicBezTo>
                <a:cubicBezTo>
                  <a:pt x="154" y="120"/>
                  <a:pt x="120" y="154"/>
                  <a:pt x="77" y="154"/>
                </a:cubicBezTo>
                <a:close/>
                <a:moveTo>
                  <a:pt x="77" y="10"/>
                </a:moveTo>
                <a:cubicBezTo>
                  <a:pt x="40" y="10"/>
                  <a:pt x="10" y="40"/>
                  <a:pt x="10" y="77"/>
                </a:cubicBezTo>
                <a:cubicBezTo>
                  <a:pt x="10" y="114"/>
                  <a:pt x="40" y="145"/>
                  <a:pt x="77" y="145"/>
                </a:cubicBezTo>
                <a:cubicBezTo>
                  <a:pt x="114" y="145"/>
                  <a:pt x="144" y="114"/>
                  <a:pt x="144" y="77"/>
                </a:cubicBezTo>
                <a:cubicBezTo>
                  <a:pt x="144" y="40"/>
                  <a:pt x="114" y="10"/>
                  <a:pt x="77" y="10"/>
                </a:cubicBezTo>
                <a:close/>
                <a:moveTo>
                  <a:pt x="102" y="49"/>
                </a:moveTo>
                <a:cubicBezTo>
                  <a:pt x="52" y="49"/>
                  <a:pt x="52" y="49"/>
                  <a:pt x="52" y="49"/>
                </a:cubicBezTo>
                <a:cubicBezTo>
                  <a:pt x="48" y="49"/>
                  <a:pt x="44" y="53"/>
                  <a:pt x="44" y="58"/>
                </a:cubicBezTo>
                <a:cubicBezTo>
                  <a:pt x="44" y="90"/>
                  <a:pt x="44" y="90"/>
                  <a:pt x="44" y="90"/>
                </a:cubicBezTo>
                <a:cubicBezTo>
                  <a:pt x="44" y="95"/>
                  <a:pt x="47" y="99"/>
                  <a:pt x="52" y="99"/>
                </a:cubicBezTo>
                <a:cubicBezTo>
                  <a:pt x="64" y="99"/>
                  <a:pt x="64" y="99"/>
                  <a:pt x="64" y="99"/>
                </a:cubicBezTo>
                <a:cubicBezTo>
                  <a:pt x="90" y="116"/>
                  <a:pt x="90" y="116"/>
                  <a:pt x="90" y="116"/>
                </a:cubicBezTo>
                <a:cubicBezTo>
                  <a:pt x="85" y="99"/>
                  <a:pt x="85" y="99"/>
                  <a:pt x="85" y="99"/>
                </a:cubicBezTo>
                <a:cubicBezTo>
                  <a:pt x="102" y="99"/>
                  <a:pt x="102" y="99"/>
                  <a:pt x="102" y="99"/>
                </a:cubicBezTo>
                <a:cubicBezTo>
                  <a:pt x="107" y="99"/>
                  <a:pt x="110" y="95"/>
                  <a:pt x="110" y="91"/>
                </a:cubicBezTo>
                <a:cubicBezTo>
                  <a:pt x="110" y="58"/>
                  <a:pt x="110" y="58"/>
                  <a:pt x="110" y="58"/>
                </a:cubicBezTo>
                <a:cubicBezTo>
                  <a:pt x="110" y="53"/>
                  <a:pt x="107" y="49"/>
                  <a:pt x="102" y="49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3278" tIns="46639" rIns="93278" bIns="46639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250" y="397855"/>
            <a:ext cx="7881382" cy="1126462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dirty="0" smtClean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+mj-lt"/>
              </a:rPr>
              <a:t>Question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48" y="-914400"/>
            <a:ext cx="1163728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026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Lesson Objective Revie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0"/>
          <p:cNvSpPr>
            <a:spLocks noChangeAspect="1" noEditPoints="1"/>
          </p:cNvSpPr>
          <p:nvPr/>
        </p:nvSpPr>
        <p:spPr bwMode="black">
          <a:xfrm flipH="1">
            <a:off x="10540486" y="274320"/>
            <a:ext cx="1371046" cy="1371600"/>
          </a:xfrm>
          <a:custGeom>
            <a:avLst/>
            <a:gdLst>
              <a:gd name="T0" fmla="*/ 75 w 150"/>
              <a:gd name="T1" fmla="*/ 150 h 150"/>
              <a:gd name="T2" fmla="*/ 0 w 150"/>
              <a:gd name="T3" fmla="*/ 75 h 150"/>
              <a:gd name="T4" fmla="*/ 75 w 150"/>
              <a:gd name="T5" fmla="*/ 0 h 150"/>
              <a:gd name="T6" fmla="*/ 150 w 150"/>
              <a:gd name="T7" fmla="*/ 75 h 150"/>
              <a:gd name="T8" fmla="*/ 75 w 150"/>
              <a:gd name="T9" fmla="*/ 150 h 150"/>
              <a:gd name="T10" fmla="*/ 75 w 150"/>
              <a:gd name="T11" fmla="*/ 10 h 150"/>
              <a:gd name="T12" fmla="*/ 10 w 150"/>
              <a:gd name="T13" fmla="*/ 75 h 150"/>
              <a:gd name="T14" fmla="*/ 75 w 150"/>
              <a:gd name="T15" fmla="*/ 141 h 150"/>
              <a:gd name="T16" fmla="*/ 141 w 150"/>
              <a:gd name="T17" fmla="*/ 75 h 150"/>
              <a:gd name="T18" fmla="*/ 75 w 150"/>
              <a:gd name="T19" fmla="*/ 10 h 150"/>
              <a:gd name="T20" fmla="*/ 101 w 150"/>
              <a:gd name="T21" fmla="*/ 51 h 150"/>
              <a:gd name="T22" fmla="*/ 100 w 150"/>
              <a:gd name="T23" fmla="*/ 51 h 150"/>
              <a:gd name="T24" fmla="*/ 94 w 150"/>
              <a:gd name="T25" fmla="*/ 58 h 150"/>
              <a:gd name="T26" fmla="*/ 93 w 150"/>
              <a:gd name="T27" fmla="*/ 59 h 150"/>
              <a:gd name="T28" fmla="*/ 93 w 150"/>
              <a:gd name="T29" fmla="*/ 59 h 150"/>
              <a:gd name="T30" fmla="*/ 100 w 150"/>
              <a:gd name="T31" fmla="*/ 75 h 150"/>
              <a:gd name="T32" fmla="*/ 75 w 150"/>
              <a:gd name="T33" fmla="*/ 100 h 150"/>
              <a:gd name="T34" fmla="*/ 51 w 150"/>
              <a:gd name="T35" fmla="*/ 76 h 150"/>
              <a:gd name="T36" fmla="*/ 56 w 150"/>
              <a:gd name="T37" fmla="*/ 61 h 150"/>
              <a:gd name="T38" fmla="*/ 58 w 150"/>
              <a:gd name="T39" fmla="*/ 58 h 150"/>
              <a:gd name="T40" fmla="*/ 65 w 150"/>
              <a:gd name="T41" fmla="*/ 66 h 150"/>
              <a:gd name="T42" fmla="*/ 70 w 150"/>
              <a:gd name="T43" fmla="*/ 40 h 150"/>
              <a:gd name="T44" fmla="*/ 44 w 150"/>
              <a:gd name="T45" fmla="*/ 42 h 150"/>
              <a:gd name="T46" fmla="*/ 51 w 150"/>
              <a:gd name="T47" fmla="*/ 50 h 150"/>
              <a:gd name="T48" fmla="*/ 49 w 150"/>
              <a:gd name="T49" fmla="*/ 52 h 150"/>
              <a:gd name="T50" fmla="*/ 40 w 150"/>
              <a:gd name="T51" fmla="*/ 76 h 150"/>
              <a:gd name="T52" fmla="*/ 75 w 150"/>
              <a:gd name="T53" fmla="*/ 111 h 150"/>
              <a:gd name="T54" fmla="*/ 76 w 150"/>
              <a:gd name="T55" fmla="*/ 111 h 150"/>
              <a:gd name="T56" fmla="*/ 111 w 150"/>
              <a:gd name="T57" fmla="*/ 75 h 150"/>
              <a:gd name="T58" fmla="*/ 101 w 150"/>
              <a:gd name="T59" fmla="*/ 5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50" h="150">
                <a:moveTo>
                  <a:pt x="75" y="150"/>
                </a:moveTo>
                <a:cubicBezTo>
                  <a:pt x="34" y="150"/>
                  <a:pt x="0" y="117"/>
                  <a:pt x="0" y="75"/>
                </a:cubicBezTo>
                <a:cubicBezTo>
                  <a:pt x="0" y="34"/>
                  <a:pt x="34" y="0"/>
                  <a:pt x="75" y="0"/>
                </a:cubicBezTo>
                <a:cubicBezTo>
                  <a:pt x="117" y="0"/>
                  <a:pt x="150" y="34"/>
                  <a:pt x="150" y="75"/>
                </a:cubicBezTo>
                <a:cubicBezTo>
                  <a:pt x="150" y="117"/>
                  <a:pt x="117" y="150"/>
                  <a:pt x="75" y="150"/>
                </a:cubicBezTo>
                <a:close/>
                <a:moveTo>
                  <a:pt x="75" y="10"/>
                </a:moveTo>
                <a:cubicBezTo>
                  <a:pt x="39" y="10"/>
                  <a:pt x="10" y="39"/>
                  <a:pt x="10" y="75"/>
                </a:cubicBezTo>
                <a:cubicBezTo>
                  <a:pt x="10" y="112"/>
                  <a:pt x="39" y="141"/>
                  <a:pt x="75" y="141"/>
                </a:cubicBezTo>
                <a:cubicBezTo>
                  <a:pt x="111" y="141"/>
                  <a:pt x="141" y="112"/>
                  <a:pt x="141" y="75"/>
                </a:cubicBezTo>
                <a:cubicBezTo>
                  <a:pt x="141" y="39"/>
                  <a:pt x="111" y="10"/>
                  <a:pt x="75" y="10"/>
                </a:cubicBezTo>
                <a:close/>
                <a:moveTo>
                  <a:pt x="101" y="51"/>
                </a:moveTo>
                <a:cubicBezTo>
                  <a:pt x="100" y="51"/>
                  <a:pt x="100" y="51"/>
                  <a:pt x="100" y="51"/>
                </a:cubicBezTo>
                <a:cubicBezTo>
                  <a:pt x="94" y="58"/>
                  <a:pt x="94" y="58"/>
                  <a:pt x="94" y="58"/>
                </a:cubicBezTo>
                <a:cubicBezTo>
                  <a:pt x="93" y="59"/>
                  <a:pt x="93" y="59"/>
                  <a:pt x="93" y="59"/>
                </a:cubicBezTo>
                <a:cubicBezTo>
                  <a:pt x="93" y="59"/>
                  <a:pt x="93" y="59"/>
                  <a:pt x="93" y="59"/>
                </a:cubicBezTo>
                <a:cubicBezTo>
                  <a:pt x="98" y="64"/>
                  <a:pt x="100" y="69"/>
                  <a:pt x="100" y="75"/>
                </a:cubicBezTo>
                <a:cubicBezTo>
                  <a:pt x="100" y="89"/>
                  <a:pt x="89" y="100"/>
                  <a:pt x="75" y="100"/>
                </a:cubicBezTo>
                <a:cubicBezTo>
                  <a:pt x="62" y="100"/>
                  <a:pt x="51" y="89"/>
                  <a:pt x="51" y="76"/>
                </a:cubicBezTo>
                <a:cubicBezTo>
                  <a:pt x="51" y="70"/>
                  <a:pt x="52" y="65"/>
                  <a:pt x="56" y="61"/>
                </a:cubicBezTo>
                <a:cubicBezTo>
                  <a:pt x="58" y="58"/>
                  <a:pt x="58" y="58"/>
                  <a:pt x="58" y="58"/>
                </a:cubicBezTo>
                <a:cubicBezTo>
                  <a:pt x="65" y="66"/>
                  <a:pt x="65" y="66"/>
                  <a:pt x="65" y="66"/>
                </a:cubicBezTo>
                <a:cubicBezTo>
                  <a:pt x="70" y="40"/>
                  <a:pt x="70" y="40"/>
                  <a:pt x="70" y="40"/>
                </a:cubicBezTo>
                <a:cubicBezTo>
                  <a:pt x="44" y="42"/>
                  <a:pt x="44" y="42"/>
                  <a:pt x="44" y="42"/>
                </a:cubicBezTo>
                <a:cubicBezTo>
                  <a:pt x="51" y="50"/>
                  <a:pt x="51" y="50"/>
                  <a:pt x="51" y="50"/>
                </a:cubicBezTo>
                <a:cubicBezTo>
                  <a:pt x="49" y="52"/>
                  <a:pt x="49" y="52"/>
                  <a:pt x="49" y="52"/>
                </a:cubicBezTo>
                <a:cubicBezTo>
                  <a:pt x="43" y="59"/>
                  <a:pt x="40" y="67"/>
                  <a:pt x="40" y="76"/>
                </a:cubicBezTo>
                <a:cubicBezTo>
                  <a:pt x="40" y="95"/>
                  <a:pt x="56" y="111"/>
                  <a:pt x="75" y="111"/>
                </a:cubicBezTo>
                <a:cubicBezTo>
                  <a:pt x="76" y="111"/>
                  <a:pt x="76" y="111"/>
                  <a:pt x="76" y="111"/>
                </a:cubicBezTo>
                <a:cubicBezTo>
                  <a:pt x="95" y="111"/>
                  <a:pt x="111" y="95"/>
                  <a:pt x="111" y="75"/>
                </a:cubicBezTo>
                <a:cubicBezTo>
                  <a:pt x="110" y="66"/>
                  <a:pt x="107" y="58"/>
                  <a:pt x="101" y="51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82880" tIns="45720" rIns="182880" bIns="45720" numCol="1" anchor="t" anchorCtr="0" compatLnSpc="1">
            <a:prstTxWarp prst="textNoShape">
              <a:avLst/>
            </a:prstTxWarp>
          </a:bodyPr>
          <a:lstStyle/>
          <a:p>
            <a:endParaRPr lang="en-US" sz="1765" dirty="0">
              <a:solidFill>
                <a:srgbClr val="000000"/>
              </a:solidFill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74248" y="2103120"/>
            <a:ext cx="11637281" cy="2185214"/>
          </a:xfrm>
        </p:spPr>
        <p:txBody>
          <a:bodyPr vert="horz" lIns="182880" tIns="45720" rIns="182880" bIns="45720" anchor="t" anchorCtr="0"/>
          <a:lstStyle>
            <a:lvl1pPr marL="0" indent="0">
              <a:lnSpc>
                <a:spcPct val="100000"/>
              </a:lnSpc>
              <a:buNone/>
              <a:defRPr lang="en-US" dirty="0" smtClean="0">
                <a:latin typeface="+mj-lt"/>
              </a:defRPr>
            </a:lvl1pPr>
            <a:lvl2pPr marL="0" indent="0">
              <a:lnSpc>
                <a:spcPct val="100000"/>
              </a:lnSpc>
              <a:buFontTx/>
              <a:buNone/>
              <a:defRPr lang="en-US" dirty="0" smtClean="0">
                <a:latin typeface="+mn-lt"/>
              </a:defRPr>
            </a:lvl2pPr>
            <a:lvl3pPr marL="215354" indent="0">
              <a:lnSpc>
                <a:spcPct val="100000"/>
              </a:lnSpc>
              <a:buNone/>
              <a:defRPr lang="en-US" dirty="0" smtClean="0">
                <a:latin typeface="+mn-lt"/>
              </a:defRPr>
            </a:lvl3pPr>
            <a:lvl4pPr marL="430709" indent="0">
              <a:lnSpc>
                <a:spcPct val="100000"/>
              </a:lnSpc>
              <a:buNone/>
              <a:defRPr lang="en-US" dirty="0" smtClean="0">
                <a:latin typeface="+mn-lt"/>
              </a:defRPr>
            </a:lvl4pPr>
            <a:lvl5pPr marL="646063" indent="0">
              <a:lnSpc>
                <a:spcPct val="100000"/>
              </a:lnSpc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4250" y="397855"/>
            <a:ext cx="7881382" cy="1126462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dirty="0" smtClean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+mj-lt"/>
              </a:rPr>
              <a:t>Objective review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48" y="-914400"/>
            <a:ext cx="1163728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282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A Pro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249" y="274320"/>
            <a:ext cx="9781532" cy="2011680"/>
          </a:xfrm>
          <a:noFill/>
        </p:spPr>
        <p:txBody>
          <a:bodyPr lIns="182880" tIns="45720" rIns="182880" bIns="45720" anchor="ctr" anchorCtr="0"/>
          <a:lstStyle>
            <a:lvl1pPr>
              <a:defRPr sz="6000" spc="-94" baseline="0">
                <a:gradFill>
                  <a:gsLst>
                    <a:gs pos="100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4250" y="2817114"/>
            <a:ext cx="11650488" cy="2862322"/>
          </a:xfrm>
          <a:prstGeom prst="rect">
            <a:avLst/>
          </a:prstGeom>
          <a:noFill/>
        </p:spPr>
        <p:txBody>
          <a:bodyPr wrap="square" lIns="182880" tIns="45720" rIns="182880" bIns="45720" rtlCol="0">
            <a:spAutoFit/>
          </a:bodyPr>
          <a:lstStyle/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Complete the Student Project for</a:t>
            </a:r>
            <a:r>
              <a:rPr lang="en-US" sz="4000" baseline="0" dirty="0" smtClean="0">
                <a:solidFill>
                  <a:schemeClr val="tx1"/>
                </a:solidFill>
                <a:latin typeface="+mj-lt"/>
              </a:rPr>
              <a:t> this module</a:t>
            </a:r>
            <a:endParaRPr lang="en-US" sz="4000" dirty="0" smtClean="0">
              <a:solidFill>
                <a:schemeClr val="tx1"/>
              </a:solidFill>
              <a:latin typeface="+mj-lt"/>
            </a:endParaRPr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You may work in a group, but you are responsible for your own work</a:t>
            </a:r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Turn in the completed assignment for review</a:t>
            </a:r>
            <a:endParaRPr lang="en-US" sz="4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756268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248" y="274320"/>
            <a:ext cx="11652805" cy="914400"/>
          </a:xfrm>
          <a:prstGeom prst="rect">
            <a:avLst/>
          </a:prstGeom>
        </p:spPr>
        <p:txBody>
          <a:bodyPr vert="horz" wrap="square" lIns="182880" tIns="45720" rIns="18288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74249" y="1189178"/>
            <a:ext cx="11650486" cy="2000548"/>
          </a:xfrm>
          <a:prstGeom prst="rect">
            <a:avLst/>
          </a:prstGeom>
        </p:spPr>
        <p:txBody>
          <a:bodyPr vert="horz" wrap="square" lIns="182880" tIns="45720" rIns="182880" bIns="4572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136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878696" rtl="0" eaLnBrk="1" latinLnBrk="0" hangingPunct="1">
        <a:lnSpc>
          <a:spcPct val="90000"/>
        </a:lnSpc>
        <a:spcBef>
          <a:spcPct val="0"/>
        </a:spcBef>
        <a:buNone/>
        <a:defRPr lang="en-US" sz="5400" b="0" kern="1200" cap="none" spc="-96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323031" marR="0" indent="-323031" algn="l" defTabSz="878696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4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50349" marR="0" indent="-227318" algn="l" defTabSz="878696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53740" marR="0" indent="-215354" algn="l" defTabSz="878696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969094" marR="0" indent="-215354" algn="l" defTabSz="878696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184447" marR="0" indent="-215354" algn="l" defTabSz="878696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416413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6pPr>
      <a:lvl7pPr marL="2855762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7pPr>
      <a:lvl8pPr marL="3295110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8pPr>
      <a:lvl9pPr marL="3734459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1pPr>
      <a:lvl2pPr marL="439347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2pPr>
      <a:lvl3pPr marL="878696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3pPr>
      <a:lvl4pPr marL="1318043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4pPr>
      <a:lvl5pPr marL="1757392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5pPr>
      <a:lvl6pPr marL="2196740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6pPr>
      <a:lvl7pPr marL="2636087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7pPr>
      <a:lvl8pPr marL="3075434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8pPr>
      <a:lvl9pPr marL="3514784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247">
          <p15:clr>
            <a:srgbClr val="F26B43"/>
          </p15:clr>
        </p15:guide>
        <p15:guide id="2" pos="399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248" y="274320"/>
            <a:ext cx="11637281" cy="914400"/>
          </a:xfrm>
          <a:prstGeom prst="rect">
            <a:avLst/>
          </a:prstGeom>
        </p:spPr>
        <p:txBody>
          <a:bodyPr vert="horz" wrap="square" lIns="146304" tIns="91440" rIns="146304" bIns="9144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74248" y="1371610"/>
            <a:ext cx="11637281" cy="2277547"/>
          </a:xfrm>
          <a:prstGeom prst="rect">
            <a:avLst/>
          </a:prstGeom>
        </p:spPr>
        <p:txBody>
          <a:bodyPr vert="horz" wrap="square" lIns="146304" tIns="91440" rIns="146304" bIns="9144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412" y="5642010"/>
            <a:ext cx="860782" cy="93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25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84" r:id="rId4"/>
    <p:sldLayoutId id="2147483670" r:id="rId5"/>
    <p:sldLayoutId id="2147483671" r:id="rId6"/>
    <p:sldLayoutId id="2147483672" r:id="rId7"/>
    <p:sldLayoutId id="2147483673" r:id="rId8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878696" rtl="0" eaLnBrk="1" latinLnBrk="0" hangingPunct="1">
        <a:lnSpc>
          <a:spcPct val="90000"/>
        </a:lnSpc>
        <a:spcBef>
          <a:spcPct val="0"/>
        </a:spcBef>
        <a:buNone/>
        <a:defRPr lang="en-US" sz="5400" b="0" kern="1200" cap="none" spc="-96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323031" marR="0" indent="-323031" algn="l" defTabSz="87869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4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50349" marR="0" indent="-227318" algn="l" defTabSz="87869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53740" marR="0" indent="-215354" algn="l" defTabSz="87869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969094" marR="0" indent="-215354" algn="l" defTabSz="87869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184447" marR="0" indent="-215354" algn="l" defTabSz="87869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416413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6pPr>
      <a:lvl7pPr marL="2855762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7pPr>
      <a:lvl8pPr marL="3295110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8pPr>
      <a:lvl9pPr marL="3734459" indent="-219674" algn="l" defTabSz="878696" rtl="0" eaLnBrk="1" latinLnBrk="0" hangingPunct="1">
        <a:spcBef>
          <a:spcPct val="20000"/>
        </a:spcBef>
        <a:buFont typeface="Arial" pitchFamily="34" charset="0"/>
        <a:buChar char="•"/>
        <a:defRPr sz="18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1pPr>
      <a:lvl2pPr marL="439347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2pPr>
      <a:lvl3pPr marL="878696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3pPr>
      <a:lvl4pPr marL="1318043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4pPr>
      <a:lvl5pPr marL="1757392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5pPr>
      <a:lvl6pPr marL="2196740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6pPr>
      <a:lvl7pPr marL="2636087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7pPr>
      <a:lvl8pPr marL="3075434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8pPr>
      <a:lvl9pPr marL="3514784" algn="l" defTabSz="878696" rtl="0" eaLnBrk="1" latinLnBrk="0" hangingPunct="1">
        <a:defRPr sz="16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247">
          <p15:clr>
            <a:srgbClr val="F26B43"/>
          </p15:clr>
        </p15:guide>
        <p15:guide id="2" pos="39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modifying lists</a:t>
            </a:r>
          </a:p>
        </p:txBody>
      </p:sp>
    </p:spTree>
    <p:extLst>
      <p:ext uri="{BB962C8B-B14F-4D97-AF65-F5344CB8AC3E}">
        <p14:creationId xmlns:p14="http://schemas.microsoft.com/office/powerpoint/2010/main" val="314393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323439"/>
          </a:xfrm>
        </p:spPr>
        <p:txBody>
          <a:bodyPr/>
          <a:lstStyle/>
          <a:p>
            <a:pPr lvl="0"/>
            <a:r>
              <a:rPr lang="en-US" dirty="0" smtClean="0"/>
              <a:t>What are possible advantages and disadvantages of formatting a list after its content is complete?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3317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323439"/>
          </a:xfrm>
        </p:spPr>
        <p:txBody>
          <a:bodyPr/>
          <a:lstStyle/>
          <a:p>
            <a:pPr lvl="0"/>
            <a:r>
              <a:rPr lang="en-US" smtClean="0"/>
              <a:t>What are possible advantages and disadvantages of using the automatic list formatting function?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r>
              <a:rPr lang="en-US" baseline="0" dirty="0" smtClean="0"/>
              <a:t>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69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48" y="2103120"/>
            <a:ext cx="11637281" cy="2049792"/>
          </a:xfrm>
        </p:spPr>
        <p:txBody>
          <a:bodyPr/>
          <a:lstStyle/>
          <a:p>
            <a:pPr lvl="0"/>
            <a:r>
              <a:rPr lang="en-US" sz="3600" dirty="0" smtClean="0"/>
              <a:t>Create bulleted lists</a:t>
            </a:r>
          </a:p>
          <a:p>
            <a:pPr lvl="0"/>
            <a:r>
              <a:rPr lang="en-US" sz="3600" dirty="0" smtClean="0"/>
              <a:t>Create numbered lists</a:t>
            </a:r>
          </a:p>
          <a:p>
            <a:pPr lvl="0"/>
            <a:r>
              <a:rPr lang="en-US" sz="3600" dirty="0" smtClean="0"/>
              <a:t>Create multilevel lists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10096413" y="914400"/>
            <a:ext cx="1828324" cy="1188720"/>
          </a:xfrm>
        </p:spPr>
        <p:txBody>
          <a:bodyPr/>
          <a:lstStyle/>
          <a:p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484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48" y="2560320"/>
            <a:ext cx="11637281" cy="2049792"/>
          </a:xfrm>
        </p:spPr>
        <p:txBody>
          <a:bodyPr/>
          <a:lstStyle/>
          <a:p>
            <a:pPr lvl="0"/>
            <a:r>
              <a:rPr lang="en-US" sz="3600" dirty="0" smtClean="0"/>
              <a:t>Define bullet characters</a:t>
            </a:r>
          </a:p>
          <a:p>
            <a:pPr lvl="0"/>
            <a:r>
              <a:rPr lang="en-US" sz="3600" dirty="0" smtClean="0"/>
              <a:t>Define number formats</a:t>
            </a:r>
          </a:p>
          <a:p>
            <a:pPr lvl="0"/>
            <a:r>
              <a:rPr lang="en-US" sz="3600" dirty="0" smtClean="0"/>
              <a:t>Define list structures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10096413" y="914400"/>
            <a:ext cx="1828324" cy="1188720"/>
          </a:xfrm>
        </p:spPr>
        <p:txBody>
          <a:bodyPr/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lists</a:t>
            </a:r>
          </a:p>
        </p:txBody>
      </p:sp>
    </p:spTree>
    <p:extLst>
      <p:ext uri="{BB962C8B-B14F-4D97-AF65-F5344CB8AC3E}">
        <p14:creationId xmlns:p14="http://schemas.microsoft.com/office/powerpoint/2010/main" val="92385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0"/>
            <a:ext cx="11427023" cy="2049792"/>
          </a:xfrm>
        </p:spPr>
        <p:txBody>
          <a:bodyPr/>
          <a:lstStyle/>
          <a:p>
            <a:pPr lvl="0"/>
            <a:r>
              <a:rPr lang="en-US" sz="3600" dirty="0" smtClean="0"/>
              <a:t>Arabic numeral</a:t>
            </a:r>
          </a:p>
          <a:p>
            <a:pPr lvl="0"/>
            <a:r>
              <a:rPr lang="en-US" sz="3600" dirty="0" smtClean="0"/>
              <a:t>Roman numeral</a:t>
            </a:r>
          </a:p>
          <a:p>
            <a:pPr lvl="0"/>
            <a:r>
              <a:rPr lang="en-US" sz="3600" dirty="0" smtClean="0"/>
              <a:t>list structure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461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314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8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0"/>
            <a:ext cx="11427023" cy="646331"/>
          </a:xfrm>
        </p:spPr>
        <p:txBody>
          <a:bodyPr/>
          <a:lstStyle/>
          <a:p>
            <a:pPr lvl="0"/>
            <a:r>
              <a:rPr lang="en-US" sz="3600" dirty="0" smtClean="0"/>
              <a:t>Why is it useful to put information in lists?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204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200329"/>
          </a:xfrm>
        </p:spPr>
        <p:txBody>
          <a:bodyPr/>
          <a:lstStyle/>
          <a:p>
            <a:pPr lvl="0"/>
            <a:r>
              <a:rPr lang="en-US" sz="3600" dirty="0" smtClean="0"/>
              <a:t>What kind of information should, or shouldn’t, be presented in a list?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660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200329"/>
          </a:xfrm>
        </p:spPr>
        <p:txBody>
          <a:bodyPr/>
          <a:lstStyle/>
          <a:p>
            <a:pPr lvl="0"/>
            <a:r>
              <a:rPr lang="en-US" sz="3600" dirty="0" smtClean="0"/>
              <a:t>What bullet symbols could convey information or add functionality to a list?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974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74248" y="2560323"/>
            <a:ext cx="11637281" cy="1311128"/>
          </a:xfrm>
        </p:spPr>
        <p:txBody>
          <a:bodyPr/>
          <a:lstStyle/>
          <a:p>
            <a:pPr lvl="0"/>
            <a:r>
              <a:rPr lang="en-US" sz="3600" dirty="0" smtClean="0"/>
              <a:t>Lesson 1: Creating lists</a:t>
            </a:r>
          </a:p>
          <a:p>
            <a:pPr lvl="0"/>
            <a:r>
              <a:rPr lang="en-US" sz="3600" dirty="0" smtClean="0"/>
              <a:t>Lesson 2: Modifying lists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Learning, practice, and assessments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1801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200329"/>
          </a:xfrm>
        </p:spPr>
        <p:txBody>
          <a:bodyPr/>
          <a:lstStyle/>
          <a:p>
            <a:pPr lvl="0"/>
            <a:r>
              <a:rPr lang="en-US" sz="3600" dirty="0" smtClean="0"/>
              <a:t>How can you use a number format to convey information about list items?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875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200329"/>
          </a:xfrm>
        </p:spPr>
        <p:txBody>
          <a:bodyPr/>
          <a:lstStyle/>
          <a:p>
            <a:pPr lvl="0"/>
            <a:r>
              <a:rPr lang="en-US" sz="3600" dirty="0" smtClean="0"/>
              <a:t>What are the different list structures and when should they be used?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879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48" y="2103120"/>
            <a:ext cx="11637281" cy="2049792"/>
          </a:xfrm>
        </p:spPr>
        <p:txBody>
          <a:bodyPr/>
          <a:lstStyle/>
          <a:p>
            <a:pPr lvl="0"/>
            <a:r>
              <a:rPr lang="en-US" sz="3600" dirty="0"/>
              <a:t>Define bullet characters</a:t>
            </a:r>
          </a:p>
          <a:p>
            <a:pPr lvl="0"/>
            <a:r>
              <a:rPr lang="en-US" sz="3600" dirty="0"/>
              <a:t>Define number formats</a:t>
            </a:r>
          </a:p>
          <a:p>
            <a:pPr lvl="0"/>
            <a:r>
              <a:rPr lang="en-US" sz="3600" dirty="0"/>
              <a:t>Define list structures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10096413" y="914400"/>
            <a:ext cx="1828324" cy="1188720"/>
          </a:xfrm>
        </p:spPr>
        <p:txBody>
          <a:bodyPr/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4763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content in lists</a:t>
            </a:r>
          </a:p>
        </p:txBody>
      </p:sp>
    </p:spTree>
    <p:extLst>
      <p:ext uri="{BB962C8B-B14F-4D97-AF65-F5344CB8AC3E}">
        <p14:creationId xmlns:p14="http://schemas.microsoft.com/office/powerpoint/2010/main" val="17924354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48" y="2560320"/>
            <a:ext cx="11637281" cy="2049792"/>
          </a:xfrm>
        </p:spPr>
        <p:txBody>
          <a:bodyPr/>
          <a:lstStyle/>
          <a:p>
            <a:pPr lvl="0"/>
            <a:r>
              <a:rPr lang="en-US" sz="3600" dirty="0" smtClean="0"/>
              <a:t>Create bulleted lists</a:t>
            </a:r>
          </a:p>
          <a:p>
            <a:pPr lvl="0"/>
            <a:r>
              <a:rPr lang="en-US" sz="3600" dirty="0" smtClean="0"/>
              <a:t>Create numbered lists</a:t>
            </a:r>
          </a:p>
          <a:p>
            <a:pPr lvl="0"/>
            <a:r>
              <a:rPr lang="en-US" sz="3600" dirty="0" smtClean="0"/>
              <a:t>Create multilevel lists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lists</a:t>
            </a:r>
          </a:p>
        </p:txBody>
      </p:sp>
    </p:spTree>
    <p:extLst>
      <p:ext uri="{BB962C8B-B14F-4D97-AF65-F5344CB8AC3E}">
        <p14:creationId xmlns:p14="http://schemas.microsoft.com/office/powerpoint/2010/main" val="37267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3305520"/>
          </a:xfrm>
        </p:spPr>
        <p:txBody>
          <a:bodyPr/>
          <a:lstStyle/>
          <a:p>
            <a:pPr lvl="0"/>
            <a:r>
              <a:rPr lang="en-US" sz="3600" dirty="0" smtClean="0"/>
              <a:t>bulleted list</a:t>
            </a:r>
          </a:p>
          <a:p>
            <a:pPr lvl="0"/>
            <a:r>
              <a:rPr lang="en-US" sz="3600" dirty="0" smtClean="0"/>
              <a:t>numbered list</a:t>
            </a:r>
          </a:p>
          <a:p>
            <a:pPr lvl="0"/>
            <a:r>
              <a:rPr lang="en-US" sz="3600" dirty="0" smtClean="0"/>
              <a:t>multilevel list</a:t>
            </a:r>
          </a:p>
          <a:p>
            <a:pPr lvl="0"/>
            <a:r>
              <a:rPr lang="en-US" sz="3600" dirty="0" smtClean="0"/>
              <a:t>bullet character</a:t>
            </a:r>
          </a:p>
          <a:p>
            <a:pPr lvl="0"/>
            <a:r>
              <a:rPr lang="en-US" sz="3600" dirty="0" smtClean="0"/>
              <a:t>number format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77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40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94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0"/>
            <a:ext cx="11427023" cy="1200329"/>
          </a:xfrm>
        </p:spPr>
        <p:txBody>
          <a:bodyPr/>
          <a:lstStyle/>
          <a:p>
            <a:pPr lvl="0"/>
            <a:r>
              <a:rPr lang="en-US" sz="3600" dirty="0" smtClean="0"/>
              <a:t>What types of information are more appropriate to present in bulleted lists rather than in expository text?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2204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200329"/>
          </a:xfrm>
        </p:spPr>
        <p:txBody>
          <a:bodyPr/>
          <a:lstStyle/>
          <a:p>
            <a:pPr lvl="0"/>
            <a:r>
              <a:rPr lang="en-US" sz="3600" dirty="0" smtClean="0"/>
              <a:t>What types of information are more appropriate to present in numbered lists than in bulleted lists?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44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4252" y="2103125"/>
            <a:ext cx="11427023" cy="1200329"/>
          </a:xfrm>
        </p:spPr>
        <p:txBody>
          <a:bodyPr/>
          <a:lstStyle/>
          <a:p>
            <a:pPr lvl="0"/>
            <a:r>
              <a:rPr lang="en-US" sz="3600" dirty="0" smtClean="0"/>
              <a:t>What types of information are commonly presented in multilevel lists?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018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ITA-Theme-Dar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ITA-Theme-Dark" id="{ECA16433-243A-4E04-80DD-B11782621757}" vid="{D2143E9E-0FDD-473F-AFF3-2CA55E56BE54}"/>
    </a:ext>
  </a:extLst>
</a:theme>
</file>

<file path=ppt/theme/theme2.xml><?xml version="1.0" encoding="utf-8"?>
<a:theme xmlns:a="http://schemas.openxmlformats.org/drawingml/2006/main" name="ITA-Dark-logo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ITA-Theme-Dark" id="{60464AEC-1037-4A07-BED0-2F99C27E9BBF}" vid="{1CCAC75E-2D26-45E1-BA0E-A33C86C425E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ge xmlns="b4863681-c067-4c62-bc75-95bf3ac03d16">Final</Stag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B8244152D6854C98412FF9FD386EE7" ma:contentTypeVersion="1" ma:contentTypeDescription="Create a new document." ma:contentTypeScope="" ma:versionID="7add385eb09acb74787c942b46821d30">
  <xsd:schema xmlns:xsd="http://www.w3.org/2001/XMLSchema" xmlns:xs="http://www.w3.org/2001/XMLSchema" xmlns:p="http://schemas.microsoft.com/office/2006/metadata/properties" xmlns:ns2="b4863681-c067-4c62-bc75-95bf3ac03d16" targetNamespace="http://schemas.microsoft.com/office/2006/metadata/properties" ma:root="true" ma:fieldsID="88a5876d5b55fdc60016a1dd89e48204" ns2:_="">
    <xsd:import namespace="b4863681-c067-4c62-bc75-95bf3ac03d16"/>
    <xsd:element name="properties">
      <xsd:complexType>
        <xsd:sequence>
          <xsd:element name="documentManagement">
            <xsd:complexType>
              <xsd:all>
                <xsd:element ref="ns2:St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63681-c067-4c62-bc75-95bf3ac03d16" elementFormDefault="qualified">
    <xsd:import namespace="http://schemas.microsoft.com/office/2006/documentManagement/types"/>
    <xsd:import namespace="http://schemas.microsoft.com/office/infopath/2007/PartnerControls"/>
    <xsd:element name="Stage" ma:index="8" nillable="true" ma:displayName="Stage" ma:format="Dropdown" ma:internalName="Stage">
      <xsd:simpleType>
        <xsd:union memberTypes="dms:Text">
          <xsd:simpleType>
            <xsd:restriction base="dms:Choice">
              <xsd:enumeration value="Content Creation"/>
              <xsd:enumeration value="TR1"/>
              <xsd:enumeration value="CE1"/>
              <xsd:enumeration value="AU Doc Review"/>
              <xsd:enumeration value="CE2/Doc Prep"/>
              <xsd:enumeration value="Layout1"/>
              <xsd:enumeration value="AU INDD/PDF Review"/>
              <xsd:enumeration value="Proof1"/>
              <xsd:enumeration value="Indexing"/>
              <xsd:enumeration value="Layout2"/>
              <xsd:enumeration value="Proof2"/>
              <xsd:enumeration value="Page Turning"/>
              <xsd:enumeration value="Page-turning crx"/>
              <xsd:enumeration value="Preflight"/>
              <xsd:enumeration value="Fina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0CA842-90C8-4059-8CA3-61F1F9801C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7A74E6-6B5E-479E-9086-A68E3964411F}">
  <ds:schemaRefs>
    <ds:schemaRef ds:uri="http://schemas.microsoft.com/office/2006/metadata/properties"/>
    <ds:schemaRef ds:uri="http://schemas.microsoft.com/office/infopath/2007/PartnerControls"/>
    <ds:schemaRef ds:uri="b4863681-c067-4c62-bc75-95bf3ac03d16"/>
  </ds:schemaRefs>
</ds:datastoreItem>
</file>

<file path=customXml/itemProps3.xml><?xml version="1.0" encoding="utf-8"?>
<ds:datastoreItem xmlns:ds="http://schemas.openxmlformats.org/officeDocument/2006/customXml" ds:itemID="{79A298AC-92D0-4E79-B106-FF80EBA81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863681-c067-4c62-bc75-95bf3ac03d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ITA-Theme-Dark</Template>
  <TotalTime>1868</TotalTime>
  <Words>277</Words>
  <Application>Microsoft Office PowerPoint</Application>
  <PresentationFormat>Custom</PresentationFormat>
  <Paragraphs>81</Paragraphs>
  <Slides>23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  <vt:variant>
        <vt:lpstr>Custom Shows</vt:lpstr>
      </vt:variant>
      <vt:variant>
        <vt:i4>1</vt:i4>
      </vt:variant>
    </vt:vector>
  </HeadingPairs>
  <TitlesOfParts>
    <vt:vector size="26" baseType="lpstr">
      <vt:lpstr>2_ITA-Theme-Dark</vt:lpstr>
      <vt:lpstr>ITA-Dark-logo</vt:lpstr>
      <vt:lpstr>Creating and modifying lists</vt:lpstr>
      <vt:lpstr>Learning, practice, and assessments</vt:lpstr>
      <vt:lpstr>Creating lists</vt:lpstr>
      <vt:lpstr>Terminology</vt:lpstr>
      <vt:lpstr>Lecture</vt:lpstr>
      <vt:lpstr>Discussion</vt:lpstr>
      <vt:lpstr>Question 1</vt:lpstr>
      <vt:lpstr>Question 2</vt:lpstr>
      <vt:lpstr>Question 3</vt:lpstr>
      <vt:lpstr>Question 4</vt:lpstr>
      <vt:lpstr>Question 5</vt:lpstr>
      <vt:lpstr>Objective review</vt:lpstr>
      <vt:lpstr>Modifying lists</vt:lpstr>
      <vt:lpstr>Terminology</vt:lpstr>
      <vt:lpstr>Lecture</vt:lpstr>
      <vt:lpstr>Discussion</vt:lpstr>
      <vt:lpstr>Question 1</vt:lpstr>
      <vt:lpstr>Question 2</vt:lpstr>
      <vt:lpstr>Question 3</vt:lpstr>
      <vt:lpstr>Question 4</vt:lpstr>
      <vt:lpstr>Question 5</vt:lpstr>
      <vt:lpstr>Objective review</vt:lpstr>
      <vt:lpstr>Present content in lists</vt:lpstr>
      <vt:lpstr>Class Day 2</vt:lpstr>
    </vt:vector>
  </TitlesOfParts>
  <Company>OTSI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</dc:title>
  <dc:subject>MOS certification</dc:subject>
  <dc:creator>Joan Lambert</dc:creator>
  <cp:lastModifiedBy>shahrukh khan</cp:lastModifiedBy>
  <cp:revision>10</cp:revision>
  <dcterms:created xsi:type="dcterms:W3CDTF">2013-06-13T01:21:03Z</dcterms:created>
  <dcterms:modified xsi:type="dcterms:W3CDTF">2019-06-15T10:41:13Z</dcterms:modified>
  <cp:category>Office 2013;Microsoft Office Specialist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0x01010074B8244152D6854C98412FF9FD386EE7</vt:lpwstr>
  </property>
</Properties>
</file>